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60" r:id="rId2"/>
    <p:sldId id="264" r:id="rId3"/>
    <p:sldId id="266" r:id="rId4"/>
    <p:sldId id="267" r:id="rId5"/>
    <p:sldId id="269" r:id="rId6"/>
    <p:sldId id="270" r:id="rId7"/>
    <p:sldId id="272" r:id="rId8"/>
    <p:sldId id="275" r:id="rId9"/>
    <p:sldId id="277" r:id="rId10"/>
    <p:sldId id="279" r:id="rId11"/>
    <p:sldId id="286" r:id="rId12"/>
    <p:sldId id="287" r:id="rId13"/>
    <p:sldId id="315" r:id="rId14"/>
    <p:sldId id="289" r:id="rId15"/>
    <p:sldId id="292" r:id="rId16"/>
    <p:sldId id="296" r:id="rId17"/>
    <p:sldId id="298" r:id="rId18"/>
    <p:sldId id="299" r:id="rId19"/>
    <p:sldId id="300" r:id="rId20"/>
    <p:sldId id="301" r:id="rId21"/>
    <p:sldId id="302" r:id="rId22"/>
    <p:sldId id="304" r:id="rId23"/>
    <p:sldId id="305" r:id="rId24"/>
    <p:sldId id="310" r:id="rId25"/>
    <p:sldId id="312" r:id="rId26"/>
    <p:sldId id="313" r:id="rId27"/>
    <p:sldId id="276" r:id="rId28"/>
    <p:sldId id="314" r:id="rId29"/>
  </p:sldIdLst>
  <p:sldSz cx="18288000" cy="10287000"/>
  <p:notesSz cx="6858000" cy="8686800"/>
  <p:embeddedFontLst>
    <p:embeddedFont>
      <p:font typeface="ＭＳ 明朝" panose="02020609040205080304" pitchFamily="49" charset="-128"/>
      <p:regular r:id="rId31"/>
    </p:embeddedFont>
    <p:embeddedFont>
      <p:font typeface="Canva Sans Bold" panose="020B0604020202020204" charset="0"/>
      <p:regular r:id="rId32"/>
    </p:embeddedFont>
    <p:embeddedFont>
      <p:font typeface="League Spartan" panose="020B0604020202020204" charset="0"/>
      <p:regular r:id="rId33"/>
    </p:embeddedFont>
    <p:embeddedFont>
      <p:font typeface="Source Sans Pro" panose="020B0503030403020204" pitchFamily="34" charset="0"/>
      <p:regular r:id="rId34"/>
      <p:bold r:id="rId35"/>
    </p:embeddedFont>
    <p:embeddedFont>
      <p:font typeface="Source Sans Pro Bold" panose="020B070303040302020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59"/>
    <a:srgbClr val="F7ED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30" y="4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3584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35849"/>
          </a:xfrm>
          <a:prstGeom prst="rect">
            <a:avLst/>
          </a:prstGeom>
        </p:spPr>
        <p:txBody>
          <a:bodyPr vert="horz" lIns="91440" tIns="45720" rIns="91440" bIns="45720" rtlCol="0"/>
          <a:lstStyle>
            <a:lvl1pPr algn="r">
              <a:defRPr sz="1200"/>
            </a:lvl1pPr>
          </a:lstStyle>
          <a:p>
            <a:fld id="{1B7FA1EA-AE80-4435-8FF8-A064A11F2B87}" type="datetimeFigureOut">
              <a:rPr lang="en-US" smtClean="0"/>
              <a:t>10/13/2025</a:t>
            </a:fld>
            <a:endParaRPr lang="en-US"/>
          </a:p>
        </p:txBody>
      </p:sp>
      <p:sp>
        <p:nvSpPr>
          <p:cNvPr id="4" name="Slide Image Placeholder 3"/>
          <p:cNvSpPr>
            <a:spLocks noGrp="1" noRot="1" noChangeAspect="1"/>
          </p:cNvSpPr>
          <p:nvPr>
            <p:ph type="sldImg" idx="2"/>
          </p:nvPr>
        </p:nvSpPr>
        <p:spPr>
          <a:xfrm>
            <a:off x="822325" y="1085850"/>
            <a:ext cx="5213350" cy="29321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180522"/>
            <a:ext cx="5486400" cy="342042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250953"/>
            <a:ext cx="2971800" cy="43584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250953"/>
            <a:ext cx="2971800" cy="435848"/>
          </a:xfrm>
          <a:prstGeom prst="rect">
            <a:avLst/>
          </a:prstGeom>
        </p:spPr>
        <p:txBody>
          <a:bodyPr vert="horz" lIns="91440" tIns="45720" rIns="91440" bIns="45720" rtlCol="0" anchor="b"/>
          <a:lstStyle>
            <a:lvl1pPr algn="r">
              <a:defRPr sz="1200"/>
            </a:lvl1pPr>
          </a:lstStyle>
          <a:p>
            <a:fld id="{9C4CCCCB-6BD5-4DBB-9357-EA176B74E4D9}" type="slidenum">
              <a:rPr lang="en-US" smtClean="0"/>
              <a:t>‹#›</a:t>
            </a:fld>
            <a:endParaRPr lang="en-US"/>
          </a:p>
        </p:txBody>
      </p:sp>
    </p:spTree>
    <p:extLst>
      <p:ext uri="{BB962C8B-B14F-4D97-AF65-F5344CB8AC3E}">
        <p14:creationId xmlns:p14="http://schemas.microsoft.com/office/powerpoint/2010/main" val="283249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4CCCCB-6BD5-4DBB-9357-EA176B74E4D9}" type="slidenum">
              <a:rPr lang="en-US" smtClean="0"/>
              <a:t>14</a:t>
            </a:fld>
            <a:endParaRPr lang="en-US"/>
          </a:p>
        </p:txBody>
      </p:sp>
    </p:spTree>
    <p:extLst>
      <p:ext uri="{BB962C8B-B14F-4D97-AF65-F5344CB8AC3E}">
        <p14:creationId xmlns:p14="http://schemas.microsoft.com/office/powerpoint/2010/main" val="2649230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22A0-F4DE-46A5-8350-019C0A0CC2A5}" type="slidenum">
              <a:rPr lang="en-US" smtClean="0"/>
              <a:t>27</a:t>
            </a:fld>
            <a:endParaRPr lang="en-US"/>
          </a:p>
        </p:txBody>
      </p:sp>
    </p:spTree>
    <p:extLst>
      <p:ext uri="{BB962C8B-B14F-4D97-AF65-F5344CB8AC3E}">
        <p14:creationId xmlns:p14="http://schemas.microsoft.com/office/powerpoint/2010/main" val="297519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educational presentations</a:t>
            </a:r>
          </a:p>
        </p:txBody>
      </p:sp>
      <p:sp>
        <p:nvSpPr>
          <p:cNvPr id="4" name="Slide Number Placeholder 3"/>
          <p:cNvSpPr>
            <a:spLocks noGrp="1"/>
          </p:cNvSpPr>
          <p:nvPr>
            <p:ph type="sldNum" sz="quarter" idx="10"/>
          </p:nvPr>
        </p:nvSpPr>
        <p:spPr/>
        <p:txBody>
          <a:bodyPr/>
          <a:lstStyle/>
          <a:p>
            <a:fld id="{B9BC22A0-F4DE-46A5-8350-019C0A0CC2A5}" type="slidenum">
              <a:rPr lang="en-US" smtClean="0"/>
              <a:t>28</a:t>
            </a:fld>
            <a:endParaRPr lang="en-US"/>
          </a:p>
        </p:txBody>
      </p:sp>
    </p:spTree>
    <p:extLst>
      <p:ext uri="{BB962C8B-B14F-4D97-AF65-F5344CB8AC3E}">
        <p14:creationId xmlns:p14="http://schemas.microsoft.com/office/powerpoint/2010/main" val="920691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TP Descrip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186504763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8.sv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8.sv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8.sv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8.sv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14751" flipV="1">
            <a:off x="10916" y="33184"/>
            <a:ext cx="2000126" cy="687543"/>
          </a:xfrm>
          <a:custGeom>
            <a:avLst/>
            <a:gdLst/>
            <a:ahLst/>
            <a:cxnLst/>
            <a:rect l="l" t="t" r="r" b="b"/>
            <a:pathLst>
              <a:path w="2000126" h="687543">
                <a:moveTo>
                  <a:pt x="0" y="687544"/>
                </a:moveTo>
                <a:lnTo>
                  <a:pt x="2000126" y="687544"/>
                </a:lnTo>
                <a:lnTo>
                  <a:pt x="2000126" y="0"/>
                </a:lnTo>
                <a:lnTo>
                  <a:pt x="0" y="0"/>
                </a:lnTo>
                <a:lnTo>
                  <a:pt x="0" y="687544"/>
                </a:lnTo>
                <a:close/>
              </a:path>
            </a:pathLst>
          </a:custGeom>
          <a:blipFill>
            <a:blip r:embed="rId2"/>
            <a:stretch>
              <a:fillRect/>
            </a:stretch>
          </a:blipFill>
        </p:spPr>
        <p:txBody>
          <a:bodyPr/>
          <a:lstStyle/>
          <a:p>
            <a:endParaRPr lang="en-US"/>
          </a:p>
        </p:txBody>
      </p:sp>
      <p:grpSp>
        <p:nvGrpSpPr>
          <p:cNvPr id="3" name="Group 3"/>
          <p:cNvGrpSpPr/>
          <p:nvPr/>
        </p:nvGrpSpPr>
        <p:grpSpPr>
          <a:xfrm rot="3124422">
            <a:off x="-4619066" y="-4158680"/>
            <a:ext cx="12680596" cy="18012956"/>
            <a:chOff x="0" y="0"/>
            <a:chExt cx="3339745" cy="4744153"/>
          </a:xfrm>
        </p:grpSpPr>
        <p:sp>
          <p:nvSpPr>
            <p:cNvPr id="4" name="Freeform 4"/>
            <p:cNvSpPr/>
            <p:nvPr/>
          </p:nvSpPr>
          <p:spPr>
            <a:xfrm>
              <a:off x="0" y="0"/>
              <a:ext cx="3339745" cy="4744153"/>
            </a:xfrm>
            <a:custGeom>
              <a:avLst/>
              <a:gdLst/>
              <a:ahLst/>
              <a:cxnLst/>
              <a:rect l="l" t="t" r="r" b="b"/>
              <a:pathLst>
                <a:path w="3339745" h="4744153">
                  <a:moveTo>
                    <a:pt x="36021" y="0"/>
                  </a:moveTo>
                  <a:lnTo>
                    <a:pt x="3303724" y="0"/>
                  </a:lnTo>
                  <a:cubicBezTo>
                    <a:pt x="3313278" y="0"/>
                    <a:pt x="3322439" y="3795"/>
                    <a:pt x="3329195" y="10550"/>
                  </a:cubicBezTo>
                  <a:cubicBezTo>
                    <a:pt x="3335950" y="17306"/>
                    <a:pt x="3339745" y="26468"/>
                    <a:pt x="3339745" y="36021"/>
                  </a:cubicBezTo>
                  <a:lnTo>
                    <a:pt x="3339745" y="4708132"/>
                  </a:lnTo>
                  <a:cubicBezTo>
                    <a:pt x="3339745" y="4728026"/>
                    <a:pt x="3323618" y="4744153"/>
                    <a:pt x="3303724" y="4744153"/>
                  </a:cubicBezTo>
                  <a:lnTo>
                    <a:pt x="36021" y="4744153"/>
                  </a:lnTo>
                  <a:cubicBezTo>
                    <a:pt x="16127" y="4744153"/>
                    <a:pt x="0" y="4728026"/>
                    <a:pt x="0" y="4708132"/>
                  </a:cubicBezTo>
                  <a:lnTo>
                    <a:pt x="0" y="36021"/>
                  </a:lnTo>
                  <a:cubicBezTo>
                    <a:pt x="0" y="16127"/>
                    <a:pt x="16127" y="0"/>
                    <a:pt x="36021" y="0"/>
                  </a:cubicBezTo>
                  <a:close/>
                </a:path>
              </a:pathLst>
            </a:custGeom>
            <a:solidFill>
              <a:srgbClr val="2288CA"/>
            </a:solidFill>
          </p:spPr>
          <p:txBody>
            <a:bodyPr/>
            <a:lstStyle/>
            <a:p>
              <a:endParaRPr lang="en-US"/>
            </a:p>
          </p:txBody>
        </p:sp>
        <p:sp>
          <p:nvSpPr>
            <p:cNvPr id="5" name="TextBox 5"/>
            <p:cNvSpPr txBox="1"/>
            <p:nvPr/>
          </p:nvSpPr>
          <p:spPr>
            <a:xfrm>
              <a:off x="0" y="-38100"/>
              <a:ext cx="3339745" cy="4782253"/>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1660930">
            <a:off x="7128832" y="7628733"/>
            <a:ext cx="2514426" cy="2200122"/>
            <a:chOff x="0" y="0"/>
            <a:chExt cx="812800" cy="711200"/>
          </a:xfrm>
        </p:grpSpPr>
        <p:sp>
          <p:nvSpPr>
            <p:cNvPr id="7" name="Freeform 7"/>
            <p:cNvSpPr/>
            <p:nvPr/>
          </p:nvSpPr>
          <p:spPr>
            <a:xfrm>
              <a:off x="37560" y="0"/>
              <a:ext cx="737681" cy="655809"/>
            </a:xfrm>
            <a:custGeom>
              <a:avLst/>
              <a:gdLst/>
              <a:ahLst/>
              <a:cxnLst/>
              <a:rect l="l" t="t" r="r" b="b"/>
              <a:pathLst>
                <a:path w="737681" h="655809">
                  <a:moveTo>
                    <a:pt x="416196" y="628327"/>
                  </a:moveTo>
                  <a:lnTo>
                    <a:pt x="727884" y="82873"/>
                  </a:lnTo>
                  <a:cubicBezTo>
                    <a:pt x="737680" y="65729"/>
                    <a:pt x="737610" y="44667"/>
                    <a:pt x="727699" y="27589"/>
                  </a:cubicBezTo>
                  <a:cubicBezTo>
                    <a:pt x="717789" y="10511"/>
                    <a:pt x="699536" y="0"/>
                    <a:pt x="679791" y="0"/>
                  </a:cubicBezTo>
                  <a:lnTo>
                    <a:pt x="57889" y="0"/>
                  </a:lnTo>
                  <a:cubicBezTo>
                    <a:pt x="38144" y="0"/>
                    <a:pt x="19891" y="10511"/>
                    <a:pt x="9981" y="27589"/>
                  </a:cubicBezTo>
                  <a:cubicBezTo>
                    <a:pt x="70" y="44667"/>
                    <a:pt x="0" y="65729"/>
                    <a:pt x="9796" y="82873"/>
                  </a:cubicBezTo>
                  <a:lnTo>
                    <a:pt x="321484" y="628327"/>
                  </a:lnTo>
                  <a:cubicBezTo>
                    <a:pt x="331195" y="645321"/>
                    <a:pt x="349267" y="655809"/>
                    <a:pt x="368840" y="655809"/>
                  </a:cubicBezTo>
                  <a:cubicBezTo>
                    <a:pt x="388413" y="655809"/>
                    <a:pt x="406485" y="645321"/>
                    <a:pt x="416196" y="628327"/>
                  </a:cubicBezTo>
                  <a:close/>
                </a:path>
              </a:pathLst>
            </a:custGeom>
            <a:solidFill>
              <a:srgbClr val="BB0E82"/>
            </a:solidFill>
          </p:spPr>
          <p:txBody>
            <a:bodyPr/>
            <a:lstStyle/>
            <a:p>
              <a:endParaRPr lang="en-US"/>
            </a:p>
          </p:txBody>
        </p:sp>
        <p:sp>
          <p:nvSpPr>
            <p:cNvPr id="8" name="TextBox 8"/>
            <p:cNvSpPr txBox="1"/>
            <p:nvPr/>
          </p:nvSpPr>
          <p:spPr>
            <a:xfrm>
              <a:off x="127000" y="12700"/>
              <a:ext cx="558800" cy="3683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138483">
            <a:off x="11078205" y="6664465"/>
            <a:ext cx="1413003" cy="1075185"/>
            <a:chOff x="0" y="0"/>
            <a:chExt cx="934655" cy="711200"/>
          </a:xfrm>
        </p:grpSpPr>
        <p:sp>
          <p:nvSpPr>
            <p:cNvPr id="10" name="Freeform 10"/>
            <p:cNvSpPr/>
            <p:nvPr/>
          </p:nvSpPr>
          <p:spPr>
            <a:xfrm>
              <a:off x="44874" y="0"/>
              <a:ext cx="844908" cy="655040"/>
            </a:xfrm>
            <a:custGeom>
              <a:avLst/>
              <a:gdLst/>
              <a:ahLst/>
              <a:cxnLst/>
              <a:rect l="l" t="t" r="r" b="b"/>
              <a:pathLst>
                <a:path w="844908" h="655040">
                  <a:moveTo>
                    <a:pt x="479622" y="624200"/>
                  </a:moveTo>
                  <a:lnTo>
                    <a:pt x="832614" y="87000"/>
                  </a:lnTo>
                  <a:cubicBezTo>
                    <a:pt x="843951" y="69747"/>
                    <a:pt x="844908" y="47665"/>
                    <a:pt x="835106" y="29496"/>
                  </a:cubicBezTo>
                  <a:cubicBezTo>
                    <a:pt x="825304" y="11327"/>
                    <a:pt x="806324" y="0"/>
                    <a:pt x="785679" y="0"/>
                  </a:cubicBezTo>
                  <a:lnTo>
                    <a:pt x="59228" y="0"/>
                  </a:lnTo>
                  <a:cubicBezTo>
                    <a:pt x="38584" y="0"/>
                    <a:pt x="19603" y="11327"/>
                    <a:pt x="9802" y="29496"/>
                  </a:cubicBezTo>
                  <a:cubicBezTo>
                    <a:pt x="0" y="47665"/>
                    <a:pt x="957" y="69747"/>
                    <a:pt x="12294" y="87000"/>
                  </a:cubicBezTo>
                  <a:lnTo>
                    <a:pt x="365286" y="624200"/>
                  </a:lnTo>
                  <a:cubicBezTo>
                    <a:pt x="377934" y="643449"/>
                    <a:pt x="399421" y="655040"/>
                    <a:pt x="422454" y="655040"/>
                  </a:cubicBezTo>
                  <a:cubicBezTo>
                    <a:pt x="445487" y="655040"/>
                    <a:pt x="466973" y="643449"/>
                    <a:pt x="479622" y="624200"/>
                  </a:cubicBezTo>
                  <a:close/>
                </a:path>
              </a:pathLst>
            </a:custGeom>
            <a:solidFill>
              <a:srgbClr val="620A9F"/>
            </a:solidFill>
          </p:spPr>
          <p:txBody>
            <a:bodyPr/>
            <a:lstStyle/>
            <a:p>
              <a:endParaRPr lang="en-US"/>
            </a:p>
          </p:txBody>
        </p:sp>
        <p:sp>
          <p:nvSpPr>
            <p:cNvPr id="11" name="TextBox 11"/>
            <p:cNvSpPr txBox="1"/>
            <p:nvPr/>
          </p:nvSpPr>
          <p:spPr>
            <a:xfrm>
              <a:off x="146040" y="12700"/>
              <a:ext cx="642576" cy="3683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3217992">
            <a:off x="12168963" y="1379009"/>
            <a:ext cx="1107288" cy="1231558"/>
            <a:chOff x="0" y="0"/>
            <a:chExt cx="1144337" cy="1272765"/>
          </a:xfrm>
        </p:grpSpPr>
        <p:sp>
          <p:nvSpPr>
            <p:cNvPr id="13" name="Freeform 13"/>
            <p:cNvSpPr/>
            <p:nvPr/>
          </p:nvSpPr>
          <p:spPr>
            <a:xfrm>
              <a:off x="42516" y="0"/>
              <a:ext cx="1059306" cy="1186835"/>
            </a:xfrm>
            <a:custGeom>
              <a:avLst/>
              <a:gdLst/>
              <a:ahLst/>
              <a:cxnLst/>
              <a:rect l="l" t="t" r="r" b="b"/>
              <a:pathLst>
                <a:path w="1059306" h="1186835">
                  <a:moveTo>
                    <a:pt x="584121" y="1151601"/>
                  </a:moveTo>
                  <a:lnTo>
                    <a:pt x="1047352" y="121164"/>
                  </a:lnTo>
                  <a:cubicBezTo>
                    <a:pt x="1059305" y="94574"/>
                    <a:pt x="1056962" y="63737"/>
                    <a:pt x="1041128" y="39259"/>
                  </a:cubicBezTo>
                  <a:cubicBezTo>
                    <a:pt x="1025295" y="14781"/>
                    <a:pt x="998130" y="0"/>
                    <a:pt x="968977" y="0"/>
                  </a:cubicBezTo>
                  <a:lnTo>
                    <a:pt x="90328" y="0"/>
                  </a:lnTo>
                  <a:cubicBezTo>
                    <a:pt x="61175" y="0"/>
                    <a:pt x="34010" y="14781"/>
                    <a:pt x="18177" y="39259"/>
                  </a:cubicBezTo>
                  <a:cubicBezTo>
                    <a:pt x="2343" y="63737"/>
                    <a:pt x="0" y="94574"/>
                    <a:pt x="11953" y="121164"/>
                  </a:cubicBezTo>
                  <a:lnTo>
                    <a:pt x="475184" y="1151601"/>
                  </a:lnTo>
                  <a:cubicBezTo>
                    <a:pt x="484823" y="1173043"/>
                    <a:pt x="506144" y="1186835"/>
                    <a:pt x="529652" y="1186835"/>
                  </a:cubicBezTo>
                  <a:cubicBezTo>
                    <a:pt x="553161" y="1186835"/>
                    <a:pt x="574482" y="1173043"/>
                    <a:pt x="584121" y="1151601"/>
                  </a:cubicBezTo>
                  <a:close/>
                </a:path>
              </a:pathLst>
            </a:custGeom>
            <a:solidFill>
              <a:srgbClr val="C2D52E"/>
            </a:solidFill>
          </p:spPr>
          <p:txBody>
            <a:bodyPr/>
            <a:lstStyle/>
            <a:p>
              <a:endParaRPr lang="en-US"/>
            </a:p>
          </p:txBody>
        </p:sp>
        <p:sp>
          <p:nvSpPr>
            <p:cNvPr id="14" name="TextBox 14"/>
            <p:cNvSpPr txBox="1"/>
            <p:nvPr/>
          </p:nvSpPr>
          <p:spPr>
            <a:xfrm>
              <a:off x="178803" y="52812"/>
              <a:ext cx="786732" cy="629027"/>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rot="-2876588">
            <a:off x="16076997" y="2564435"/>
            <a:ext cx="900549" cy="789467"/>
            <a:chOff x="0" y="0"/>
            <a:chExt cx="811269" cy="711200"/>
          </a:xfrm>
        </p:grpSpPr>
        <p:sp>
          <p:nvSpPr>
            <p:cNvPr id="16" name="Freeform 16"/>
            <p:cNvSpPr/>
            <p:nvPr/>
          </p:nvSpPr>
          <p:spPr>
            <a:xfrm>
              <a:off x="64175" y="0"/>
              <a:ext cx="682919" cy="616321"/>
            </a:xfrm>
            <a:custGeom>
              <a:avLst/>
              <a:gdLst/>
              <a:ahLst/>
              <a:cxnLst/>
              <a:rect l="l" t="t" r="r" b="b"/>
              <a:pathLst>
                <a:path w="682919" h="616321">
                  <a:moveTo>
                    <a:pt x="422384" y="569315"/>
                  </a:moveTo>
                  <a:lnTo>
                    <a:pt x="666170" y="141885"/>
                  </a:lnTo>
                  <a:cubicBezTo>
                    <a:pt x="682919" y="112518"/>
                    <a:pt x="682777" y="76457"/>
                    <a:pt x="665796" y="47223"/>
                  </a:cubicBezTo>
                  <a:cubicBezTo>
                    <a:pt x="648815" y="17990"/>
                    <a:pt x="617561" y="0"/>
                    <a:pt x="583753" y="0"/>
                  </a:cubicBezTo>
                  <a:lnTo>
                    <a:pt x="99166" y="0"/>
                  </a:lnTo>
                  <a:cubicBezTo>
                    <a:pt x="65358" y="0"/>
                    <a:pt x="34104" y="17990"/>
                    <a:pt x="17123" y="47223"/>
                  </a:cubicBezTo>
                  <a:cubicBezTo>
                    <a:pt x="142" y="76457"/>
                    <a:pt x="0" y="112518"/>
                    <a:pt x="16750" y="141885"/>
                  </a:cubicBezTo>
                  <a:lnTo>
                    <a:pt x="260535" y="569315"/>
                  </a:lnTo>
                  <a:cubicBezTo>
                    <a:pt x="277112" y="598378"/>
                    <a:pt x="308001" y="616321"/>
                    <a:pt x="341460" y="616321"/>
                  </a:cubicBezTo>
                  <a:cubicBezTo>
                    <a:pt x="374918" y="616321"/>
                    <a:pt x="405808" y="598378"/>
                    <a:pt x="422384" y="569315"/>
                  </a:cubicBezTo>
                  <a:close/>
                </a:path>
              </a:pathLst>
            </a:custGeom>
            <a:solidFill>
              <a:srgbClr val="F38F28"/>
            </a:solidFill>
          </p:spPr>
          <p:txBody>
            <a:bodyPr/>
            <a:lstStyle/>
            <a:p>
              <a:endParaRPr lang="en-US"/>
            </a:p>
          </p:txBody>
        </p:sp>
        <p:sp>
          <p:nvSpPr>
            <p:cNvPr id="17" name="TextBox 17"/>
            <p:cNvSpPr txBox="1"/>
            <p:nvPr/>
          </p:nvSpPr>
          <p:spPr>
            <a:xfrm>
              <a:off x="126761" y="12700"/>
              <a:ext cx="557748" cy="368300"/>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a:off x="13546740" y="8392376"/>
            <a:ext cx="3827721" cy="1028700"/>
          </a:xfrm>
          <a:custGeom>
            <a:avLst/>
            <a:gdLst/>
            <a:ahLst/>
            <a:cxnLst/>
            <a:rect l="l" t="t" r="r" b="b"/>
            <a:pathLst>
              <a:path w="3827721" h="1028700">
                <a:moveTo>
                  <a:pt x="0" y="0"/>
                </a:moveTo>
                <a:lnTo>
                  <a:pt x="3827721" y="0"/>
                </a:lnTo>
                <a:lnTo>
                  <a:pt x="3827721" y="1028700"/>
                </a:lnTo>
                <a:lnTo>
                  <a:pt x="0" y="1028700"/>
                </a:lnTo>
                <a:lnTo>
                  <a:pt x="0" y="0"/>
                </a:lnTo>
                <a:close/>
              </a:path>
            </a:pathLst>
          </a:custGeom>
          <a:blipFill>
            <a:blip r:embed="rId3"/>
            <a:stretch>
              <a:fillRect/>
            </a:stretch>
          </a:blipFill>
        </p:spPr>
        <p:txBody>
          <a:bodyPr/>
          <a:lstStyle/>
          <a:p>
            <a:endParaRPr lang="en-US"/>
          </a:p>
        </p:txBody>
      </p:sp>
      <p:sp>
        <p:nvSpPr>
          <p:cNvPr id="19" name="TextBox 19"/>
          <p:cNvSpPr txBox="1"/>
          <p:nvPr/>
        </p:nvSpPr>
        <p:spPr>
          <a:xfrm>
            <a:off x="1028700" y="2816293"/>
            <a:ext cx="8290917" cy="2548257"/>
          </a:xfrm>
          <a:prstGeom prst="rect">
            <a:avLst/>
          </a:prstGeom>
        </p:spPr>
        <p:txBody>
          <a:bodyPr lIns="0" tIns="0" rIns="0" bIns="0" rtlCol="0" anchor="t">
            <a:spAutoFit/>
          </a:bodyPr>
          <a:lstStyle/>
          <a:p>
            <a:pPr algn="l">
              <a:lnSpc>
                <a:spcPts val="10219"/>
              </a:lnSpc>
            </a:pPr>
            <a:r>
              <a:rPr lang="en-US" sz="7299">
                <a:solidFill>
                  <a:srgbClr val="FFFFFF"/>
                </a:solidFill>
                <a:latin typeface="League Spartan"/>
                <a:ea typeface="League Spartan"/>
                <a:cs typeface="League Spartan"/>
                <a:sym typeface="League Spartan"/>
              </a:rPr>
              <a:t>Adverse Incident </a:t>
            </a:r>
          </a:p>
          <a:p>
            <a:pPr algn="l">
              <a:lnSpc>
                <a:spcPts val="10219"/>
              </a:lnSpc>
            </a:pPr>
            <a:r>
              <a:rPr lang="en-US" sz="7299">
                <a:solidFill>
                  <a:srgbClr val="FFFFFF"/>
                </a:solidFill>
                <a:latin typeface="League Spartan"/>
                <a:ea typeface="League Spartan"/>
                <a:cs typeface="League Spartan"/>
                <a:sym typeface="League Spartan"/>
              </a:rPr>
              <a:t>Reporting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42B2A5F5-4117-4E99-6FB4-2BD0FCD381A5}"/>
              </a:ext>
            </a:extLst>
          </p:cNvPr>
          <p:cNvSpPr/>
          <p:nvPr/>
        </p:nvSpPr>
        <p:spPr>
          <a:xfrm>
            <a:off x="0" y="0"/>
            <a:ext cx="18430829" cy="10287000"/>
          </a:xfrm>
          <a:custGeom>
            <a:avLst/>
            <a:gdLst/>
            <a:ahLst/>
            <a:cxnLst/>
            <a:rect l="l" t="t" r="r" b="b"/>
            <a:pathLst>
              <a:path w="18430829" h="10287000">
                <a:moveTo>
                  <a:pt x="0" y="0"/>
                </a:moveTo>
                <a:lnTo>
                  <a:pt x="18430829" y="0"/>
                </a:lnTo>
                <a:lnTo>
                  <a:pt x="18430829" y="10287000"/>
                </a:lnTo>
                <a:lnTo>
                  <a:pt x="0" y="10287000"/>
                </a:lnTo>
                <a:lnTo>
                  <a:pt x="0" y="0"/>
                </a:lnTo>
                <a:close/>
              </a:path>
            </a:pathLst>
          </a:custGeom>
          <a:blipFill>
            <a:blip r:embed="rId2">
              <a:alphaModFix amt="16000"/>
            </a:blip>
            <a:stretch>
              <a:fillRect r="-124376" b="-167558"/>
            </a:stretch>
          </a:blipFill>
        </p:spPr>
        <p:txBody>
          <a:bodyPr/>
          <a:lstStyle/>
          <a:p>
            <a:endParaRPr lang="en-US"/>
          </a:p>
        </p:txBody>
      </p:sp>
      <p:sp>
        <p:nvSpPr>
          <p:cNvPr id="2" name="Freeform 2"/>
          <p:cNvSpPr/>
          <p:nvPr/>
        </p:nvSpPr>
        <p:spPr>
          <a:xfrm>
            <a:off x="8664604" y="21023"/>
            <a:ext cx="8931444" cy="10268486"/>
          </a:xfrm>
          <a:custGeom>
            <a:avLst/>
            <a:gdLst/>
            <a:ahLst/>
            <a:cxnLst/>
            <a:rect l="l" t="t" r="r" b="b"/>
            <a:pathLst>
              <a:path w="8931444" h="10268486">
                <a:moveTo>
                  <a:pt x="0" y="0"/>
                </a:moveTo>
                <a:lnTo>
                  <a:pt x="8931443" y="0"/>
                </a:lnTo>
                <a:lnTo>
                  <a:pt x="8931443" y="10268486"/>
                </a:lnTo>
                <a:lnTo>
                  <a:pt x="0" y="10268486"/>
                </a:lnTo>
                <a:lnTo>
                  <a:pt x="0" y="0"/>
                </a:lnTo>
                <a:close/>
              </a:path>
            </a:pathLst>
          </a:custGeom>
          <a:blipFill>
            <a:blip r:embed="rId3"/>
            <a:stretch>
              <a:fillRect/>
            </a:stretch>
          </a:blipFill>
        </p:spPr>
        <p:txBody>
          <a:bodyPr/>
          <a:lstStyle/>
          <a:p>
            <a:endParaRPr lang="en-US"/>
          </a:p>
        </p:txBody>
      </p:sp>
      <p:sp>
        <p:nvSpPr>
          <p:cNvPr id="3" name="Freeform 3"/>
          <p:cNvSpPr/>
          <p:nvPr/>
        </p:nvSpPr>
        <p:spPr>
          <a:xfrm>
            <a:off x="0" y="3212200"/>
            <a:ext cx="5632131" cy="7837381"/>
          </a:xfrm>
          <a:custGeom>
            <a:avLst/>
            <a:gdLst/>
            <a:ahLst/>
            <a:cxnLst/>
            <a:rect l="l" t="t" r="r" b="b"/>
            <a:pathLst>
              <a:path w="5632131" h="7837381">
                <a:moveTo>
                  <a:pt x="0" y="0"/>
                </a:moveTo>
                <a:lnTo>
                  <a:pt x="5632131" y="0"/>
                </a:lnTo>
                <a:lnTo>
                  <a:pt x="5632131" y="7837381"/>
                </a:lnTo>
                <a:lnTo>
                  <a:pt x="0" y="7837381"/>
                </a:lnTo>
                <a:lnTo>
                  <a:pt x="0" y="0"/>
                </a:lnTo>
                <a:close/>
              </a:path>
            </a:pathLst>
          </a:custGeom>
          <a:blipFill>
            <a:blip r:embed="rId4"/>
            <a:stretch>
              <a:fillRect l="-44469" r="-85194" b="-14801"/>
            </a:stretch>
          </a:blipFill>
        </p:spPr>
        <p:txBody>
          <a:bodyPr/>
          <a:lstStyle/>
          <a:p>
            <a:endParaRPr lang="en-US"/>
          </a:p>
        </p:txBody>
      </p:sp>
      <p:grpSp>
        <p:nvGrpSpPr>
          <p:cNvPr id="4" name="Group 4"/>
          <p:cNvGrpSpPr/>
          <p:nvPr/>
        </p:nvGrpSpPr>
        <p:grpSpPr>
          <a:xfrm>
            <a:off x="2994776" y="185746"/>
            <a:ext cx="5349698" cy="4322916"/>
            <a:chOff x="0" y="0"/>
            <a:chExt cx="7132930" cy="5763888"/>
          </a:xfrm>
        </p:grpSpPr>
        <p:grpSp>
          <p:nvGrpSpPr>
            <p:cNvPr id="5" name="Group 5"/>
            <p:cNvGrpSpPr/>
            <p:nvPr/>
          </p:nvGrpSpPr>
          <p:grpSpPr>
            <a:xfrm>
              <a:off x="0" y="0"/>
              <a:ext cx="7132930" cy="5763888"/>
              <a:chOff x="0" y="0"/>
              <a:chExt cx="1440275" cy="1163839"/>
            </a:xfrm>
          </p:grpSpPr>
          <p:sp>
            <p:nvSpPr>
              <p:cNvPr id="6" name="Freeform 6"/>
              <p:cNvSpPr/>
              <p:nvPr/>
            </p:nvSpPr>
            <p:spPr>
              <a:xfrm>
                <a:off x="0" y="0"/>
                <a:ext cx="1440275" cy="1163839"/>
              </a:xfrm>
              <a:custGeom>
                <a:avLst/>
                <a:gdLst/>
                <a:ahLst/>
                <a:cxnLst/>
                <a:rect l="l" t="t" r="r" b="b"/>
                <a:pathLst>
                  <a:path w="1440275" h="1163839">
                    <a:moveTo>
                      <a:pt x="72202" y="0"/>
                    </a:moveTo>
                    <a:lnTo>
                      <a:pt x="1368074" y="0"/>
                    </a:lnTo>
                    <a:cubicBezTo>
                      <a:pt x="1387223" y="0"/>
                      <a:pt x="1405587" y="7607"/>
                      <a:pt x="1419128" y="21147"/>
                    </a:cubicBezTo>
                    <a:cubicBezTo>
                      <a:pt x="1432668" y="34688"/>
                      <a:pt x="1440275" y="53053"/>
                      <a:pt x="1440275" y="72202"/>
                    </a:cubicBezTo>
                    <a:lnTo>
                      <a:pt x="1440275" y="1091638"/>
                    </a:lnTo>
                    <a:cubicBezTo>
                      <a:pt x="1440275" y="1110787"/>
                      <a:pt x="1432668" y="1129152"/>
                      <a:pt x="1419128" y="1142692"/>
                    </a:cubicBezTo>
                    <a:cubicBezTo>
                      <a:pt x="1405587" y="1156232"/>
                      <a:pt x="1387223" y="1163839"/>
                      <a:pt x="1368074" y="1163839"/>
                    </a:cubicBezTo>
                    <a:lnTo>
                      <a:pt x="72202" y="1163839"/>
                    </a:lnTo>
                    <a:cubicBezTo>
                      <a:pt x="53053" y="1163839"/>
                      <a:pt x="34688" y="1156232"/>
                      <a:pt x="21147" y="1142692"/>
                    </a:cubicBezTo>
                    <a:cubicBezTo>
                      <a:pt x="7607" y="1129152"/>
                      <a:pt x="0" y="1110787"/>
                      <a:pt x="0" y="1091638"/>
                    </a:cubicBezTo>
                    <a:lnTo>
                      <a:pt x="0" y="72202"/>
                    </a:lnTo>
                    <a:cubicBezTo>
                      <a:pt x="0" y="53053"/>
                      <a:pt x="7607" y="34688"/>
                      <a:pt x="21147" y="21147"/>
                    </a:cubicBezTo>
                    <a:cubicBezTo>
                      <a:pt x="34688" y="7607"/>
                      <a:pt x="53053" y="0"/>
                      <a:pt x="72202" y="0"/>
                    </a:cubicBezTo>
                    <a:close/>
                  </a:path>
                </a:pathLst>
              </a:custGeom>
              <a:solidFill>
                <a:srgbClr val="1A7BB4"/>
              </a:solidFill>
            </p:spPr>
            <p:txBody>
              <a:bodyPr/>
              <a:lstStyle/>
              <a:p>
                <a:endParaRPr lang="en-US"/>
              </a:p>
            </p:txBody>
          </p:sp>
          <p:sp>
            <p:nvSpPr>
              <p:cNvPr id="7" name="TextBox 7"/>
              <p:cNvSpPr txBox="1"/>
              <p:nvPr/>
            </p:nvSpPr>
            <p:spPr>
              <a:xfrm>
                <a:off x="0" y="-38100"/>
                <a:ext cx="1440275" cy="1201939"/>
              </a:xfrm>
              <a:prstGeom prst="rect">
                <a:avLst/>
              </a:prstGeom>
            </p:spPr>
            <p:txBody>
              <a:bodyPr lIns="50800" tIns="50800" rIns="50800" bIns="50800" rtlCol="0" anchor="ctr"/>
              <a:lstStyle/>
              <a:p>
                <a:pPr algn="ctr">
                  <a:lnSpc>
                    <a:spcPts val="2602"/>
                  </a:lnSpc>
                </a:pPr>
                <a:endParaRPr/>
              </a:p>
            </p:txBody>
          </p:sp>
        </p:grpSp>
        <p:sp>
          <p:nvSpPr>
            <p:cNvPr id="8" name="TextBox 8"/>
            <p:cNvSpPr txBox="1"/>
            <p:nvPr/>
          </p:nvSpPr>
          <p:spPr>
            <a:xfrm>
              <a:off x="493333" y="329844"/>
              <a:ext cx="6134034" cy="4538301"/>
            </a:xfrm>
            <a:prstGeom prst="rect">
              <a:avLst/>
            </a:prstGeom>
          </p:spPr>
          <p:txBody>
            <a:bodyPr lIns="0" tIns="0" rIns="0" bIns="0" rtlCol="0" anchor="t">
              <a:spAutoFit/>
            </a:bodyPr>
            <a:lstStyle/>
            <a:p>
              <a:pPr algn="l">
                <a:lnSpc>
                  <a:spcPts val="10283"/>
                </a:lnSpc>
              </a:pPr>
              <a:r>
                <a:rPr lang="en-US" sz="7345" b="1" dirty="0">
                  <a:solidFill>
                    <a:srgbClr val="FFDE59"/>
                  </a:solidFill>
                  <a:latin typeface="Source Sans Pro Bold"/>
                  <a:ea typeface="Source Sans Pro Bold"/>
                  <a:cs typeface="Source Sans Pro Bold"/>
                  <a:sym typeface="Source Sans Pro Bold"/>
                </a:rPr>
                <a:t>5.</a:t>
              </a:r>
            </a:p>
            <a:p>
              <a:pPr algn="l">
                <a:lnSpc>
                  <a:spcPts val="5627"/>
                </a:lnSpc>
              </a:pPr>
              <a:r>
                <a:rPr lang="en-US" sz="4019" b="1" dirty="0">
                  <a:solidFill>
                    <a:srgbClr val="FFDE59"/>
                  </a:solidFill>
                  <a:latin typeface="Source Sans Pro Bold"/>
                  <a:ea typeface="Source Sans Pro Bold"/>
                  <a:cs typeface="Source Sans Pro Bold"/>
                  <a:sym typeface="Source Sans Pro Bold"/>
                </a:rPr>
                <a:t>Go to </a:t>
              </a:r>
            </a:p>
            <a:p>
              <a:pPr algn="l">
                <a:lnSpc>
                  <a:spcPts val="5627"/>
                </a:lnSpc>
                <a:spcBef>
                  <a:spcPct val="0"/>
                </a:spcBef>
              </a:pPr>
              <a:r>
                <a:rPr lang="en-US" sz="4019" b="1" dirty="0">
                  <a:solidFill>
                    <a:srgbClr val="FFDE59"/>
                  </a:solidFill>
                  <a:latin typeface="Source Sans Pro Bold"/>
                  <a:ea typeface="Source Sans Pro Bold"/>
                  <a:cs typeface="Source Sans Pro Bold"/>
                  <a:sym typeface="Source Sans Pro Bold"/>
                </a:rPr>
                <a:t>Incident Reporting Online Portal</a:t>
              </a:r>
            </a:p>
          </p:txBody>
        </p:sp>
      </p:grpSp>
      <p:sp>
        <p:nvSpPr>
          <p:cNvPr id="9" name="Oval 8">
            <a:extLst>
              <a:ext uri="{FF2B5EF4-FFF2-40B4-BE49-F238E27FC236}">
                <a16:creationId xmlns:a16="http://schemas.microsoft.com/office/drawing/2014/main" id="{EDC7C7DD-8E8F-C87C-88DF-2A704530FD86}"/>
              </a:ext>
            </a:extLst>
          </p:cNvPr>
          <p:cNvSpPr/>
          <p:nvPr/>
        </p:nvSpPr>
        <p:spPr>
          <a:xfrm>
            <a:off x="10744200" y="8572500"/>
            <a:ext cx="2667000" cy="157066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ver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D493F984-3320-5A92-80CB-7C3C58A08C45}"/>
              </a:ext>
            </a:extLst>
          </p:cNvPr>
          <p:cNvSpPr/>
          <p:nvPr/>
        </p:nvSpPr>
        <p:spPr>
          <a:xfrm>
            <a:off x="0" y="0"/>
            <a:ext cx="18430829" cy="10287000"/>
          </a:xfrm>
          <a:custGeom>
            <a:avLst/>
            <a:gdLst/>
            <a:ahLst/>
            <a:cxnLst/>
            <a:rect l="l" t="t" r="r" b="b"/>
            <a:pathLst>
              <a:path w="18430829" h="10287000">
                <a:moveTo>
                  <a:pt x="0" y="0"/>
                </a:moveTo>
                <a:lnTo>
                  <a:pt x="18430829" y="0"/>
                </a:lnTo>
                <a:lnTo>
                  <a:pt x="18430829" y="10287000"/>
                </a:lnTo>
                <a:lnTo>
                  <a:pt x="0" y="10287000"/>
                </a:lnTo>
                <a:lnTo>
                  <a:pt x="0" y="0"/>
                </a:lnTo>
                <a:close/>
              </a:path>
            </a:pathLst>
          </a:custGeom>
          <a:blipFill>
            <a:blip r:embed="rId2">
              <a:alphaModFix amt="16000"/>
            </a:blip>
            <a:stretch>
              <a:fillRect r="-124376" b="-167558"/>
            </a:stretch>
          </a:blipFill>
        </p:spPr>
        <p:txBody>
          <a:bodyPr/>
          <a:lstStyle/>
          <a:p>
            <a:endParaRPr lang="en-US"/>
          </a:p>
        </p:txBody>
      </p:sp>
      <p:sp>
        <p:nvSpPr>
          <p:cNvPr id="2" name="Freeform 2"/>
          <p:cNvSpPr/>
          <p:nvPr/>
        </p:nvSpPr>
        <p:spPr>
          <a:xfrm>
            <a:off x="1504333" y="1425896"/>
            <a:ext cx="6004943" cy="9458885"/>
          </a:xfrm>
          <a:custGeom>
            <a:avLst/>
            <a:gdLst/>
            <a:ahLst/>
            <a:cxnLst/>
            <a:rect l="l" t="t" r="r" b="b"/>
            <a:pathLst>
              <a:path w="6004943" h="9458885">
                <a:moveTo>
                  <a:pt x="0" y="0"/>
                </a:moveTo>
                <a:lnTo>
                  <a:pt x="6004942" y="0"/>
                </a:lnTo>
                <a:lnTo>
                  <a:pt x="6004942" y="9458885"/>
                </a:lnTo>
                <a:lnTo>
                  <a:pt x="0" y="9458885"/>
                </a:lnTo>
                <a:lnTo>
                  <a:pt x="0" y="0"/>
                </a:lnTo>
                <a:close/>
              </a:path>
            </a:pathLst>
          </a:custGeom>
          <a:blipFill>
            <a:blip r:embed="rId3"/>
            <a:stretch>
              <a:fillRect l="-54858" r="-81565"/>
            </a:stretch>
          </a:blipFill>
        </p:spPr>
        <p:txBody>
          <a:bodyPr/>
          <a:lstStyle/>
          <a:p>
            <a:endParaRPr lang="en-US"/>
          </a:p>
        </p:txBody>
      </p:sp>
      <p:grpSp>
        <p:nvGrpSpPr>
          <p:cNvPr id="3" name="Group 3"/>
          <p:cNvGrpSpPr/>
          <p:nvPr/>
        </p:nvGrpSpPr>
        <p:grpSpPr>
          <a:xfrm>
            <a:off x="7509275" y="1425896"/>
            <a:ext cx="8266785" cy="8493392"/>
            <a:chOff x="0" y="0"/>
            <a:chExt cx="2177260" cy="2236943"/>
          </a:xfrm>
        </p:grpSpPr>
        <p:sp>
          <p:nvSpPr>
            <p:cNvPr id="4" name="Freeform 4"/>
            <p:cNvSpPr/>
            <p:nvPr/>
          </p:nvSpPr>
          <p:spPr>
            <a:xfrm>
              <a:off x="0" y="0"/>
              <a:ext cx="2177260" cy="2236943"/>
            </a:xfrm>
            <a:custGeom>
              <a:avLst/>
              <a:gdLst/>
              <a:ahLst/>
              <a:cxnLst/>
              <a:rect l="l" t="t" r="r" b="b"/>
              <a:pathLst>
                <a:path w="2177260" h="2236943">
                  <a:moveTo>
                    <a:pt x="18730" y="0"/>
                  </a:moveTo>
                  <a:lnTo>
                    <a:pt x="2158530" y="0"/>
                  </a:lnTo>
                  <a:cubicBezTo>
                    <a:pt x="2163498" y="0"/>
                    <a:pt x="2168262" y="1973"/>
                    <a:pt x="2171774" y="5486"/>
                  </a:cubicBezTo>
                  <a:cubicBezTo>
                    <a:pt x="2175287" y="8999"/>
                    <a:pt x="2177260" y="13763"/>
                    <a:pt x="2177260" y="18730"/>
                  </a:cubicBezTo>
                  <a:lnTo>
                    <a:pt x="2177260" y="2218213"/>
                  </a:lnTo>
                  <a:cubicBezTo>
                    <a:pt x="2177260" y="2223180"/>
                    <a:pt x="2175287" y="2227944"/>
                    <a:pt x="2171774" y="2231457"/>
                  </a:cubicBezTo>
                  <a:cubicBezTo>
                    <a:pt x="2168262" y="2234970"/>
                    <a:pt x="2163498" y="2236943"/>
                    <a:pt x="2158530" y="2236943"/>
                  </a:cubicBezTo>
                  <a:lnTo>
                    <a:pt x="18730" y="2236943"/>
                  </a:lnTo>
                  <a:cubicBezTo>
                    <a:pt x="13763" y="2236943"/>
                    <a:pt x="8999" y="2234970"/>
                    <a:pt x="5486" y="2231457"/>
                  </a:cubicBezTo>
                  <a:cubicBezTo>
                    <a:pt x="1973" y="2227944"/>
                    <a:pt x="0" y="2223180"/>
                    <a:pt x="0" y="2218213"/>
                  </a:cubicBezTo>
                  <a:lnTo>
                    <a:pt x="0" y="18730"/>
                  </a:lnTo>
                  <a:cubicBezTo>
                    <a:pt x="0" y="13763"/>
                    <a:pt x="1973" y="8999"/>
                    <a:pt x="5486" y="5486"/>
                  </a:cubicBezTo>
                  <a:cubicBezTo>
                    <a:pt x="8999" y="1973"/>
                    <a:pt x="13763" y="0"/>
                    <a:pt x="18730" y="0"/>
                  </a:cubicBezTo>
                  <a:close/>
                </a:path>
              </a:pathLst>
            </a:custGeom>
            <a:solidFill>
              <a:srgbClr val="1A7BB4"/>
            </a:solidFill>
            <a:ln cap="sq">
              <a:noFill/>
              <a:prstDash val="sysDot"/>
              <a:miter/>
            </a:ln>
          </p:spPr>
          <p:txBody>
            <a:bodyPr/>
            <a:lstStyle/>
            <a:p>
              <a:endParaRPr lang="en-US"/>
            </a:p>
          </p:txBody>
        </p:sp>
        <p:sp>
          <p:nvSpPr>
            <p:cNvPr id="5" name="TextBox 5"/>
            <p:cNvSpPr txBox="1"/>
            <p:nvPr/>
          </p:nvSpPr>
          <p:spPr>
            <a:xfrm>
              <a:off x="0" y="-38100"/>
              <a:ext cx="2177260" cy="2275043"/>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7948484" y="1480420"/>
            <a:ext cx="7644656" cy="1694817"/>
          </a:xfrm>
          <a:prstGeom prst="rect">
            <a:avLst/>
          </a:prstGeom>
        </p:spPr>
        <p:txBody>
          <a:bodyPr lIns="0" tIns="0" rIns="0" bIns="0" rtlCol="0" anchor="t">
            <a:spAutoFit/>
          </a:bodyPr>
          <a:lstStyle/>
          <a:p>
            <a:pPr algn="l">
              <a:lnSpc>
                <a:spcPts val="6859"/>
              </a:lnSpc>
              <a:spcBef>
                <a:spcPct val="0"/>
              </a:spcBef>
            </a:pPr>
            <a:r>
              <a:rPr lang="en-US" sz="4899" b="1" dirty="0">
                <a:solidFill>
                  <a:srgbClr val="FFFFFF"/>
                </a:solidFill>
                <a:latin typeface="Source Sans Pro Bold"/>
                <a:ea typeface="Source Sans Pro Bold"/>
                <a:cs typeface="Source Sans Pro Bold"/>
                <a:sym typeface="Source Sans Pro Bold"/>
              </a:rPr>
              <a:t>Essential Information to Complete Reporting</a:t>
            </a:r>
          </a:p>
        </p:txBody>
      </p:sp>
      <p:sp>
        <p:nvSpPr>
          <p:cNvPr id="7" name="TextBox 7"/>
          <p:cNvSpPr txBox="1"/>
          <p:nvPr/>
        </p:nvSpPr>
        <p:spPr>
          <a:xfrm>
            <a:off x="7948484" y="3563158"/>
            <a:ext cx="7644656" cy="1323975"/>
          </a:xfrm>
          <a:prstGeom prst="rect">
            <a:avLst/>
          </a:prstGeom>
        </p:spPr>
        <p:txBody>
          <a:bodyPr lIns="0" tIns="0" rIns="0" bIns="0" rtlCol="0" anchor="t">
            <a:spAutoFit/>
          </a:bodyPr>
          <a:lstStyle/>
          <a:p>
            <a:pPr marL="949946" lvl="1" indent="-474973" algn="l">
              <a:lnSpc>
                <a:spcPts val="5279"/>
              </a:lnSpc>
              <a:buFont typeface="Arial"/>
              <a:buChar char="•"/>
            </a:pPr>
            <a:r>
              <a:rPr lang="en-US" sz="4399" b="1">
                <a:solidFill>
                  <a:srgbClr val="FFFFFF"/>
                </a:solidFill>
                <a:latin typeface="Source Sans Pro Bold"/>
                <a:ea typeface="Source Sans Pro Bold"/>
                <a:cs typeface="Source Sans Pro Bold"/>
                <a:sym typeface="Source Sans Pro Bold"/>
              </a:rPr>
              <a:t>Program specific MIS number</a:t>
            </a:r>
          </a:p>
        </p:txBody>
      </p:sp>
      <p:sp>
        <p:nvSpPr>
          <p:cNvPr id="8" name="TextBox 8"/>
          <p:cNvSpPr txBox="1"/>
          <p:nvPr/>
        </p:nvSpPr>
        <p:spPr>
          <a:xfrm>
            <a:off x="7948484" y="5362676"/>
            <a:ext cx="7644656" cy="1990725"/>
          </a:xfrm>
          <a:prstGeom prst="rect">
            <a:avLst/>
          </a:prstGeom>
        </p:spPr>
        <p:txBody>
          <a:bodyPr lIns="0" tIns="0" rIns="0" bIns="0" rtlCol="0" anchor="t">
            <a:spAutoFit/>
          </a:bodyPr>
          <a:lstStyle/>
          <a:p>
            <a:pPr marL="949946" lvl="1" indent="-474973" algn="l">
              <a:lnSpc>
                <a:spcPts val="5279"/>
              </a:lnSpc>
              <a:buFont typeface="Arial"/>
              <a:buChar char="•"/>
            </a:pPr>
            <a:r>
              <a:rPr lang="en-US" sz="4399" b="1">
                <a:solidFill>
                  <a:srgbClr val="FFFFFF"/>
                </a:solidFill>
                <a:latin typeface="Source Sans Pro Bold"/>
                <a:ea typeface="Source Sans Pro Bold"/>
                <a:cs typeface="Source Sans Pro Bold"/>
                <a:sym typeface="Source Sans Pro Bold"/>
              </a:rPr>
              <a:t> Member Medical Assistance Recipient Identification Number</a:t>
            </a:r>
          </a:p>
        </p:txBody>
      </p:sp>
      <p:sp>
        <p:nvSpPr>
          <p:cNvPr id="9" name="TextBox 9"/>
          <p:cNvSpPr txBox="1"/>
          <p:nvPr/>
        </p:nvSpPr>
        <p:spPr>
          <a:xfrm>
            <a:off x="7934063" y="8244808"/>
            <a:ext cx="7417210" cy="1526541"/>
          </a:xfrm>
          <a:prstGeom prst="rect">
            <a:avLst/>
          </a:prstGeom>
        </p:spPr>
        <p:txBody>
          <a:bodyPr lIns="0" tIns="0" rIns="0" bIns="0" rtlCol="0" anchor="t">
            <a:spAutoFit/>
          </a:bodyPr>
          <a:lstStyle/>
          <a:p>
            <a:pPr algn="l">
              <a:lnSpc>
                <a:spcPts val="4059"/>
              </a:lnSpc>
            </a:pPr>
            <a:r>
              <a:rPr lang="en-US" sz="2899" b="1">
                <a:solidFill>
                  <a:srgbClr val="FFFFFF">
                    <a:alpha val="78824"/>
                  </a:srgbClr>
                </a:solidFill>
                <a:latin typeface="Source Sans Pro Bold"/>
                <a:ea typeface="Source Sans Pro Bold"/>
                <a:cs typeface="Source Sans Pro Bold"/>
                <a:sym typeface="Source Sans Pro Bold"/>
              </a:rPr>
              <a:t>The member’s Medical Assistance Recipient ID number is a 10-digit number assigned by the State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2">
            <a:extLst>
              <a:ext uri="{FF2B5EF4-FFF2-40B4-BE49-F238E27FC236}">
                <a16:creationId xmlns:a16="http://schemas.microsoft.com/office/drawing/2014/main" id="{3841B5B4-6C85-888A-3030-E17DECECC103}"/>
              </a:ext>
            </a:extLst>
          </p:cNvPr>
          <p:cNvSpPr/>
          <p:nvPr/>
        </p:nvSpPr>
        <p:spPr>
          <a:xfrm>
            <a:off x="0" y="0"/>
            <a:ext cx="18430829" cy="10287000"/>
          </a:xfrm>
          <a:custGeom>
            <a:avLst/>
            <a:gdLst/>
            <a:ahLst/>
            <a:cxnLst/>
            <a:rect l="l" t="t" r="r" b="b"/>
            <a:pathLst>
              <a:path w="18430829" h="10287000">
                <a:moveTo>
                  <a:pt x="0" y="0"/>
                </a:moveTo>
                <a:lnTo>
                  <a:pt x="18430829" y="0"/>
                </a:lnTo>
                <a:lnTo>
                  <a:pt x="18430829" y="10287000"/>
                </a:lnTo>
                <a:lnTo>
                  <a:pt x="0" y="10287000"/>
                </a:lnTo>
                <a:lnTo>
                  <a:pt x="0" y="0"/>
                </a:lnTo>
                <a:close/>
              </a:path>
            </a:pathLst>
          </a:custGeom>
          <a:blipFill>
            <a:blip r:embed="rId2">
              <a:alphaModFix amt="16000"/>
            </a:blip>
            <a:stretch>
              <a:fillRect r="-124376" b="-167558"/>
            </a:stretch>
          </a:blipFill>
        </p:spPr>
        <p:txBody>
          <a:bodyPr/>
          <a:lstStyle/>
          <a:p>
            <a:endParaRPr lang="en-US"/>
          </a:p>
        </p:txBody>
      </p:sp>
      <p:sp>
        <p:nvSpPr>
          <p:cNvPr id="2" name="Freeform 2"/>
          <p:cNvSpPr/>
          <p:nvPr/>
        </p:nvSpPr>
        <p:spPr>
          <a:xfrm>
            <a:off x="-609375" y="3272622"/>
            <a:ext cx="4747626" cy="7478380"/>
          </a:xfrm>
          <a:custGeom>
            <a:avLst/>
            <a:gdLst/>
            <a:ahLst/>
            <a:cxnLst/>
            <a:rect l="l" t="t" r="r" b="b"/>
            <a:pathLst>
              <a:path w="4747626" h="7478380">
                <a:moveTo>
                  <a:pt x="0" y="0"/>
                </a:moveTo>
                <a:lnTo>
                  <a:pt x="4747626" y="0"/>
                </a:lnTo>
                <a:lnTo>
                  <a:pt x="4747626" y="7478380"/>
                </a:lnTo>
                <a:lnTo>
                  <a:pt x="0" y="7478380"/>
                </a:lnTo>
                <a:lnTo>
                  <a:pt x="0" y="0"/>
                </a:lnTo>
                <a:close/>
              </a:path>
            </a:pathLst>
          </a:custGeom>
          <a:blipFill>
            <a:blip r:embed="rId3"/>
            <a:stretch>
              <a:fillRect l="-54858" r="-81565"/>
            </a:stretch>
          </a:blipFill>
        </p:spPr>
        <p:txBody>
          <a:bodyPr/>
          <a:lstStyle/>
          <a:p>
            <a:endParaRPr lang="en-US"/>
          </a:p>
        </p:txBody>
      </p:sp>
      <p:grpSp>
        <p:nvGrpSpPr>
          <p:cNvPr id="3" name="Group 3"/>
          <p:cNvGrpSpPr/>
          <p:nvPr/>
        </p:nvGrpSpPr>
        <p:grpSpPr>
          <a:xfrm>
            <a:off x="432773" y="1162831"/>
            <a:ext cx="5824899" cy="2216184"/>
            <a:chOff x="0" y="0"/>
            <a:chExt cx="2177260" cy="834631"/>
          </a:xfrm>
        </p:grpSpPr>
        <p:sp>
          <p:nvSpPr>
            <p:cNvPr id="4" name="Freeform 4"/>
            <p:cNvSpPr/>
            <p:nvPr/>
          </p:nvSpPr>
          <p:spPr>
            <a:xfrm>
              <a:off x="0" y="0"/>
              <a:ext cx="2177260" cy="834631"/>
            </a:xfrm>
            <a:custGeom>
              <a:avLst/>
              <a:gdLst/>
              <a:ahLst/>
              <a:cxnLst/>
              <a:rect l="l" t="t" r="r" b="b"/>
              <a:pathLst>
                <a:path w="2177260" h="834631">
                  <a:moveTo>
                    <a:pt x="30509" y="0"/>
                  </a:moveTo>
                  <a:lnTo>
                    <a:pt x="2146751" y="0"/>
                  </a:lnTo>
                  <a:cubicBezTo>
                    <a:pt x="2163601" y="0"/>
                    <a:pt x="2177260" y="13659"/>
                    <a:pt x="2177260" y="30509"/>
                  </a:cubicBezTo>
                  <a:lnTo>
                    <a:pt x="2177260" y="804122"/>
                  </a:lnTo>
                  <a:cubicBezTo>
                    <a:pt x="2177260" y="820972"/>
                    <a:pt x="2163601" y="834631"/>
                    <a:pt x="2146751" y="834631"/>
                  </a:cubicBezTo>
                  <a:lnTo>
                    <a:pt x="30509" y="834631"/>
                  </a:lnTo>
                  <a:cubicBezTo>
                    <a:pt x="13659" y="834631"/>
                    <a:pt x="0" y="820972"/>
                    <a:pt x="0" y="804122"/>
                  </a:cubicBezTo>
                  <a:lnTo>
                    <a:pt x="0" y="30509"/>
                  </a:lnTo>
                  <a:cubicBezTo>
                    <a:pt x="0" y="13659"/>
                    <a:pt x="13659" y="0"/>
                    <a:pt x="30509" y="0"/>
                  </a:cubicBezTo>
                  <a:close/>
                </a:path>
              </a:pathLst>
            </a:custGeom>
            <a:solidFill>
              <a:srgbClr val="1A7BB4"/>
            </a:solidFill>
            <a:ln cap="sq">
              <a:noFill/>
              <a:prstDash val="sysDot"/>
              <a:miter/>
            </a:ln>
          </p:spPr>
          <p:txBody>
            <a:bodyPr/>
            <a:lstStyle/>
            <a:p>
              <a:endParaRPr lang="en-US"/>
            </a:p>
          </p:txBody>
        </p:sp>
        <p:sp>
          <p:nvSpPr>
            <p:cNvPr id="5" name="TextBox 5"/>
            <p:cNvSpPr txBox="1"/>
            <p:nvPr/>
          </p:nvSpPr>
          <p:spPr>
            <a:xfrm>
              <a:off x="0" y="-38100"/>
              <a:ext cx="2177260" cy="872731"/>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6411501" y="0"/>
            <a:ext cx="9886762" cy="10387204"/>
          </a:xfrm>
          <a:custGeom>
            <a:avLst/>
            <a:gdLst/>
            <a:ahLst/>
            <a:cxnLst/>
            <a:rect l="l" t="t" r="r" b="b"/>
            <a:pathLst>
              <a:path w="9886762" h="10387204">
                <a:moveTo>
                  <a:pt x="0" y="0"/>
                </a:moveTo>
                <a:lnTo>
                  <a:pt x="9886763" y="0"/>
                </a:lnTo>
                <a:lnTo>
                  <a:pt x="9886763" y="10387204"/>
                </a:lnTo>
                <a:lnTo>
                  <a:pt x="0" y="10387204"/>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999557" y="1539889"/>
            <a:ext cx="4693206" cy="1462067"/>
          </a:xfrm>
          <a:prstGeom prst="rect">
            <a:avLst/>
          </a:prstGeom>
        </p:spPr>
        <p:txBody>
          <a:bodyPr lIns="0" tIns="0" rIns="0" bIns="0" rtlCol="0" anchor="t">
            <a:spAutoFit/>
          </a:bodyPr>
          <a:lstStyle/>
          <a:p>
            <a:pPr algn="l">
              <a:lnSpc>
                <a:spcPts val="5844"/>
              </a:lnSpc>
            </a:pPr>
            <a:r>
              <a:rPr lang="en-US" sz="4800" b="1" dirty="0">
                <a:solidFill>
                  <a:srgbClr val="FFDE59"/>
                </a:solidFill>
                <a:latin typeface="Source Sans Pro Bold"/>
                <a:ea typeface="Source Sans Pro Bold"/>
                <a:cs typeface="Source Sans Pro Bold"/>
                <a:sym typeface="Source Sans Pro Bold"/>
              </a:rPr>
              <a:t>How to complete </a:t>
            </a:r>
          </a:p>
          <a:p>
            <a:pPr algn="l">
              <a:lnSpc>
                <a:spcPts val="5844"/>
              </a:lnSpc>
              <a:spcBef>
                <a:spcPct val="0"/>
              </a:spcBef>
            </a:pPr>
            <a:r>
              <a:rPr lang="en-US" sz="4800" b="1" dirty="0">
                <a:solidFill>
                  <a:srgbClr val="FFDE59"/>
                </a:solidFill>
                <a:latin typeface="Source Sans Pro Bold"/>
                <a:ea typeface="Source Sans Pro Bold"/>
                <a:cs typeface="Source Sans Pro Bold"/>
                <a:sym typeface="Source Sans Pro Bold"/>
              </a:rPr>
              <a:t>a report?</a:t>
            </a:r>
          </a:p>
        </p:txBody>
      </p:sp>
    </p:spTree>
  </p:cSld>
  <p:clrMapOvr>
    <a:masterClrMapping/>
  </p:clrMapOvr>
  <p:transition>
    <p:cover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048E3-12EB-2F1A-2D65-408C710701CC}"/>
            </a:ext>
          </a:extLst>
        </p:cNvPr>
        <p:cNvGrpSpPr/>
        <p:nvPr/>
      </p:nvGrpSpPr>
      <p:grpSpPr>
        <a:xfrm>
          <a:off x="0" y="0"/>
          <a:ext cx="0" cy="0"/>
          <a:chOff x="0" y="0"/>
          <a:chExt cx="0" cy="0"/>
        </a:xfrm>
      </p:grpSpPr>
      <p:sp>
        <p:nvSpPr>
          <p:cNvPr id="10" name="Freeform 2">
            <a:extLst>
              <a:ext uri="{FF2B5EF4-FFF2-40B4-BE49-F238E27FC236}">
                <a16:creationId xmlns:a16="http://schemas.microsoft.com/office/drawing/2014/main" id="{B58C1505-6FEC-DEBD-52EB-EF0650ED2F72}"/>
              </a:ext>
            </a:extLst>
          </p:cNvPr>
          <p:cNvSpPr/>
          <p:nvPr/>
        </p:nvSpPr>
        <p:spPr>
          <a:xfrm>
            <a:off x="0" y="0"/>
            <a:ext cx="18430829" cy="10287000"/>
          </a:xfrm>
          <a:custGeom>
            <a:avLst/>
            <a:gdLst/>
            <a:ahLst/>
            <a:cxnLst/>
            <a:rect l="l" t="t" r="r" b="b"/>
            <a:pathLst>
              <a:path w="18430829" h="10287000">
                <a:moveTo>
                  <a:pt x="0" y="0"/>
                </a:moveTo>
                <a:lnTo>
                  <a:pt x="18430829" y="0"/>
                </a:lnTo>
                <a:lnTo>
                  <a:pt x="18430829" y="10287000"/>
                </a:lnTo>
                <a:lnTo>
                  <a:pt x="0" y="10287000"/>
                </a:lnTo>
                <a:lnTo>
                  <a:pt x="0" y="0"/>
                </a:lnTo>
                <a:close/>
              </a:path>
            </a:pathLst>
          </a:custGeom>
          <a:blipFill>
            <a:blip r:embed="rId2">
              <a:alphaModFix amt="16000"/>
            </a:blip>
            <a:stretch>
              <a:fillRect r="-124376" b="-167558"/>
            </a:stretch>
          </a:blipFill>
        </p:spPr>
        <p:txBody>
          <a:bodyPr/>
          <a:lstStyle/>
          <a:p>
            <a:endParaRPr lang="en-US"/>
          </a:p>
        </p:txBody>
      </p:sp>
      <p:sp>
        <p:nvSpPr>
          <p:cNvPr id="2" name="Freeform 2">
            <a:extLst>
              <a:ext uri="{FF2B5EF4-FFF2-40B4-BE49-F238E27FC236}">
                <a16:creationId xmlns:a16="http://schemas.microsoft.com/office/drawing/2014/main" id="{F031276C-2536-952F-C967-AFF2CD848152}"/>
              </a:ext>
            </a:extLst>
          </p:cNvPr>
          <p:cNvSpPr/>
          <p:nvPr/>
        </p:nvSpPr>
        <p:spPr>
          <a:xfrm>
            <a:off x="1504333" y="1425896"/>
            <a:ext cx="6004943" cy="9458885"/>
          </a:xfrm>
          <a:custGeom>
            <a:avLst/>
            <a:gdLst/>
            <a:ahLst/>
            <a:cxnLst/>
            <a:rect l="l" t="t" r="r" b="b"/>
            <a:pathLst>
              <a:path w="6004943" h="9458885">
                <a:moveTo>
                  <a:pt x="0" y="0"/>
                </a:moveTo>
                <a:lnTo>
                  <a:pt x="6004942" y="0"/>
                </a:lnTo>
                <a:lnTo>
                  <a:pt x="6004942" y="9458885"/>
                </a:lnTo>
                <a:lnTo>
                  <a:pt x="0" y="9458885"/>
                </a:lnTo>
                <a:lnTo>
                  <a:pt x="0" y="0"/>
                </a:lnTo>
                <a:close/>
              </a:path>
            </a:pathLst>
          </a:custGeom>
          <a:blipFill>
            <a:blip r:embed="rId3"/>
            <a:stretch>
              <a:fillRect l="-54858" r="-81565"/>
            </a:stretch>
          </a:blipFill>
        </p:spPr>
        <p:txBody>
          <a:bodyPr/>
          <a:lstStyle/>
          <a:p>
            <a:endParaRPr lang="en-US"/>
          </a:p>
        </p:txBody>
      </p:sp>
      <p:grpSp>
        <p:nvGrpSpPr>
          <p:cNvPr id="3" name="Group 3">
            <a:extLst>
              <a:ext uri="{FF2B5EF4-FFF2-40B4-BE49-F238E27FC236}">
                <a16:creationId xmlns:a16="http://schemas.microsoft.com/office/drawing/2014/main" id="{7AE07519-19D5-8306-47C6-4E22C6BA792D}"/>
              </a:ext>
            </a:extLst>
          </p:cNvPr>
          <p:cNvGrpSpPr/>
          <p:nvPr/>
        </p:nvGrpSpPr>
        <p:grpSpPr>
          <a:xfrm>
            <a:off x="7509275" y="1425896"/>
            <a:ext cx="10169125" cy="8493392"/>
            <a:chOff x="0" y="0"/>
            <a:chExt cx="2177260" cy="2236943"/>
          </a:xfrm>
        </p:grpSpPr>
        <p:sp>
          <p:nvSpPr>
            <p:cNvPr id="4" name="Freeform 4">
              <a:extLst>
                <a:ext uri="{FF2B5EF4-FFF2-40B4-BE49-F238E27FC236}">
                  <a16:creationId xmlns:a16="http://schemas.microsoft.com/office/drawing/2014/main" id="{134CE62C-52A8-ABBB-568B-57538FB12C26}"/>
                </a:ext>
              </a:extLst>
            </p:cNvPr>
            <p:cNvSpPr/>
            <p:nvPr/>
          </p:nvSpPr>
          <p:spPr>
            <a:xfrm>
              <a:off x="0" y="0"/>
              <a:ext cx="2177260" cy="2236943"/>
            </a:xfrm>
            <a:custGeom>
              <a:avLst/>
              <a:gdLst/>
              <a:ahLst/>
              <a:cxnLst/>
              <a:rect l="l" t="t" r="r" b="b"/>
              <a:pathLst>
                <a:path w="2177260" h="2236943">
                  <a:moveTo>
                    <a:pt x="18730" y="0"/>
                  </a:moveTo>
                  <a:lnTo>
                    <a:pt x="2158530" y="0"/>
                  </a:lnTo>
                  <a:cubicBezTo>
                    <a:pt x="2163498" y="0"/>
                    <a:pt x="2168262" y="1973"/>
                    <a:pt x="2171774" y="5486"/>
                  </a:cubicBezTo>
                  <a:cubicBezTo>
                    <a:pt x="2175287" y="8999"/>
                    <a:pt x="2177260" y="13763"/>
                    <a:pt x="2177260" y="18730"/>
                  </a:cubicBezTo>
                  <a:lnTo>
                    <a:pt x="2177260" y="2218213"/>
                  </a:lnTo>
                  <a:cubicBezTo>
                    <a:pt x="2177260" y="2223180"/>
                    <a:pt x="2175287" y="2227944"/>
                    <a:pt x="2171774" y="2231457"/>
                  </a:cubicBezTo>
                  <a:cubicBezTo>
                    <a:pt x="2168262" y="2234970"/>
                    <a:pt x="2163498" y="2236943"/>
                    <a:pt x="2158530" y="2236943"/>
                  </a:cubicBezTo>
                  <a:lnTo>
                    <a:pt x="18730" y="2236943"/>
                  </a:lnTo>
                  <a:cubicBezTo>
                    <a:pt x="13763" y="2236943"/>
                    <a:pt x="8999" y="2234970"/>
                    <a:pt x="5486" y="2231457"/>
                  </a:cubicBezTo>
                  <a:cubicBezTo>
                    <a:pt x="1973" y="2227944"/>
                    <a:pt x="0" y="2223180"/>
                    <a:pt x="0" y="2218213"/>
                  </a:cubicBezTo>
                  <a:lnTo>
                    <a:pt x="0" y="18730"/>
                  </a:lnTo>
                  <a:cubicBezTo>
                    <a:pt x="0" y="13763"/>
                    <a:pt x="1973" y="8999"/>
                    <a:pt x="5486" y="5486"/>
                  </a:cubicBezTo>
                  <a:cubicBezTo>
                    <a:pt x="8999" y="1973"/>
                    <a:pt x="13763" y="0"/>
                    <a:pt x="18730" y="0"/>
                  </a:cubicBezTo>
                  <a:close/>
                </a:path>
              </a:pathLst>
            </a:custGeom>
            <a:solidFill>
              <a:srgbClr val="1A7BB4"/>
            </a:solidFill>
            <a:ln cap="sq">
              <a:noFill/>
              <a:prstDash val="sysDot"/>
              <a:miter/>
            </a:ln>
          </p:spPr>
          <p:txBody>
            <a:bodyPr/>
            <a:lstStyle/>
            <a:p>
              <a:endParaRPr lang="en-US"/>
            </a:p>
          </p:txBody>
        </p:sp>
        <p:sp>
          <p:nvSpPr>
            <p:cNvPr id="5" name="TextBox 5">
              <a:extLst>
                <a:ext uri="{FF2B5EF4-FFF2-40B4-BE49-F238E27FC236}">
                  <a16:creationId xmlns:a16="http://schemas.microsoft.com/office/drawing/2014/main" id="{BC01279D-5EC3-45A9-6BCC-8CF9A9568BAB}"/>
                </a:ext>
              </a:extLst>
            </p:cNvPr>
            <p:cNvSpPr txBox="1"/>
            <p:nvPr/>
          </p:nvSpPr>
          <p:spPr>
            <a:xfrm>
              <a:off x="0" y="-38100"/>
              <a:ext cx="2177260" cy="2275043"/>
            </a:xfrm>
            <a:prstGeom prst="rect">
              <a:avLst/>
            </a:prstGeom>
          </p:spPr>
          <p:txBody>
            <a:bodyPr lIns="50800" tIns="50800" rIns="50800" bIns="50800" rtlCol="0" anchor="ctr"/>
            <a:lstStyle/>
            <a:p>
              <a:pPr algn="ctr">
                <a:lnSpc>
                  <a:spcPts val="2659"/>
                </a:lnSpc>
              </a:pPr>
              <a:endParaRPr/>
            </a:p>
          </p:txBody>
        </p:sp>
      </p:grpSp>
      <p:sp>
        <p:nvSpPr>
          <p:cNvPr id="6" name="TextBox 6">
            <a:extLst>
              <a:ext uri="{FF2B5EF4-FFF2-40B4-BE49-F238E27FC236}">
                <a16:creationId xmlns:a16="http://schemas.microsoft.com/office/drawing/2014/main" id="{AF0E1A9B-97DE-04CF-BB96-94B5C1783B21}"/>
              </a:ext>
            </a:extLst>
          </p:cNvPr>
          <p:cNvSpPr txBox="1"/>
          <p:nvPr/>
        </p:nvSpPr>
        <p:spPr>
          <a:xfrm>
            <a:off x="8217842" y="2096512"/>
            <a:ext cx="9231958" cy="6093976"/>
          </a:xfrm>
          <a:prstGeom prst="rect">
            <a:avLst/>
          </a:prstGeom>
        </p:spPr>
        <p:txBody>
          <a:bodyPr wrap="square" lIns="0" tIns="0" rIns="0" bIns="0" rtlCol="0" anchor="t">
            <a:spAutoFit/>
          </a:bodyPr>
          <a:lstStyle/>
          <a:p>
            <a:r>
              <a:rPr lang="en-US" sz="4400" b="1" dirty="0">
                <a:solidFill>
                  <a:schemeClr val="bg1"/>
                </a:solidFill>
                <a:latin typeface="Source Sans Pro" panose="020B0503030403020204" pitchFamily="34" charset="0"/>
                <a:ea typeface="Source Sans Pro" panose="020B0503030403020204" pitchFamily="34" charset="0"/>
              </a:rPr>
              <a:t>Please attend to the introductory page where “Requirements” are listed. You must have your correct Provider MIS number for your organization, as well as the member’s Medicaid ID number. Your incident report will not be accepted by the system if either of these numbers is missing or invalid.</a:t>
            </a:r>
          </a:p>
        </p:txBody>
      </p:sp>
    </p:spTree>
    <p:extLst>
      <p:ext uri="{BB962C8B-B14F-4D97-AF65-F5344CB8AC3E}">
        <p14:creationId xmlns:p14="http://schemas.microsoft.com/office/powerpoint/2010/main" val="506158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2">
            <a:extLst>
              <a:ext uri="{FF2B5EF4-FFF2-40B4-BE49-F238E27FC236}">
                <a16:creationId xmlns:a16="http://schemas.microsoft.com/office/drawing/2014/main" id="{9557645C-3455-74A1-B147-EE043575F9AD}"/>
              </a:ext>
            </a:extLst>
          </p:cNvPr>
          <p:cNvSpPr/>
          <p:nvPr/>
        </p:nvSpPr>
        <p:spPr>
          <a:xfrm>
            <a:off x="0" y="0"/>
            <a:ext cx="18430829" cy="10287000"/>
          </a:xfrm>
          <a:custGeom>
            <a:avLst/>
            <a:gdLst/>
            <a:ahLst/>
            <a:cxnLst/>
            <a:rect l="l" t="t" r="r" b="b"/>
            <a:pathLst>
              <a:path w="18430829" h="10287000">
                <a:moveTo>
                  <a:pt x="0" y="0"/>
                </a:moveTo>
                <a:lnTo>
                  <a:pt x="18430829" y="0"/>
                </a:lnTo>
                <a:lnTo>
                  <a:pt x="18430829" y="10287000"/>
                </a:lnTo>
                <a:lnTo>
                  <a:pt x="0" y="10287000"/>
                </a:lnTo>
                <a:lnTo>
                  <a:pt x="0" y="0"/>
                </a:lnTo>
                <a:close/>
              </a:path>
            </a:pathLst>
          </a:custGeom>
          <a:blipFill>
            <a:blip r:embed="rId3">
              <a:alphaModFix amt="16000"/>
            </a:blip>
            <a:stretch>
              <a:fillRect r="-124376" b="-167558"/>
            </a:stretch>
          </a:blipFill>
        </p:spPr>
        <p:txBody>
          <a:bodyPr/>
          <a:lstStyle/>
          <a:p>
            <a:endParaRPr lang="en-US"/>
          </a:p>
        </p:txBody>
      </p:sp>
      <p:sp>
        <p:nvSpPr>
          <p:cNvPr id="2" name="Freeform 2"/>
          <p:cNvSpPr/>
          <p:nvPr/>
        </p:nvSpPr>
        <p:spPr>
          <a:xfrm>
            <a:off x="-208037" y="3720046"/>
            <a:ext cx="4169009" cy="6566954"/>
          </a:xfrm>
          <a:custGeom>
            <a:avLst/>
            <a:gdLst/>
            <a:ahLst/>
            <a:cxnLst/>
            <a:rect l="l" t="t" r="r" b="b"/>
            <a:pathLst>
              <a:path w="4999031" h="7874390">
                <a:moveTo>
                  <a:pt x="0" y="0"/>
                </a:moveTo>
                <a:lnTo>
                  <a:pt x="4999031" y="0"/>
                </a:lnTo>
                <a:lnTo>
                  <a:pt x="4999031" y="7874390"/>
                </a:lnTo>
                <a:lnTo>
                  <a:pt x="0" y="7874390"/>
                </a:lnTo>
                <a:lnTo>
                  <a:pt x="0" y="0"/>
                </a:lnTo>
                <a:close/>
              </a:path>
            </a:pathLst>
          </a:custGeom>
          <a:blipFill>
            <a:blip r:embed="rId4"/>
            <a:stretch>
              <a:fillRect l="-54858" r="-81565"/>
            </a:stretch>
          </a:blipFill>
        </p:spPr>
        <p:txBody>
          <a:bodyPr/>
          <a:lstStyle/>
          <a:p>
            <a:endParaRPr lang="en-US"/>
          </a:p>
        </p:txBody>
      </p:sp>
      <p:sp>
        <p:nvSpPr>
          <p:cNvPr id="3" name="Freeform 3"/>
          <p:cNvSpPr/>
          <p:nvPr/>
        </p:nvSpPr>
        <p:spPr>
          <a:xfrm>
            <a:off x="8290202" y="0"/>
            <a:ext cx="9195604" cy="10172128"/>
          </a:xfrm>
          <a:custGeom>
            <a:avLst/>
            <a:gdLst/>
            <a:ahLst/>
            <a:cxnLst/>
            <a:rect l="l" t="t" r="r" b="b"/>
            <a:pathLst>
              <a:path w="9195604" h="10172128">
                <a:moveTo>
                  <a:pt x="0" y="0"/>
                </a:moveTo>
                <a:lnTo>
                  <a:pt x="9195604" y="0"/>
                </a:lnTo>
                <a:lnTo>
                  <a:pt x="9195604" y="10172128"/>
                </a:lnTo>
                <a:lnTo>
                  <a:pt x="0" y="10172128"/>
                </a:lnTo>
                <a:lnTo>
                  <a:pt x="0" y="0"/>
                </a:lnTo>
                <a:close/>
              </a:path>
            </a:pathLst>
          </a:custGeom>
          <a:blipFill>
            <a:blip r:embed="rId5"/>
            <a:stretch>
              <a:fillRect/>
            </a:stretch>
          </a:blipFill>
        </p:spPr>
        <p:txBody>
          <a:bodyPr/>
          <a:lstStyle/>
          <a:p>
            <a:endParaRPr lang="en-US"/>
          </a:p>
        </p:txBody>
      </p:sp>
      <p:grpSp>
        <p:nvGrpSpPr>
          <p:cNvPr id="4" name="Group 4"/>
          <p:cNvGrpSpPr/>
          <p:nvPr/>
        </p:nvGrpSpPr>
        <p:grpSpPr>
          <a:xfrm>
            <a:off x="3415640" y="1185094"/>
            <a:ext cx="5435491" cy="3154634"/>
            <a:chOff x="0" y="0"/>
            <a:chExt cx="2012814" cy="1168191"/>
          </a:xfrm>
        </p:grpSpPr>
        <p:sp>
          <p:nvSpPr>
            <p:cNvPr id="5" name="Freeform 5"/>
            <p:cNvSpPr/>
            <p:nvPr/>
          </p:nvSpPr>
          <p:spPr>
            <a:xfrm>
              <a:off x="0" y="0"/>
              <a:ext cx="2012814" cy="1168191"/>
            </a:xfrm>
            <a:custGeom>
              <a:avLst/>
              <a:gdLst/>
              <a:ahLst/>
              <a:cxnLst/>
              <a:rect l="l" t="t" r="r" b="b"/>
              <a:pathLst>
                <a:path w="2012814" h="1168191">
                  <a:moveTo>
                    <a:pt x="28487" y="0"/>
                  </a:moveTo>
                  <a:lnTo>
                    <a:pt x="1984327" y="0"/>
                  </a:lnTo>
                  <a:cubicBezTo>
                    <a:pt x="2000060" y="0"/>
                    <a:pt x="2012814" y="12754"/>
                    <a:pt x="2012814" y="28487"/>
                  </a:cubicBezTo>
                  <a:lnTo>
                    <a:pt x="2012814" y="1139705"/>
                  </a:lnTo>
                  <a:cubicBezTo>
                    <a:pt x="2012814" y="1147260"/>
                    <a:pt x="2009813" y="1154505"/>
                    <a:pt x="2004470" y="1159848"/>
                  </a:cubicBezTo>
                  <a:cubicBezTo>
                    <a:pt x="1999128" y="1165190"/>
                    <a:pt x="1991882" y="1168191"/>
                    <a:pt x="1984327" y="1168191"/>
                  </a:cubicBezTo>
                  <a:lnTo>
                    <a:pt x="28487" y="1168191"/>
                  </a:lnTo>
                  <a:cubicBezTo>
                    <a:pt x="12754" y="1168191"/>
                    <a:pt x="0" y="1155437"/>
                    <a:pt x="0" y="1139705"/>
                  </a:cubicBezTo>
                  <a:lnTo>
                    <a:pt x="0" y="28487"/>
                  </a:lnTo>
                  <a:cubicBezTo>
                    <a:pt x="0" y="12754"/>
                    <a:pt x="12754" y="0"/>
                    <a:pt x="28487" y="0"/>
                  </a:cubicBezTo>
                  <a:close/>
                </a:path>
              </a:pathLst>
            </a:custGeom>
            <a:solidFill>
              <a:srgbClr val="1A7BB4"/>
            </a:solidFill>
            <a:ln cap="sq">
              <a:noFill/>
              <a:prstDash val="sysDot"/>
              <a:miter/>
            </a:ln>
          </p:spPr>
          <p:txBody>
            <a:bodyPr/>
            <a:lstStyle/>
            <a:p>
              <a:endParaRPr lang="en-US"/>
            </a:p>
          </p:txBody>
        </p:sp>
        <p:sp>
          <p:nvSpPr>
            <p:cNvPr id="6" name="TextBox 6"/>
            <p:cNvSpPr txBox="1"/>
            <p:nvPr/>
          </p:nvSpPr>
          <p:spPr>
            <a:xfrm>
              <a:off x="0" y="-38100"/>
              <a:ext cx="2012814" cy="1206291"/>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3668889" y="1451349"/>
            <a:ext cx="5285885" cy="2037033"/>
          </a:xfrm>
          <a:prstGeom prst="rect">
            <a:avLst/>
          </a:prstGeom>
        </p:spPr>
        <p:txBody>
          <a:bodyPr lIns="0" tIns="0" rIns="0" bIns="0" rtlCol="0" anchor="t">
            <a:spAutoFit/>
          </a:bodyPr>
          <a:lstStyle/>
          <a:p>
            <a:pPr algn="l">
              <a:lnSpc>
                <a:spcPts val="6227"/>
              </a:lnSpc>
            </a:pPr>
            <a:r>
              <a:rPr lang="en-US" sz="4448" b="1" dirty="0">
                <a:solidFill>
                  <a:srgbClr val="FFDE59"/>
                </a:solidFill>
                <a:latin typeface="Source Sans Pro Bold"/>
                <a:ea typeface="Source Sans Pro Bold"/>
                <a:cs typeface="Source Sans Pro Bold"/>
                <a:sym typeface="Source Sans Pro Bold"/>
              </a:rPr>
              <a:t>Enter the provider's information.</a:t>
            </a:r>
          </a:p>
          <a:p>
            <a:pPr algn="l">
              <a:lnSpc>
                <a:spcPts val="3113"/>
              </a:lnSpc>
              <a:spcBef>
                <a:spcPct val="0"/>
              </a:spcBef>
            </a:pPr>
            <a:endParaRPr lang="en-US" sz="4448" b="1" dirty="0">
              <a:solidFill>
                <a:srgbClr val="FFDE59"/>
              </a:solidFill>
              <a:latin typeface="Source Sans Pro Bold"/>
              <a:ea typeface="Source Sans Pro Bold"/>
              <a:cs typeface="Source Sans Pro Bold"/>
              <a:sym typeface="Source Sans Pro Bold"/>
            </a:endParaRPr>
          </a:p>
        </p:txBody>
      </p:sp>
      <p:sp>
        <p:nvSpPr>
          <p:cNvPr id="8" name="TextBox 8"/>
          <p:cNvSpPr txBox="1"/>
          <p:nvPr/>
        </p:nvSpPr>
        <p:spPr>
          <a:xfrm>
            <a:off x="3858115" y="3312132"/>
            <a:ext cx="4761123" cy="824865"/>
          </a:xfrm>
          <a:prstGeom prst="rect">
            <a:avLst/>
          </a:prstGeom>
        </p:spPr>
        <p:txBody>
          <a:bodyPr lIns="0" tIns="0" rIns="0" bIns="0" rtlCol="0" anchor="t">
            <a:spAutoFit/>
          </a:bodyPr>
          <a:lstStyle/>
          <a:p>
            <a:pPr algn="l">
              <a:lnSpc>
                <a:spcPts val="3359"/>
              </a:lnSpc>
              <a:spcBef>
                <a:spcPct val="0"/>
              </a:spcBef>
            </a:pPr>
            <a:r>
              <a:rPr lang="en-US" sz="2400">
                <a:solidFill>
                  <a:srgbClr val="FFFFFF"/>
                </a:solidFill>
                <a:latin typeface="Source Sans Pro"/>
                <a:ea typeface="Source Sans Pro"/>
                <a:cs typeface="Source Sans Pro"/>
                <a:sym typeface="Source Sans Pro"/>
              </a:rPr>
              <a:t>Please note that fields with asterisk are required fields.</a:t>
            </a:r>
          </a:p>
        </p:txBody>
      </p:sp>
      <p:grpSp>
        <p:nvGrpSpPr>
          <p:cNvPr id="9" name="Group 9"/>
          <p:cNvGrpSpPr/>
          <p:nvPr/>
        </p:nvGrpSpPr>
        <p:grpSpPr>
          <a:xfrm>
            <a:off x="10035889" y="3864707"/>
            <a:ext cx="3086100" cy="272290"/>
            <a:chOff x="0" y="0"/>
            <a:chExt cx="812800" cy="71714"/>
          </a:xfrm>
        </p:grpSpPr>
        <p:sp>
          <p:nvSpPr>
            <p:cNvPr id="10" name="Freeform 10"/>
            <p:cNvSpPr/>
            <p:nvPr/>
          </p:nvSpPr>
          <p:spPr>
            <a:xfrm>
              <a:off x="0" y="0"/>
              <a:ext cx="812800" cy="71714"/>
            </a:xfrm>
            <a:custGeom>
              <a:avLst/>
              <a:gdLst/>
              <a:ahLst/>
              <a:cxnLst/>
              <a:rect l="l" t="t" r="r" b="b"/>
              <a:pathLst>
                <a:path w="812800" h="71714">
                  <a:moveTo>
                    <a:pt x="0" y="0"/>
                  </a:moveTo>
                  <a:lnTo>
                    <a:pt x="812800" y="0"/>
                  </a:lnTo>
                  <a:lnTo>
                    <a:pt x="812800" y="71714"/>
                  </a:lnTo>
                  <a:lnTo>
                    <a:pt x="0" y="71714"/>
                  </a:lnTo>
                  <a:close/>
                </a:path>
              </a:pathLst>
            </a:custGeom>
            <a:solidFill>
              <a:srgbClr val="FEFEFE"/>
            </a:solidFill>
          </p:spPr>
          <p:txBody>
            <a:bodyPr/>
            <a:lstStyle/>
            <a:p>
              <a:endParaRPr lang="en-US"/>
            </a:p>
          </p:txBody>
        </p:sp>
        <p:sp>
          <p:nvSpPr>
            <p:cNvPr id="11" name="TextBox 11"/>
            <p:cNvSpPr txBox="1"/>
            <p:nvPr/>
          </p:nvSpPr>
          <p:spPr>
            <a:xfrm>
              <a:off x="0" y="-38100"/>
              <a:ext cx="812800" cy="109814"/>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0035889" y="3814480"/>
            <a:ext cx="4217779" cy="372745"/>
          </a:xfrm>
          <a:prstGeom prst="rect">
            <a:avLst/>
          </a:prstGeom>
        </p:spPr>
        <p:txBody>
          <a:bodyPr lIns="0" tIns="0" rIns="0" bIns="0" rtlCol="0" anchor="t">
            <a:spAutoFit/>
          </a:bodyPr>
          <a:lstStyle/>
          <a:p>
            <a:pPr algn="l">
              <a:lnSpc>
                <a:spcPts val="3079"/>
              </a:lnSpc>
              <a:spcBef>
                <a:spcPct val="0"/>
              </a:spcBef>
            </a:pPr>
            <a:r>
              <a:rPr lang="en-US" sz="2199" b="1">
                <a:solidFill>
                  <a:srgbClr val="000000"/>
                </a:solidFill>
                <a:latin typeface="Source Sans Pro Bold"/>
                <a:ea typeface="Source Sans Pro Bold"/>
                <a:cs typeface="Source Sans Pro Bold"/>
                <a:sym typeface="Source Sans Pro Bold"/>
              </a:rPr>
              <a:t>123456789</a:t>
            </a:r>
          </a:p>
        </p:txBody>
      </p:sp>
      <p:grpSp>
        <p:nvGrpSpPr>
          <p:cNvPr id="13" name="Group 4">
            <a:extLst>
              <a:ext uri="{FF2B5EF4-FFF2-40B4-BE49-F238E27FC236}">
                <a16:creationId xmlns:a16="http://schemas.microsoft.com/office/drawing/2014/main" id="{EF6F862B-7C5B-B263-BFF7-7AEF25825333}"/>
              </a:ext>
            </a:extLst>
          </p:cNvPr>
          <p:cNvGrpSpPr/>
          <p:nvPr/>
        </p:nvGrpSpPr>
        <p:grpSpPr>
          <a:xfrm>
            <a:off x="3415639" y="4723188"/>
            <a:ext cx="5435491" cy="4839912"/>
            <a:chOff x="0" y="0"/>
            <a:chExt cx="2012814" cy="1168191"/>
          </a:xfrm>
        </p:grpSpPr>
        <p:sp>
          <p:nvSpPr>
            <p:cNvPr id="14" name="Freeform 5">
              <a:extLst>
                <a:ext uri="{FF2B5EF4-FFF2-40B4-BE49-F238E27FC236}">
                  <a16:creationId xmlns:a16="http://schemas.microsoft.com/office/drawing/2014/main" id="{EC0B17AD-1864-E8CD-282C-BF7A76757E79}"/>
                </a:ext>
              </a:extLst>
            </p:cNvPr>
            <p:cNvSpPr/>
            <p:nvPr/>
          </p:nvSpPr>
          <p:spPr>
            <a:xfrm>
              <a:off x="0" y="0"/>
              <a:ext cx="2012814" cy="1168191"/>
            </a:xfrm>
            <a:custGeom>
              <a:avLst/>
              <a:gdLst/>
              <a:ahLst/>
              <a:cxnLst/>
              <a:rect l="l" t="t" r="r" b="b"/>
              <a:pathLst>
                <a:path w="2012814" h="1168191">
                  <a:moveTo>
                    <a:pt x="28487" y="0"/>
                  </a:moveTo>
                  <a:lnTo>
                    <a:pt x="1984327" y="0"/>
                  </a:lnTo>
                  <a:cubicBezTo>
                    <a:pt x="2000060" y="0"/>
                    <a:pt x="2012814" y="12754"/>
                    <a:pt x="2012814" y="28487"/>
                  </a:cubicBezTo>
                  <a:lnTo>
                    <a:pt x="2012814" y="1139705"/>
                  </a:lnTo>
                  <a:cubicBezTo>
                    <a:pt x="2012814" y="1147260"/>
                    <a:pt x="2009813" y="1154505"/>
                    <a:pt x="2004470" y="1159848"/>
                  </a:cubicBezTo>
                  <a:cubicBezTo>
                    <a:pt x="1999128" y="1165190"/>
                    <a:pt x="1991882" y="1168191"/>
                    <a:pt x="1984327" y="1168191"/>
                  </a:cubicBezTo>
                  <a:lnTo>
                    <a:pt x="28487" y="1168191"/>
                  </a:lnTo>
                  <a:cubicBezTo>
                    <a:pt x="12754" y="1168191"/>
                    <a:pt x="0" y="1155437"/>
                    <a:pt x="0" y="1139705"/>
                  </a:cubicBezTo>
                  <a:lnTo>
                    <a:pt x="0" y="28487"/>
                  </a:lnTo>
                  <a:cubicBezTo>
                    <a:pt x="0" y="12754"/>
                    <a:pt x="12754" y="0"/>
                    <a:pt x="28487" y="0"/>
                  </a:cubicBezTo>
                  <a:close/>
                </a:path>
              </a:pathLst>
            </a:custGeom>
            <a:solidFill>
              <a:srgbClr val="1A7BB4"/>
            </a:solidFill>
            <a:ln cap="sq">
              <a:noFill/>
              <a:prstDash val="sysDot"/>
              <a:miter/>
            </a:ln>
          </p:spPr>
          <p:txBody>
            <a:bodyPr/>
            <a:lstStyle/>
            <a:p>
              <a:endParaRPr lang="en-US"/>
            </a:p>
          </p:txBody>
        </p:sp>
        <p:sp>
          <p:nvSpPr>
            <p:cNvPr id="15" name="TextBox 6">
              <a:extLst>
                <a:ext uri="{FF2B5EF4-FFF2-40B4-BE49-F238E27FC236}">
                  <a16:creationId xmlns:a16="http://schemas.microsoft.com/office/drawing/2014/main" id="{FDDE783F-DDE0-055F-7B93-6C8C0565FDB1}"/>
                </a:ext>
              </a:extLst>
            </p:cNvPr>
            <p:cNvSpPr txBox="1"/>
            <p:nvPr/>
          </p:nvSpPr>
          <p:spPr>
            <a:xfrm>
              <a:off x="0" y="-38100"/>
              <a:ext cx="2012814" cy="1206291"/>
            </a:xfrm>
            <a:prstGeom prst="rect">
              <a:avLst/>
            </a:prstGeom>
          </p:spPr>
          <p:txBody>
            <a:bodyPr lIns="50800" tIns="50800" rIns="50800" bIns="50800" rtlCol="0" anchor="ctr"/>
            <a:lstStyle/>
            <a:p>
              <a:pPr algn="ctr">
                <a:lnSpc>
                  <a:spcPts val="2659"/>
                </a:lnSpc>
              </a:pPr>
              <a:endParaRPr/>
            </a:p>
          </p:txBody>
        </p:sp>
      </p:grpSp>
      <p:sp>
        <p:nvSpPr>
          <p:cNvPr id="16" name="TextBox 7">
            <a:extLst>
              <a:ext uri="{FF2B5EF4-FFF2-40B4-BE49-F238E27FC236}">
                <a16:creationId xmlns:a16="http://schemas.microsoft.com/office/drawing/2014/main" id="{27EDDE29-D1A4-2062-58AB-821AA9B9F62E}"/>
              </a:ext>
            </a:extLst>
          </p:cNvPr>
          <p:cNvSpPr txBox="1"/>
          <p:nvPr/>
        </p:nvSpPr>
        <p:spPr>
          <a:xfrm>
            <a:off x="3668888" y="4946241"/>
            <a:ext cx="4724171" cy="4062651"/>
          </a:xfrm>
          <a:prstGeom prst="rect">
            <a:avLst/>
          </a:prstGeom>
        </p:spPr>
        <p:txBody>
          <a:bodyPr wrap="square" lIns="0" tIns="0" rIns="0" bIns="0" rtlCol="0" anchor="t">
            <a:spAutoFit/>
          </a:bodyPr>
          <a:lstStyle/>
          <a:p>
            <a:r>
              <a:rPr lang="en-US" sz="2400" b="1" dirty="0">
                <a:solidFill>
                  <a:schemeClr val="bg1"/>
                </a:solidFill>
                <a:latin typeface="Source Sans Pro" panose="020B0503030403020204" pitchFamily="34" charset="0"/>
                <a:ea typeface="Source Sans Pro" panose="020B0503030403020204" pitchFamily="34" charset="0"/>
              </a:rPr>
              <a:t>Enter your organization’s Provider MIS number and click “Verify.”</a:t>
            </a:r>
          </a:p>
          <a:p>
            <a:endParaRPr lang="en-US" sz="2400" b="1" dirty="0">
              <a:solidFill>
                <a:schemeClr val="bg1"/>
              </a:solidFill>
              <a:latin typeface="Source Sans Pro" panose="020B0503030403020204" pitchFamily="34" charset="0"/>
              <a:ea typeface="Source Sans Pro" panose="020B0503030403020204" pitchFamily="34" charset="0"/>
            </a:endParaRPr>
          </a:p>
          <a:p>
            <a:r>
              <a:rPr lang="en-US" sz="2400" b="1" dirty="0">
                <a:solidFill>
                  <a:schemeClr val="bg1"/>
                </a:solidFill>
                <a:latin typeface="Source Sans Pro" panose="020B0503030403020204" pitchFamily="34" charset="0"/>
                <a:ea typeface="Source Sans Pro" panose="020B0503030403020204" pitchFamily="34" charset="0"/>
              </a:rPr>
              <a:t>If your program under that MIS# has one address, this will appear. Click the address. If there are multiple addresses associated with that MIS number, please click the search box to view the drop-down list, and click the correct address. Now you can click “Next.”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2">
            <a:extLst>
              <a:ext uri="{FF2B5EF4-FFF2-40B4-BE49-F238E27FC236}">
                <a16:creationId xmlns:a16="http://schemas.microsoft.com/office/drawing/2014/main" id="{6A2F6D39-7361-5CDF-36AB-C8E42B3F5700}"/>
              </a:ext>
            </a:extLst>
          </p:cNvPr>
          <p:cNvSpPr/>
          <p:nvPr/>
        </p:nvSpPr>
        <p:spPr>
          <a:xfrm>
            <a:off x="0" y="0"/>
            <a:ext cx="18430829" cy="10287000"/>
          </a:xfrm>
          <a:custGeom>
            <a:avLst/>
            <a:gdLst/>
            <a:ahLst/>
            <a:cxnLst/>
            <a:rect l="l" t="t" r="r" b="b"/>
            <a:pathLst>
              <a:path w="18430829" h="10287000">
                <a:moveTo>
                  <a:pt x="0" y="0"/>
                </a:moveTo>
                <a:lnTo>
                  <a:pt x="18430829" y="0"/>
                </a:lnTo>
                <a:lnTo>
                  <a:pt x="18430829" y="10287000"/>
                </a:lnTo>
                <a:lnTo>
                  <a:pt x="0" y="10287000"/>
                </a:lnTo>
                <a:lnTo>
                  <a:pt x="0" y="0"/>
                </a:lnTo>
                <a:close/>
              </a:path>
            </a:pathLst>
          </a:custGeom>
          <a:blipFill>
            <a:blip r:embed="rId2">
              <a:alphaModFix amt="16000"/>
            </a:blip>
            <a:stretch>
              <a:fillRect r="-124376" b="-167558"/>
            </a:stretch>
          </a:blipFill>
        </p:spPr>
        <p:txBody>
          <a:bodyPr/>
          <a:lstStyle/>
          <a:p>
            <a:endParaRPr lang="en-US"/>
          </a:p>
        </p:txBody>
      </p:sp>
      <p:sp>
        <p:nvSpPr>
          <p:cNvPr id="3" name="Freeform 3"/>
          <p:cNvSpPr/>
          <p:nvPr/>
        </p:nvSpPr>
        <p:spPr>
          <a:xfrm>
            <a:off x="8754250" y="0"/>
            <a:ext cx="8868514" cy="10287000"/>
          </a:xfrm>
          <a:custGeom>
            <a:avLst/>
            <a:gdLst/>
            <a:ahLst/>
            <a:cxnLst/>
            <a:rect l="l" t="t" r="r" b="b"/>
            <a:pathLst>
              <a:path w="8868514" h="10287000">
                <a:moveTo>
                  <a:pt x="0" y="0"/>
                </a:moveTo>
                <a:lnTo>
                  <a:pt x="8868515" y="0"/>
                </a:lnTo>
                <a:lnTo>
                  <a:pt x="8868515" y="10287000"/>
                </a:lnTo>
                <a:lnTo>
                  <a:pt x="0" y="10287000"/>
                </a:lnTo>
                <a:lnTo>
                  <a:pt x="0" y="0"/>
                </a:lnTo>
                <a:close/>
              </a:path>
            </a:pathLst>
          </a:custGeom>
          <a:blipFill>
            <a:blip r:embed="rId3"/>
            <a:stretch>
              <a:fillRect/>
            </a:stretch>
          </a:blipFill>
        </p:spPr>
        <p:txBody>
          <a:bodyPr/>
          <a:lstStyle/>
          <a:p>
            <a:endParaRPr lang="en-US"/>
          </a:p>
        </p:txBody>
      </p:sp>
      <p:grpSp>
        <p:nvGrpSpPr>
          <p:cNvPr id="4" name="Group 4"/>
          <p:cNvGrpSpPr/>
          <p:nvPr/>
        </p:nvGrpSpPr>
        <p:grpSpPr>
          <a:xfrm>
            <a:off x="3415640" y="1185094"/>
            <a:ext cx="5728360" cy="3232505"/>
            <a:chOff x="0" y="0"/>
            <a:chExt cx="2121266" cy="1197027"/>
          </a:xfrm>
        </p:grpSpPr>
        <p:sp>
          <p:nvSpPr>
            <p:cNvPr id="5" name="Freeform 5"/>
            <p:cNvSpPr/>
            <p:nvPr/>
          </p:nvSpPr>
          <p:spPr>
            <a:xfrm>
              <a:off x="0" y="0"/>
              <a:ext cx="2121266" cy="1197027"/>
            </a:xfrm>
            <a:custGeom>
              <a:avLst/>
              <a:gdLst/>
              <a:ahLst/>
              <a:cxnLst/>
              <a:rect l="l" t="t" r="r" b="b"/>
              <a:pathLst>
                <a:path w="2121266" h="1197027">
                  <a:moveTo>
                    <a:pt x="27030" y="0"/>
                  </a:moveTo>
                  <a:lnTo>
                    <a:pt x="2094236" y="0"/>
                  </a:lnTo>
                  <a:cubicBezTo>
                    <a:pt x="2101405" y="0"/>
                    <a:pt x="2108280" y="2848"/>
                    <a:pt x="2113349" y="7917"/>
                  </a:cubicBezTo>
                  <a:cubicBezTo>
                    <a:pt x="2118418" y="12986"/>
                    <a:pt x="2121266" y="19861"/>
                    <a:pt x="2121266" y="27030"/>
                  </a:cubicBezTo>
                  <a:lnTo>
                    <a:pt x="2121266" y="1169997"/>
                  </a:lnTo>
                  <a:cubicBezTo>
                    <a:pt x="2121266" y="1184925"/>
                    <a:pt x="2109164" y="1197027"/>
                    <a:pt x="2094236" y="1197027"/>
                  </a:cubicBezTo>
                  <a:lnTo>
                    <a:pt x="27030" y="1197027"/>
                  </a:lnTo>
                  <a:cubicBezTo>
                    <a:pt x="19861" y="1197027"/>
                    <a:pt x="12986" y="1194179"/>
                    <a:pt x="7917" y="1189110"/>
                  </a:cubicBezTo>
                  <a:cubicBezTo>
                    <a:pt x="2848" y="1184041"/>
                    <a:pt x="0" y="1177166"/>
                    <a:pt x="0" y="1169997"/>
                  </a:cubicBezTo>
                  <a:lnTo>
                    <a:pt x="0" y="27030"/>
                  </a:lnTo>
                  <a:cubicBezTo>
                    <a:pt x="0" y="19861"/>
                    <a:pt x="2848" y="12986"/>
                    <a:pt x="7917" y="7917"/>
                  </a:cubicBezTo>
                  <a:cubicBezTo>
                    <a:pt x="12986" y="2848"/>
                    <a:pt x="19861" y="0"/>
                    <a:pt x="27030" y="0"/>
                  </a:cubicBezTo>
                  <a:close/>
                </a:path>
              </a:pathLst>
            </a:custGeom>
            <a:solidFill>
              <a:srgbClr val="1A7BB4"/>
            </a:solidFill>
            <a:ln cap="sq">
              <a:noFill/>
              <a:prstDash val="sysDot"/>
              <a:miter/>
            </a:ln>
          </p:spPr>
          <p:txBody>
            <a:bodyPr/>
            <a:lstStyle/>
            <a:p>
              <a:endParaRPr lang="en-US"/>
            </a:p>
          </p:txBody>
        </p:sp>
        <p:sp>
          <p:nvSpPr>
            <p:cNvPr id="6" name="TextBox 6"/>
            <p:cNvSpPr txBox="1"/>
            <p:nvPr/>
          </p:nvSpPr>
          <p:spPr>
            <a:xfrm>
              <a:off x="0" y="-38100"/>
              <a:ext cx="2121266" cy="1235127"/>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3762289" y="1369433"/>
            <a:ext cx="5381711" cy="2102948"/>
          </a:xfrm>
          <a:prstGeom prst="rect">
            <a:avLst/>
          </a:prstGeom>
        </p:spPr>
        <p:txBody>
          <a:bodyPr lIns="0" tIns="0" rIns="0" bIns="0" rtlCol="0" anchor="t">
            <a:spAutoFit/>
          </a:bodyPr>
          <a:lstStyle/>
          <a:p>
            <a:pPr algn="l">
              <a:lnSpc>
                <a:spcPts val="6439"/>
              </a:lnSpc>
            </a:pPr>
            <a:r>
              <a:rPr lang="en-US" sz="4599" b="1" dirty="0">
                <a:solidFill>
                  <a:srgbClr val="FFDE59"/>
                </a:solidFill>
                <a:latin typeface="Source Sans Pro Bold"/>
                <a:ea typeface="Source Sans Pro Bold"/>
                <a:cs typeface="Source Sans Pro Bold"/>
                <a:sym typeface="Source Sans Pro Bold"/>
              </a:rPr>
              <a:t>Enter the reporter's information.</a:t>
            </a:r>
          </a:p>
          <a:p>
            <a:pPr algn="l">
              <a:lnSpc>
                <a:spcPts val="3220"/>
              </a:lnSpc>
              <a:spcBef>
                <a:spcPct val="0"/>
              </a:spcBef>
            </a:pPr>
            <a:endParaRPr lang="en-US" sz="4599" b="1" dirty="0">
              <a:solidFill>
                <a:srgbClr val="FFDE59"/>
              </a:solidFill>
              <a:latin typeface="Source Sans Pro Bold"/>
              <a:ea typeface="Source Sans Pro Bold"/>
              <a:cs typeface="Source Sans Pro Bold"/>
              <a:sym typeface="Source Sans Pro Bold"/>
            </a:endParaRPr>
          </a:p>
        </p:txBody>
      </p:sp>
      <p:sp>
        <p:nvSpPr>
          <p:cNvPr id="8" name="TextBox 8"/>
          <p:cNvSpPr txBox="1"/>
          <p:nvPr/>
        </p:nvSpPr>
        <p:spPr>
          <a:xfrm>
            <a:off x="3762289" y="3008136"/>
            <a:ext cx="4588623" cy="1189355"/>
          </a:xfrm>
          <a:prstGeom prst="rect">
            <a:avLst/>
          </a:prstGeom>
        </p:spPr>
        <p:txBody>
          <a:bodyPr lIns="0" tIns="0" rIns="0" bIns="0" rtlCol="0" anchor="t">
            <a:spAutoFit/>
          </a:bodyPr>
          <a:lstStyle/>
          <a:p>
            <a:pPr algn="l">
              <a:lnSpc>
                <a:spcPts val="3220"/>
              </a:lnSpc>
            </a:pPr>
            <a:endParaRPr/>
          </a:p>
          <a:p>
            <a:pPr algn="l">
              <a:lnSpc>
                <a:spcPts val="3220"/>
              </a:lnSpc>
              <a:spcBef>
                <a:spcPct val="0"/>
              </a:spcBef>
            </a:pPr>
            <a:r>
              <a:rPr lang="en-US" sz="2300">
                <a:solidFill>
                  <a:srgbClr val="FFFFFF"/>
                </a:solidFill>
                <a:latin typeface="Source Sans Pro"/>
                <a:ea typeface="Source Sans Pro"/>
                <a:cs typeface="Source Sans Pro"/>
                <a:sym typeface="Source Sans Pro"/>
              </a:rPr>
              <a:t>Please note that fields with asterisk are required fields.</a:t>
            </a:r>
          </a:p>
        </p:txBody>
      </p:sp>
      <p:grpSp>
        <p:nvGrpSpPr>
          <p:cNvPr id="9" name="Group 9"/>
          <p:cNvGrpSpPr/>
          <p:nvPr/>
        </p:nvGrpSpPr>
        <p:grpSpPr>
          <a:xfrm>
            <a:off x="10102407" y="6884787"/>
            <a:ext cx="3086100" cy="386904"/>
            <a:chOff x="0" y="0"/>
            <a:chExt cx="812800" cy="101901"/>
          </a:xfrm>
        </p:grpSpPr>
        <p:sp>
          <p:nvSpPr>
            <p:cNvPr id="10" name="Freeform 10"/>
            <p:cNvSpPr/>
            <p:nvPr/>
          </p:nvSpPr>
          <p:spPr>
            <a:xfrm>
              <a:off x="0" y="0"/>
              <a:ext cx="812800" cy="101901"/>
            </a:xfrm>
            <a:custGeom>
              <a:avLst/>
              <a:gdLst/>
              <a:ahLst/>
              <a:cxnLst/>
              <a:rect l="l" t="t" r="r" b="b"/>
              <a:pathLst>
                <a:path w="812800" h="101901">
                  <a:moveTo>
                    <a:pt x="0" y="0"/>
                  </a:moveTo>
                  <a:lnTo>
                    <a:pt x="812800" y="0"/>
                  </a:lnTo>
                  <a:lnTo>
                    <a:pt x="812800" y="101901"/>
                  </a:lnTo>
                  <a:lnTo>
                    <a:pt x="0" y="101901"/>
                  </a:lnTo>
                  <a:close/>
                </a:path>
              </a:pathLst>
            </a:custGeom>
            <a:solidFill>
              <a:srgbClr val="FFFFFF"/>
            </a:solidFill>
          </p:spPr>
          <p:txBody>
            <a:bodyPr/>
            <a:lstStyle/>
            <a:p>
              <a:endParaRPr lang="en-US"/>
            </a:p>
          </p:txBody>
        </p:sp>
        <p:sp>
          <p:nvSpPr>
            <p:cNvPr id="11" name="TextBox 11"/>
            <p:cNvSpPr txBox="1"/>
            <p:nvPr/>
          </p:nvSpPr>
          <p:spPr>
            <a:xfrm>
              <a:off x="0" y="-38100"/>
              <a:ext cx="812800" cy="140001"/>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0256857" y="3579001"/>
            <a:ext cx="5381711" cy="4720590"/>
          </a:xfrm>
          <a:prstGeom prst="rect">
            <a:avLst/>
          </a:prstGeom>
        </p:spPr>
        <p:txBody>
          <a:bodyPr lIns="0" tIns="0" rIns="0" bIns="0" rtlCol="0" anchor="t">
            <a:spAutoFit/>
          </a:bodyPr>
          <a:lstStyle/>
          <a:p>
            <a:pPr algn="l">
              <a:lnSpc>
                <a:spcPts val="3359"/>
              </a:lnSpc>
            </a:pPr>
            <a:r>
              <a:rPr lang="en-US" sz="2400" b="1">
                <a:solidFill>
                  <a:srgbClr val="000000"/>
                </a:solidFill>
                <a:latin typeface="Source Sans Pro Bold"/>
                <a:ea typeface="Source Sans Pro Bold"/>
                <a:cs typeface="Source Sans Pro Bold"/>
                <a:sym typeface="Source Sans Pro Bold"/>
              </a:rPr>
              <a:t>First Name</a:t>
            </a:r>
          </a:p>
          <a:p>
            <a:pPr algn="l">
              <a:lnSpc>
                <a:spcPts val="3359"/>
              </a:lnSpc>
            </a:pPr>
            <a:endParaRPr lang="en-US" sz="2400" b="1">
              <a:solidFill>
                <a:srgbClr val="000000"/>
              </a:solidFill>
              <a:latin typeface="Source Sans Pro Bold"/>
              <a:ea typeface="Source Sans Pro Bold"/>
              <a:cs typeface="Source Sans Pro Bold"/>
              <a:sym typeface="Source Sans Pro Bold"/>
            </a:endParaRPr>
          </a:p>
          <a:p>
            <a:pPr algn="l">
              <a:lnSpc>
                <a:spcPts val="1260"/>
              </a:lnSpc>
            </a:pPr>
            <a:endParaRPr lang="en-US" sz="2400" b="1">
              <a:solidFill>
                <a:srgbClr val="000000"/>
              </a:solidFill>
              <a:latin typeface="Source Sans Pro Bold"/>
              <a:ea typeface="Source Sans Pro Bold"/>
              <a:cs typeface="Source Sans Pro Bold"/>
              <a:sym typeface="Source Sans Pro Bold"/>
            </a:endParaRPr>
          </a:p>
          <a:p>
            <a:pPr algn="l">
              <a:lnSpc>
                <a:spcPts val="3359"/>
              </a:lnSpc>
            </a:pPr>
            <a:r>
              <a:rPr lang="en-US" sz="2400" b="1">
                <a:solidFill>
                  <a:srgbClr val="000000"/>
                </a:solidFill>
                <a:latin typeface="Source Sans Pro Bold"/>
                <a:ea typeface="Source Sans Pro Bold"/>
                <a:cs typeface="Source Sans Pro Bold"/>
                <a:sym typeface="Source Sans Pro Bold"/>
              </a:rPr>
              <a:t>Last Name</a:t>
            </a:r>
          </a:p>
          <a:p>
            <a:pPr algn="l">
              <a:lnSpc>
                <a:spcPts val="3359"/>
              </a:lnSpc>
            </a:pPr>
            <a:endParaRPr lang="en-US" sz="2400" b="1">
              <a:solidFill>
                <a:srgbClr val="000000"/>
              </a:solidFill>
              <a:latin typeface="Source Sans Pro Bold"/>
              <a:ea typeface="Source Sans Pro Bold"/>
              <a:cs typeface="Source Sans Pro Bold"/>
              <a:sym typeface="Source Sans Pro Bold"/>
            </a:endParaRPr>
          </a:p>
          <a:p>
            <a:pPr algn="l">
              <a:lnSpc>
                <a:spcPts val="2100"/>
              </a:lnSpc>
            </a:pPr>
            <a:endParaRPr lang="en-US" sz="2400" b="1">
              <a:solidFill>
                <a:srgbClr val="000000"/>
              </a:solidFill>
              <a:latin typeface="Source Sans Pro Bold"/>
              <a:ea typeface="Source Sans Pro Bold"/>
              <a:cs typeface="Source Sans Pro Bold"/>
              <a:sym typeface="Source Sans Pro Bold"/>
            </a:endParaRPr>
          </a:p>
          <a:p>
            <a:pPr algn="l">
              <a:lnSpc>
                <a:spcPts val="3359"/>
              </a:lnSpc>
            </a:pPr>
            <a:r>
              <a:rPr lang="en-US" sz="2400" b="1">
                <a:solidFill>
                  <a:srgbClr val="000000"/>
                </a:solidFill>
                <a:latin typeface="Source Sans Pro Bold"/>
                <a:ea typeface="Source Sans Pro Bold"/>
                <a:cs typeface="Source Sans Pro Bold"/>
                <a:sym typeface="Source Sans Pro Bold"/>
              </a:rPr>
              <a:t>Title or Position</a:t>
            </a:r>
          </a:p>
          <a:p>
            <a:pPr algn="l">
              <a:lnSpc>
                <a:spcPts val="3359"/>
              </a:lnSpc>
            </a:pPr>
            <a:endParaRPr lang="en-US" sz="2400" b="1">
              <a:solidFill>
                <a:srgbClr val="000000"/>
              </a:solidFill>
              <a:latin typeface="Source Sans Pro Bold"/>
              <a:ea typeface="Source Sans Pro Bold"/>
              <a:cs typeface="Source Sans Pro Bold"/>
              <a:sym typeface="Source Sans Pro Bold"/>
            </a:endParaRPr>
          </a:p>
          <a:p>
            <a:pPr algn="l">
              <a:lnSpc>
                <a:spcPts val="2240"/>
              </a:lnSpc>
            </a:pPr>
            <a:endParaRPr lang="en-US" sz="2400" b="1">
              <a:solidFill>
                <a:srgbClr val="000000"/>
              </a:solidFill>
              <a:latin typeface="Source Sans Pro Bold"/>
              <a:ea typeface="Source Sans Pro Bold"/>
              <a:cs typeface="Source Sans Pro Bold"/>
              <a:sym typeface="Source Sans Pro Bold"/>
            </a:endParaRPr>
          </a:p>
          <a:p>
            <a:pPr algn="l">
              <a:lnSpc>
                <a:spcPts val="3359"/>
              </a:lnSpc>
            </a:pPr>
            <a:r>
              <a:rPr lang="en-US" sz="2400" b="1">
                <a:solidFill>
                  <a:srgbClr val="000000"/>
                </a:solidFill>
                <a:latin typeface="Source Sans Pro Bold"/>
                <a:ea typeface="Source Sans Pro Bold"/>
                <a:cs typeface="Source Sans Pro Bold"/>
                <a:sym typeface="Source Sans Pro Bold"/>
              </a:rPr>
              <a:t>(123) 456-7890</a:t>
            </a:r>
          </a:p>
          <a:p>
            <a:pPr algn="l">
              <a:lnSpc>
                <a:spcPts val="3359"/>
              </a:lnSpc>
            </a:pPr>
            <a:endParaRPr lang="en-US" sz="2400" b="1">
              <a:solidFill>
                <a:srgbClr val="000000"/>
              </a:solidFill>
              <a:latin typeface="Source Sans Pro Bold"/>
              <a:ea typeface="Source Sans Pro Bold"/>
              <a:cs typeface="Source Sans Pro Bold"/>
              <a:sym typeface="Source Sans Pro Bold"/>
            </a:endParaRPr>
          </a:p>
          <a:p>
            <a:pPr algn="l">
              <a:lnSpc>
                <a:spcPts val="2100"/>
              </a:lnSpc>
            </a:pPr>
            <a:endParaRPr lang="en-US" sz="2400" b="1">
              <a:solidFill>
                <a:srgbClr val="000000"/>
              </a:solidFill>
              <a:latin typeface="Source Sans Pro Bold"/>
              <a:ea typeface="Source Sans Pro Bold"/>
              <a:cs typeface="Source Sans Pro Bold"/>
              <a:sym typeface="Source Sans Pro Bold"/>
            </a:endParaRPr>
          </a:p>
          <a:p>
            <a:pPr algn="l">
              <a:lnSpc>
                <a:spcPts val="3359"/>
              </a:lnSpc>
              <a:spcBef>
                <a:spcPct val="0"/>
              </a:spcBef>
            </a:pPr>
            <a:r>
              <a:rPr lang="en-US" sz="2400" b="1">
                <a:solidFill>
                  <a:srgbClr val="000000"/>
                </a:solidFill>
                <a:latin typeface="Source Sans Pro Bold"/>
                <a:ea typeface="Source Sans Pro Bold"/>
                <a:cs typeface="Source Sans Pro Bold"/>
                <a:sym typeface="Source Sans Pro Bold"/>
              </a:rPr>
              <a:t>reporter@mail.com</a:t>
            </a:r>
          </a:p>
        </p:txBody>
      </p:sp>
      <p:sp>
        <p:nvSpPr>
          <p:cNvPr id="13" name="Freeform 2">
            <a:extLst>
              <a:ext uri="{FF2B5EF4-FFF2-40B4-BE49-F238E27FC236}">
                <a16:creationId xmlns:a16="http://schemas.microsoft.com/office/drawing/2014/main" id="{2DA1257C-4F70-4DFD-4C12-4C0988254E83}"/>
              </a:ext>
            </a:extLst>
          </p:cNvPr>
          <p:cNvSpPr/>
          <p:nvPr/>
        </p:nvSpPr>
        <p:spPr>
          <a:xfrm>
            <a:off x="-208037" y="3720046"/>
            <a:ext cx="4169009" cy="6566954"/>
          </a:xfrm>
          <a:custGeom>
            <a:avLst/>
            <a:gdLst/>
            <a:ahLst/>
            <a:cxnLst/>
            <a:rect l="l" t="t" r="r" b="b"/>
            <a:pathLst>
              <a:path w="4999031" h="7874390">
                <a:moveTo>
                  <a:pt x="0" y="0"/>
                </a:moveTo>
                <a:lnTo>
                  <a:pt x="4999031" y="0"/>
                </a:lnTo>
                <a:lnTo>
                  <a:pt x="4999031" y="7874390"/>
                </a:lnTo>
                <a:lnTo>
                  <a:pt x="0" y="7874390"/>
                </a:lnTo>
                <a:lnTo>
                  <a:pt x="0" y="0"/>
                </a:lnTo>
                <a:close/>
              </a:path>
            </a:pathLst>
          </a:custGeom>
          <a:blipFill>
            <a:blip r:embed="rId4"/>
            <a:stretch>
              <a:fillRect l="-54858" r="-81565"/>
            </a:stretch>
          </a:blipFill>
        </p:spPr>
        <p:txBody>
          <a:bodyPr/>
          <a:lstStyle/>
          <a:p>
            <a:endParaRPr lang="en-US"/>
          </a:p>
        </p:txBody>
      </p:sp>
      <p:grpSp>
        <p:nvGrpSpPr>
          <p:cNvPr id="14" name="Group 4">
            <a:extLst>
              <a:ext uri="{FF2B5EF4-FFF2-40B4-BE49-F238E27FC236}">
                <a16:creationId xmlns:a16="http://schemas.microsoft.com/office/drawing/2014/main" id="{80F79EF8-B16C-836E-AC60-564FF12BB0EA}"/>
              </a:ext>
            </a:extLst>
          </p:cNvPr>
          <p:cNvGrpSpPr/>
          <p:nvPr/>
        </p:nvGrpSpPr>
        <p:grpSpPr>
          <a:xfrm>
            <a:off x="3415639" y="4723188"/>
            <a:ext cx="5435491" cy="4378717"/>
            <a:chOff x="0" y="0"/>
            <a:chExt cx="2012814" cy="1168191"/>
          </a:xfrm>
        </p:grpSpPr>
        <p:sp>
          <p:nvSpPr>
            <p:cNvPr id="15" name="Freeform 5">
              <a:extLst>
                <a:ext uri="{FF2B5EF4-FFF2-40B4-BE49-F238E27FC236}">
                  <a16:creationId xmlns:a16="http://schemas.microsoft.com/office/drawing/2014/main" id="{31F9EC05-C583-2344-662B-C31629ED5AD3}"/>
                </a:ext>
              </a:extLst>
            </p:cNvPr>
            <p:cNvSpPr/>
            <p:nvPr/>
          </p:nvSpPr>
          <p:spPr>
            <a:xfrm>
              <a:off x="0" y="0"/>
              <a:ext cx="2012814" cy="1168191"/>
            </a:xfrm>
            <a:custGeom>
              <a:avLst/>
              <a:gdLst/>
              <a:ahLst/>
              <a:cxnLst/>
              <a:rect l="l" t="t" r="r" b="b"/>
              <a:pathLst>
                <a:path w="2012814" h="1168191">
                  <a:moveTo>
                    <a:pt x="28487" y="0"/>
                  </a:moveTo>
                  <a:lnTo>
                    <a:pt x="1984327" y="0"/>
                  </a:lnTo>
                  <a:cubicBezTo>
                    <a:pt x="2000060" y="0"/>
                    <a:pt x="2012814" y="12754"/>
                    <a:pt x="2012814" y="28487"/>
                  </a:cubicBezTo>
                  <a:lnTo>
                    <a:pt x="2012814" y="1139705"/>
                  </a:lnTo>
                  <a:cubicBezTo>
                    <a:pt x="2012814" y="1147260"/>
                    <a:pt x="2009813" y="1154505"/>
                    <a:pt x="2004470" y="1159848"/>
                  </a:cubicBezTo>
                  <a:cubicBezTo>
                    <a:pt x="1999128" y="1165190"/>
                    <a:pt x="1991882" y="1168191"/>
                    <a:pt x="1984327" y="1168191"/>
                  </a:cubicBezTo>
                  <a:lnTo>
                    <a:pt x="28487" y="1168191"/>
                  </a:lnTo>
                  <a:cubicBezTo>
                    <a:pt x="12754" y="1168191"/>
                    <a:pt x="0" y="1155437"/>
                    <a:pt x="0" y="1139705"/>
                  </a:cubicBezTo>
                  <a:lnTo>
                    <a:pt x="0" y="28487"/>
                  </a:lnTo>
                  <a:cubicBezTo>
                    <a:pt x="0" y="12754"/>
                    <a:pt x="12754" y="0"/>
                    <a:pt x="28487" y="0"/>
                  </a:cubicBezTo>
                  <a:close/>
                </a:path>
              </a:pathLst>
            </a:custGeom>
            <a:solidFill>
              <a:srgbClr val="1A7BB4"/>
            </a:solidFill>
            <a:ln cap="sq">
              <a:noFill/>
              <a:prstDash val="sysDot"/>
              <a:miter/>
            </a:ln>
          </p:spPr>
          <p:txBody>
            <a:bodyPr/>
            <a:lstStyle/>
            <a:p>
              <a:endParaRPr lang="en-US"/>
            </a:p>
          </p:txBody>
        </p:sp>
        <p:sp>
          <p:nvSpPr>
            <p:cNvPr id="16" name="TextBox 6">
              <a:extLst>
                <a:ext uri="{FF2B5EF4-FFF2-40B4-BE49-F238E27FC236}">
                  <a16:creationId xmlns:a16="http://schemas.microsoft.com/office/drawing/2014/main" id="{F77E44C0-A1F1-AB42-03E9-93A69464C279}"/>
                </a:ext>
              </a:extLst>
            </p:cNvPr>
            <p:cNvSpPr txBox="1"/>
            <p:nvPr/>
          </p:nvSpPr>
          <p:spPr>
            <a:xfrm>
              <a:off x="0" y="-38100"/>
              <a:ext cx="2012814" cy="1206291"/>
            </a:xfrm>
            <a:prstGeom prst="rect">
              <a:avLst/>
            </a:prstGeom>
          </p:spPr>
          <p:txBody>
            <a:bodyPr lIns="50800" tIns="50800" rIns="50800" bIns="50800" rtlCol="0" anchor="ctr"/>
            <a:lstStyle/>
            <a:p>
              <a:pPr algn="ctr">
                <a:lnSpc>
                  <a:spcPts val="2659"/>
                </a:lnSpc>
              </a:pPr>
              <a:endParaRPr/>
            </a:p>
          </p:txBody>
        </p:sp>
      </p:grpSp>
      <p:sp>
        <p:nvSpPr>
          <p:cNvPr id="17" name="TextBox 7">
            <a:extLst>
              <a:ext uri="{FF2B5EF4-FFF2-40B4-BE49-F238E27FC236}">
                <a16:creationId xmlns:a16="http://schemas.microsoft.com/office/drawing/2014/main" id="{873DC2BB-C4EE-B40F-23FE-263628A1292D}"/>
              </a:ext>
            </a:extLst>
          </p:cNvPr>
          <p:cNvSpPr txBox="1"/>
          <p:nvPr/>
        </p:nvSpPr>
        <p:spPr>
          <a:xfrm>
            <a:off x="3668888" y="4946241"/>
            <a:ext cx="4724171" cy="3323987"/>
          </a:xfrm>
          <a:prstGeom prst="rect">
            <a:avLst/>
          </a:prstGeom>
        </p:spPr>
        <p:txBody>
          <a:bodyPr wrap="square" lIns="0" tIns="0" rIns="0" bIns="0" rtlCol="0" anchor="t">
            <a:spAutoFit/>
          </a:bodyPr>
          <a:lstStyle/>
          <a:p>
            <a:r>
              <a:rPr lang="en-US" sz="2400" b="1" dirty="0">
                <a:solidFill>
                  <a:schemeClr val="bg1"/>
                </a:solidFill>
                <a:latin typeface="Source Sans Pro" panose="020B0503030403020204" pitchFamily="34" charset="0"/>
                <a:ea typeface="Source Sans Pro" panose="020B0503030403020204" pitchFamily="34" charset="0"/>
              </a:rPr>
              <a:t>You are the “reporter.” </a:t>
            </a:r>
          </a:p>
          <a:p>
            <a:r>
              <a:rPr lang="en-US" sz="2400" b="1" dirty="0">
                <a:solidFill>
                  <a:schemeClr val="bg1"/>
                </a:solidFill>
                <a:latin typeface="Source Sans Pro" panose="020B0503030403020204" pitchFamily="34" charset="0"/>
                <a:ea typeface="Source Sans Pro" panose="020B0503030403020204" pitchFamily="34" charset="0"/>
              </a:rPr>
              <a:t>Enter your first name, last name, title/position, phone number, and e-mail address. If you are not the person that Magellan should follow up with, please enter the email address of the contact person we should use. Click “Next.”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
            <a:extLst>
              <a:ext uri="{FF2B5EF4-FFF2-40B4-BE49-F238E27FC236}">
                <a16:creationId xmlns:a16="http://schemas.microsoft.com/office/drawing/2014/main" id="{2F98F0D6-94AC-45C2-1F02-BF12EB030FFD}"/>
              </a:ext>
            </a:extLst>
          </p:cNvPr>
          <p:cNvSpPr/>
          <p:nvPr/>
        </p:nvSpPr>
        <p:spPr>
          <a:xfrm>
            <a:off x="0" y="0"/>
            <a:ext cx="18430829" cy="10287000"/>
          </a:xfrm>
          <a:custGeom>
            <a:avLst/>
            <a:gdLst/>
            <a:ahLst/>
            <a:cxnLst/>
            <a:rect l="l" t="t" r="r" b="b"/>
            <a:pathLst>
              <a:path w="18430829" h="10287000">
                <a:moveTo>
                  <a:pt x="0" y="0"/>
                </a:moveTo>
                <a:lnTo>
                  <a:pt x="18430829" y="0"/>
                </a:lnTo>
                <a:lnTo>
                  <a:pt x="18430829" y="10287000"/>
                </a:lnTo>
                <a:lnTo>
                  <a:pt x="0" y="10287000"/>
                </a:lnTo>
                <a:lnTo>
                  <a:pt x="0" y="0"/>
                </a:lnTo>
                <a:close/>
              </a:path>
            </a:pathLst>
          </a:custGeom>
          <a:blipFill>
            <a:blip r:embed="rId2">
              <a:alphaModFix amt="16000"/>
            </a:blip>
            <a:stretch>
              <a:fillRect r="-124376" b="-167558"/>
            </a:stretch>
          </a:blipFill>
        </p:spPr>
        <p:txBody>
          <a:bodyPr/>
          <a:lstStyle/>
          <a:p>
            <a:endParaRPr lang="en-US"/>
          </a:p>
        </p:txBody>
      </p:sp>
      <p:sp>
        <p:nvSpPr>
          <p:cNvPr id="3" name="Freeform 3"/>
          <p:cNvSpPr/>
          <p:nvPr/>
        </p:nvSpPr>
        <p:spPr>
          <a:xfrm>
            <a:off x="7997483" y="0"/>
            <a:ext cx="10034135" cy="10287000"/>
          </a:xfrm>
          <a:custGeom>
            <a:avLst/>
            <a:gdLst/>
            <a:ahLst/>
            <a:cxnLst/>
            <a:rect l="l" t="t" r="r" b="b"/>
            <a:pathLst>
              <a:path w="10034135" h="10287000">
                <a:moveTo>
                  <a:pt x="0" y="0"/>
                </a:moveTo>
                <a:lnTo>
                  <a:pt x="10034136" y="0"/>
                </a:lnTo>
                <a:lnTo>
                  <a:pt x="10034136" y="10287000"/>
                </a:lnTo>
                <a:lnTo>
                  <a:pt x="0" y="10287000"/>
                </a:lnTo>
                <a:lnTo>
                  <a:pt x="0" y="0"/>
                </a:lnTo>
                <a:close/>
              </a:path>
            </a:pathLst>
          </a:custGeom>
          <a:blipFill>
            <a:blip r:embed="rId3"/>
            <a:stretch>
              <a:fillRect/>
            </a:stretch>
          </a:blipFill>
        </p:spPr>
        <p:txBody>
          <a:bodyPr/>
          <a:lstStyle/>
          <a:p>
            <a:endParaRPr lang="en-US"/>
          </a:p>
        </p:txBody>
      </p:sp>
      <p:grpSp>
        <p:nvGrpSpPr>
          <p:cNvPr id="4" name="Group 4"/>
          <p:cNvGrpSpPr/>
          <p:nvPr/>
        </p:nvGrpSpPr>
        <p:grpSpPr>
          <a:xfrm>
            <a:off x="10224644" y="3839572"/>
            <a:ext cx="3086100" cy="368028"/>
            <a:chOff x="0" y="0"/>
            <a:chExt cx="812800" cy="96929"/>
          </a:xfrm>
        </p:grpSpPr>
        <p:sp>
          <p:nvSpPr>
            <p:cNvPr id="5" name="Freeform 5"/>
            <p:cNvSpPr/>
            <p:nvPr/>
          </p:nvSpPr>
          <p:spPr>
            <a:xfrm>
              <a:off x="0" y="0"/>
              <a:ext cx="812800" cy="96929"/>
            </a:xfrm>
            <a:custGeom>
              <a:avLst/>
              <a:gdLst/>
              <a:ahLst/>
              <a:cxnLst/>
              <a:rect l="l" t="t" r="r" b="b"/>
              <a:pathLst>
                <a:path w="812800" h="96929">
                  <a:moveTo>
                    <a:pt x="0" y="0"/>
                  </a:moveTo>
                  <a:lnTo>
                    <a:pt x="812800" y="0"/>
                  </a:lnTo>
                  <a:lnTo>
                    <a:pt x="812800" y="96929"/>
                  </a:lnTo>
                  <a:lnTo>
                    <a:pt x="0" y="96929"/>
                  </a:lnTo>
                  <a:close/>
                </a:path>
              </a:pathLst>
            </a:custGeom>
            <a:solidFill>
              <a:srgbClr val="FFFFFF"/>
            </a:solidFill>
          </p:spPr>
          <p:txBody>
            <a:bodyPr/>
            <a:lstStyle/>
            <a:p>
              <a:endParaRPr lang="en-US"/>
            </a:p>
          </p:txBody>
        </p:sp>
        <p:sp>
          <p:nvSpPr>
            <p:cNvPr id="6" name="TextBox 6"/>
            <p:cNvSpPr txBox="1"/>
            <p:nvPr/>
          </p:nvSpPr>
          <p:spPr>
            <a:xfrm>
              <a:off x="0" y="-47625"/>
              <a:ext cx="812800" cy="144554"/>
            </a:xfrm>
            <a:prstGeom prst="rect">
              <a:avLst/>
            </a:prstGeom>
          </p:spPr>
          <p:txBody>
            <a:bodyPr lIns="50800" tIns="50800" rIns="50800" bIns="50800" rtlCol="0" anchor="ctr"/>
            <a:lstStyle/>
            <a:p>
              <a:pPr algn="ctr">
                <a:lnSpc>
                  <a:spcPts val="3359"/>
                </a:lnSpc>
              </a:pPr>
              <a:endParaRPr/>
            </a:p>
          </p:txBody>
        </p:sp>
      </p:grpSp>
      <p:grpSp>
        <p:nvGrpSpPr>
          <p:cNvPr id="7" name="Group 7"/>
          <p:cNvGrpSpPr/>
          <p:nvPr/>
        </p:nvGrpSpPr>
        <p:grpSpPr>
          <a:xfrm>
            <a:off x="10224644" y="7351811"/>
            <a:ext cx="3086100" cy="368028"/>
            <a:chOff x="0" y="0"/>
            <a:chExt cx="812800" cy="96929"/>
          </a:xfrm>
        </p:grpSpPr>
        <p:sp>
          <p:nvSpPr>
            <p:cNvPr id="8" name="Freeform 8"/>
            <p:cNvSpPr/>
            <p:nvPr/>
          </p:nvSpPr>
          <p:spPr>
            <a:xfrm>
              <a:off x="0" y="0"/>
              <a:ext cx="812800" cy="96929"/>
            </a:xfrm>
            <a:custGeom>
              <a:avLst/>
              <a:gdLst/>
              <a:ahLst/>
              <a:cxnLst/>
              <a:rect l="l" t="t" r="r" b="b"/>
              <a:pathLst>
                <a:path w="812800" h="96929">
                  <a:moveTo>
                    <a:pt x="0" y="0"/>
                  </a:moveTo>
                  <a:lnTo>
                    <a:pt x="812800" y="0"/>
                  </a:lnTo>
                  <a:lnTo>
                    <a:pt x="812800" y="96929"/>
                  </a:lnTo>
                  <a:lnTo>
                    <a:pt x="0" y="96929"/>
                  </a:lnTo>
                  <a:close/>
                </a:path>
              </a:pathLst>
            </a:custGeom>
            <a:solidFill>
              <a:srgbClr val="FFFFFF"/>
            </a:solidFill>
          </p:spPr>
          <p:txBody>
            <a:bodyPr/>
            <a:lstStyle/>
            <a:p>
              <a:endParaRPr lang="en-US"/>
            </a:p>
          </p:txBody>
        </p:sp>
        <p:sp>
          <p:nvSpPr>
            <p:cNvPr id="9" name="TextBox 9"/>
            <p:cNvSpPr txBox="1"/>
            <p:nvPr/>
          </p:nvSpPr>
          <p:spPr>
            <a:xfrm>
              <a:off x="0" y="-47625"/>
              <a:ext cx="812800" cy="144554"/>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a:off x="10224644" y="8408839"/>
            <a:ext cx="3086100" cy="368028"/>
            <a:chOff x="0" y="0"/>
            <a:chExt cx="812800" cy="96929"/>
          </a:xfrm>
        </p:grpSpPr>
        <p:sp>
          <p:nvSpPr>
            <p:cNvPr id="11" name="Freeform 11"/>
            <p:cNvSpPr/>
            <p:nvPr/>
          </p:nvSpPr>
          <p:spPr>
            <a:xfrm>
              <a:off x="0" y="0"/>
              <a:ext cx="812800" cy="96929"/>
            </a:xfrm>
            <a:custGeom>
              <a:avLst/>
              <a:gdLst/>
              <a:ahLst/>
              <a:cxnLst/>
              <a:rect l="l" t="t" r="r" b="b"/>
              <a:pathLst>
                <a:path w="812800" h="96929">
                  <a:moveTo>
                    <a:pt x="0" y="0"/>
                  </a:moveTo>
                  <a:lnTo>
                    <a:pt x="812800" y="0"/>
                  </a:lnTo>
                  <a:lnTo>
                    <a:pt x="812800" y="96929"/>
                  </a:lnTo>
                  <a:lnTo>
                    <a:pt x="0" y="96929"/>
                  </a:lnTo>
                  <a:close/>
                </a:path>
              </a:pathLst>
            </a:custGeom>
            <a:solidFill>
              <a:srgbClr val="FFFFFF"/>
            </a:solidFill>
          </p:spPr>
          <p:txBody>
            <a:bodyPr/>
            <a:lstStyle/>
            <a:p>
              <a:endParaRPr lang="en-US"/>
            </a:p>
          </p:txBody>
        </p:sp>
        <p:sp>
          <p:nvSpPr>
            <p:cNvPr id="12" name="TextBox 12"/>
            <p:cNvSpPr txBox="1"/>
            <p:nvPr/>
          </p:nvSpPr>
          <p:spPr>
            <a:xfrm>
              <a:off x="0" y="-47625"/>
              <a:ext cx="812800" cy="144554"/>
            </a:xfrm>
            <a:prstGeom prst="rect">
              <a:avLst/>
            </a:prstGeom>
          </p:spPr>
          <p:txBody>
            <a:bodyPr lIns="50800" tIns="50800" rIns="50800" bIns="50800" rtlCol="0" anchor="ctr"/>
            <a:lstStyle/>
            <a:p>
              <a:pPr algn="ctr">
                <a:lnSpc>
                  <a:spcPts val="3359"/>
                </a:lnSpc>
              </a:pPr>
              <a:endParaRPr/>
            </a:p>
          </p:txBody>
        </p:sp>
      </p:grpSp>
      <p:grpSp>
        <p:nvGrpSpPr>
          <p:cNvPr id="13" name="Group 13"/>
          <p:cNvGrpSpPr/>
          <p:nvPr/>
        </p:nvGrpSpPr>
        <p:grpSpPr>
          <a:xfrm>
            <a:off x="2590800" y="419100"/>
            <a:ext cx="5914618" cy="3154634"/>
            <a:chOff x="0" y="0"/>
            <a:chExt cx="2190239" cy="1168191"/>
          </a:xfrm>
        </p:grpSpPr>
        <p:sp>
          <p:nvSpPr>
            <p:cNvPr id="14" name="Freeform 14"/>
            <p:cNvSpPr/>
            <p:nvPr/>
          </p:nvSpPr>
          <p:spPr>
            <a:xfrm>
              <a:off x="0" y="0"/>
              <a:ext cx="2190239" cy="1168191"/>
            </a:xfrm>
            <a:custGeom>
              <a:avLst/>
              <a:gdLst/>
              <a:ahLst/>
              <a:cxnLst/>
              <a:rect l="l" t="t" r="r" b="b"/>
              <a:pathLst>
                <a:path w="2190239" h="1168191">
                  <a:moveTo>
                    <a:pt x="26179" y="0"/>
                  </a:moveTo>
                  <a:lnTo>
                    <a:pt x="2164060" y="0"/>
                  </a:lnTo>
                  <a:cubicBezTo>
                    <a:pt x="2171004" y="0"/>
                    <a:pt x="2177662" y="2758"/>
                    <a:pt x="2182572" y="7668"/>
                  </a:cubicBezTo>
                  <a:cubicBezTo>
                    <a:pt x="2187481" y="12577"/>
                    <a:pt x="2190239" y="19236"/>
                    <a:pt x="2190239" y="26179"/>
                  </a:cubicBezTo>
                  <a:lnTo>
                    <a:pt x="2190239" y="1142012"/>
                  </a:lnTo>
                  <a:cubicBezTo>
                    <a:pt x="2190239" y="1148955"/>
                    <a:pt x="2187481" y="1155614"/>
                    <a:pt x="2182572" y="1160523"/>
                  </a:cubicBezTo>
                  <a:cubicBezTo>
                    <a:pt x="2177662" y="1165433"/>
                    <a:pt x="2171004" y="1168191"/>
                    <a:pt x="2164060" y="1168191"/>
                  </a:cubicBezTo>
                  <a:lnTo>
                    <a:pt x="26179" y="1168191"/>
                  </a:lnTo>
                  <a:cubicBezTo>
                    <a:pt x="19236" y="1168191"/>
                    <a:pt x="12577" y="1165433"/>
                    <a:pt x="7668" y="1160523"/>
                  </a:cubicBezTo>
                  <a:cubicBezTo>
                    <a:pt x="2758" y="1155614"/>
                    <a:pt x="0" y="1148955"/>
                    <a:pt x="0" y="1142012"/>
                  </a:cubicBezTo>
                  <a:lnTo>
                    <a:pt x="0" y="26179"/>
                  </a:lnTo>
                  <a:cubicBezTo>
                    <a:pt x="0" y="19236"/>
                    <a:pt x="2758" y="12577"/>
                    <a:pt x="7668" y="7668"/>
                  </a:cubicBezTo>
                  <a:cubicBezTo>
                    <a:pt x="12577" y="2758"/>
                    <a:pt x="19236" y="0"/>
                    <a:pt x="26179" y="0"/>
                  </a:cubicBezTo>
                  <a:close/>
                </a:path>
              </a:pathLst>
            </a:custGeom>
            <a:solidFill>
              <a:srgbClr val="1A7BB4"/>
            </a:solidFill>
            <a:ln cap="sq">
              <a:noFill/>
              <a:prstDash val="sysDot"/>
              <a:miter/>
            </a:ln>
          </p:spPr>
          <p:txBody>
            <a:bodyPr/>
            <a:lstStyle/>
            <a:p>
              <a:endParaRPr lang="en-US"/>
            </a:p>
          </p:txBody>
        </p:sp>
        <p:sp>
          <p:nvSpPr>
            <p:cNvPr id="15" name="TextBox 15"/>
            <p:cNvSpPr txBox="1"/>
            <p:nvPr/>
          </p:nvSpPr>
          <p:spPr>
            <a:xfrm>
              <a:off x="0" y="-38100"/>
              <a:ext cx="2190239" cy="1206291"/>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2937449" y="603439"/>
            <a:ext cx="5567969" cy="2102948"/>
          </a:xfrm>
          <a:prstGeom prst="rect">
            <a:avLst/>
          </a:prstGeom>
        </p:spPr>
        <p:txBody>
          <a:bodyPr lIns="0" tIns="0" rIns="0" bIns="0" rtlCol="0" anchor="t">
            <a:spAutoFit/>
          </a:bodyPr>
          <a:lstStyle/>
          <a:p>
            <a:pPr algn="l">
              <a:lnSpc>
                <a:spcPts val="6439"/>
              </a:lnSpc>
            </a:pPr>
            <a:r>
              <a:rPr lang="en-US" sz="4599" b="1" dirty="0">
                <a:solidFill>
                  <a:srgbClr val="FFDE59"/>
                </a:solidFill>
                <a:latin typeface="Source Sans Pro Bold"/>
                <a:ea typeface="Source Sans Pro Bold"/>
                <a:cs typeface="Source Sans Pro Bold"/>
                <a:sym typeface="Source Sans Pro Bold"/>
              </a:rPr>
              <a:t>Enter the member's information.</a:t>
            </a:r>
          </a:p>
          <a:p>
            <a:pPr algn="l">
              <a:lnSpc>
                <a:spcPts val="3220"/>
              </a:lnSpc>
              <a:spcBef>
                <a:spcPct val="0"/>
              </a:spcBef>
            </a:pPr>
            <a:endParaRPr lang="en-US" sz="4599" b="1" dirty="0">
              <a:solidFill>
                <a:srgbClr val="FFDE59"/>
              </a:solidFill>
              <a:latin typeface="Source Sans Pro Bold"/>
              <a:ea typeface="Source Sans Pro Bold"/>
              <a:cs typeface="Source Sans Pro Bold"/>
              <a:sym typeface="Source Sans Pro Bold"/>
            </a:endParaRPr>
          </a:p>
        </p:txBody>
      </p:sp>
      <p:sp>
        <p:nvSpPr>
          <p:cNvPr id="17" name="TextBox 17"/>
          <p:cNvSpPr txBox="1"/>
          <p:nvPr/>
        </p:nvSpPr>
        <p:spPr>
          <a:xfrm>
            <a:off x="2937449" y="2620834"/>
            <a:ext cx="5567969" cy="789305"/>
          </a:xfrm>
          <a:prstGeom prst="rect">
            <a:avLst/>
          </a:prstGeom>
        </p:spPr>
        <p:txBody>
          <a:bodyPr lIns="0" tIns="0" rIns="0" bIns="0" rtlCol="0" anchor="t">
            <a:spAutoFit/>
          </a:bodyPr>
          <a:lstStyle/>
          <a:p>
            <a:pPr algn="l">
              <a:lnSpc>
                <a:spcPts val="3220"/>
              </a:lnSpc>
              <a:spcBef>
                <a:spcPct val="0"/>
              </a:spcBef>
            </a:pPr>
            <a:r>
              <a:rPr lang="en-US" sz="2300">
                <a:solidFill>
                  <a:srgbClr val="FFFFFF"/>
                </a:solidFill>
                <a:latin typeface="Source Sans Pro"/>
                <a:ea typeface="Source Sans Pro"/>
                <a:cs typeface="Source Sans Pro"/>
                <a:sym typeface="Source Sans Pro"/>
              </a:rPr>
              <a:t>Please note that fields with asterisk are required fields.</a:t>
            </a:r>
          </a:p>
        </p:txBody>
      </p:sp>
      <p:sp>
        <p:nvSpPr>
          <p:cNvPr id="19" name="TextBox 19"/>
          <p:cNvSpPr txBox="1"/>
          <p:nvPr/>
        </p:nvSpPr>
        <p:spPr>
          <a:xfrm>
            <a:off x="10370110" y="3791947"/>
            <a:ext cx="5567969" cy="4349115"/>
          </a:xfrm>
          <a:prstGeom prst="rect">
            <a:avLst/>
          </a:prstGeom>
        </p:spPr>
        <p:txBody>
          <a:bodyPr lIns="0" tIns="0" rIns="0" bIns="0" rtlCol="0" anchor="t">
            <a:spAutoFit/>
          </a:bodyPr>
          <a:lstStyle/>
          <a:p>
            <a:pPr algn="l">
              <a:lnSpc>
                <a:spcPts val="3359"/>
              </a:lnSpc>
            </a:pPr>
            <a:r>
              <a:rPr lang="en-US" sz="2399" b="1">
                <a:solidFill>
                  <a:srgbClr val="000000"/>
                </a:solidFill>
                <a:latin typeface="Source Sans Pro Bold"/>
                <a:ea typeface="Source Sans Pro Bold"/>
                <a:cs typeface="Source Sans Pro Bold"/>
                <a:sym typeface="Source Sans Pro Bold"/>
              </a:rPr>
              <a:t>ABC1234567890</a:t>
            </a:r>
          </a:p>
          <a:p>
            <a:pPr algn="l">
              <a:lnSpc>
                <a:spcPts val="3359"/>
              </a:lnSpc>
            </a:pPr>
            <a:endParaRPr lang="en-US" sz="2399" b="1">
              <a:solidFill>
                <a:srgbClr val="000000"/>
              </a:solidFill>
              <a:latin typeface="Source Sans Pro Bold"/>
              <a:ea typeface="Source Sans Pro Bold"/>
              <a:cs typeface="Source Sans Pro Bold"/>
              <a:sym typeface="Source Sans Pro Bold"/>
            </a:endParaRPr>
          </a:p>
          <a:p>
            <a:pPr algn="l">
              <a:lnSpc>
                <a:spcPts val="4759"/>
              </a:lnSpc>
            </a:pPr>
            <a:endParaRPr lang="en-US" sz="2399" b="1">
              <a:solidFill>
                <a:srgbClr val="000000"/>
              </a:solidFill>
              <a:latin typeface="Source Sans Pro Bold"/>
              <a:ea typeface="Source Sans Pro Bold"/>
              <a:cs typeface="Source Sans Pro Bold"/>
              <a:sym typeface="Source Sans Pro Bold"/>
            </a:endParaRPr>
          </a:p>
          <a:p>
            <a:pPr algn="l">
              <a:lnSpc>
                <a:spcPts val="3359"/>
              </a:lnSpc>
            </a:pPr>
            <a:r>
              <a:rPr lang="en-US" sz="2399" b="1">
                <a:solidFill>
                  <a:srgbClr val="000000"/>
                </a:solidFill>
                <a:latin typeface="Source Sans Pro Bold"/>
                <a:ea typeface="Source Sans Pro Bold"/>
                <a:cs typeface="Source Sans Pro Bold"/>
                <a:sym typeface="Source Sans Pro Bold"/>
              </a:rPr>
              <a:t>First Name</a:t>
            </a:r>
          </a:p>
          <a:p>
            <a:pPr algn="l">
              <a:lnSpc>
                <a:spcPts val="1400"/>
              </a:lnSpc>
            </a:pPr>
            <a:endParaRPr lang="en-US" sz="2399" b="1">
              <a:solidFill>
                <a:srgbClr val="000000"/>
              </a:solidFill>
              <a:latin typeface="Source Sans Pro Bold"/>
              <a:ea typeface="Source Sans Pro Bold"/>
              <a:cs typeface="Source Sans Pro Bold"/>
              <a:sym typeface="Source Sans Pro Bold"/>
            </a:endParaRPr>
          </a:p>
          <a:p>
            <a:pPr algn="l">
              <a:lnSpc>
                <a:spcPts val="3359"/>
              </a:lnSpc>
            </a:pPr>
            <a:endParaRPr lang="en-US" sz="2399" b="1">
              <a:solidFill>
                <a:srgbClr val="000000"/>
              </a:solidFill>
              <a:latin typeface="Source Sans Pro Bold"/>
              <a:ea typeface="Source Sans Pro Bold"/>
              <a:cs typeface="Source Sans Pro Bold"/>
              <a:sym typeface="Source Sans Pro Bold"/>
            </a:endParaRPr>
          </a:p>
          <a:p>
            <a:pPr algn="l">
              <a:lnSpc>
                <a:spcPts val="3359"/>
              </a:lnSpc>
            </a:pPr>
            <a:r>
              <a:rPr lang="en-US" sz="2399" b="1">
                <a:solidFill>
                  <a:srgbClr val="000000"/>
                </a:solidFill>
                <a:latin typeface="Source Sans Pro Bold"/>
                <a:ea typeface="Source Sans Pro Bold"/>
                <a:cs typeface="Source Sans Pro Bold"/>
                <a:sym typeface="Source Sans Pro Bold"/>
              </a:rPr>
              <a:t>Last Name</a:t>
            </a:r>
          </a:p>
          <a:p>
            <a:pPr algn="l">
              <a:lnSpc>
                <a:spcPts val="5179"/>
              </a:lnSpc>
            </a:pPr>
            <a:endParaRPr lang="en-US" sz="2399" b="1">
              <a:solidFill>
                <a:srgbClr val="000000"/>
              </a:solidFill>
              <a:latin typeface="Source Sans Pro Bold"/>
              <a:ea typeface="Source Sans Pro Bold"/>
              <a:cs typeface="Source Sans Pro Bold"/>
              <a:sym typeface="Source Sans Pro Bold"/>
            </a:endParaRPr>
          </a:p>
          <a:p>
            <a:pPr algn="l">
              <a:lnSpc>
                <a:spcPts val="3359"/>
              </a:lnSpc>
            </a:pPr>
            <a:r>
              <a:rPr lang="en-US" sz="2399" b="1">
                <a:solidFill>
                  <a:srgbClr val="000000"/>
                </a:solidFill>
                <a:latin typeface="Source Sans Pro Bold"/>
                <a:ea typeface="Source Sans Pro Bold"/>
                <a:cs typeface="Source Sans Pro Bold"/>
                <a:sym typeface="Source Sans Pro Bold"/>
              </a:rPr>
              <a:t>01-31-2000</a:t>
            </a:r>
          </a:p>
          <a:p>
            <a:pPr algn="l">
              <a:lnSpc>
                <a:spcPts val="3359"/>
              </a:lnSpc>
              <a:spcBef>
                <a:spcPct val="0"/>
              </a:spcBef>
            </a:pPr>
            <a:endParaRPr lang="en-US" sz="2399" b="1">
              <a:solidFill>
                <a:srgbClr val="000000"/>
              </a:solidFill>
              <a:latin typeface="Source Sans Pro Bold"/>
              <a:ea typeface="Source Sans Pro Bold"/>
              <a:cs typeface="Source Sans Pro Bold"/>
              <a:sym typeface="Source Sans Pro Bold"/>
            </a:endParaRPr>
          </a:p>
        </p:txBody>
      </p:sp>
      <p:pic>
        <p:nvPicPr>
          <p:cNvPr id="21" name="Graphic 20" descr="Cursor with solid fill">
            <a:extLst>
              <a:ext uri="{FF2B5EF4-FFF2-40B4-BE49-F238E27FC236}">
                <a16:creationId xmlns:a16="http://schemas.microsoft.com/office/drawing/2014/main" id="{692F5A76-EF48-940A-5FDE-F963897DEC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78149" y="8348459"/>
            <a:ext cx="914400" cy="914400"/>
          </a:xfrm>
          <a:prstGeom prst="rect">
            <a:avLst/>
          </a:prstGeom>
        </p:spPr>
      </p:pic>
      <p:sp>
        <p:nvSpPr>
          <p:cNvPr id="18" name="Freeform 2">
            <a:extLst>
              <a:ext uri="{FF2B5EF4-FFF2-40B4-BE49-F238E27FC236}">
                <a16:creationId xmlns:a16="http://schemas.microsoft.com/office/drawing/2014/main" id="{812FBB3C-B82A-84CE-38B6-52D01D05ECEF}"/>
              </a:ext>
            </a:extLst>
          </p:cNvPr>
          <p:cNvSpPr/>
          <p:nvPr/>
        </p:nvSpPr>
        <p:spPr>
          <a:xfrm>
            <a:off x="-208037" y="3720046"/>
            <a:ext cx="4169009" cy="6566954"/>
          </a:xfrm>
          <a:custGeom>
            <a:avLst/>
            <a:gdLst/>
            <a:ahLst/>
            <a:cxnLst/>
            <a:rect l="l" t="t" r="r" b="b"/>
            <a:pathLst>
              <a:path w="4999031" h="7874390">
                <a:moveTo>
                  <a:pt x="0" y="0"/>
                </a:moveTo>
                <a:lnTo>
                  <a:pt x="4999031" y="0"/>
                </a:lnTo>
                <a:lnTo>
                  <a:pt x="4999031" y="7874390"/>
                </a:lnTo>
                <a:lnTo>
                  <a:pt x="0" y="7874390"/>
                </a:lnTo>
                <a:lnTo>
                  <a:pt x="0" y="0"/>
                </a:lnTo>
                <a:close/>
              </a:path>
            </a:pathLst>
          </a:custGeom>
          <a:blipFill>
            <a:blip r:embed="rId6"/>
            <a:stretch>
              <a:fillRect l="-54858" r="-81565"/>
            </a:stretch>
          </a:blipFill>
        </p:spPr>
        <p:txBody>
          <a:bodyPr/>
          <a:lstStyle/>
          <a:p>
            <a:endParaRPr lang="en-US"/>
          </a:p>
        </p:txBody>
      </p:sp>
      <p:grpSp>
        <p:nvGrpSpPr>
          <p:cNvPr id="20" name="Group 4">
            <a:extLst>
              <a:ext uri="{FF2B5EF4-FFF2-40B4-BE49-F238E27FC236}">
                <a16:creationId xmlns:a16="http://schemas.microsoft.com/office/drawing/2014/main" id="{8608BC11-348C-6D62-1512-072CCF716BDD}"/>
              </a:ext>
            </a:extLst>
          </p:cNvPr>
          <p:cNvGrpSpPr/>
          <p:nvPr/>
        </p:nvGrpSpPr>
        <p:grpSpPr>
          <a:xfrm>
            <a:off x="3123713" y="3791947"/>
            <a:ext cx="5914618" cy="6178840"/>
            <a:chOff x="0" y="0"/>
            <a:chExt cx="2012814" cy="1168191"/>
          </a:xfrm>
        </p:grpSpPr>
        <p:sp>
          <p:nvSpPr>
            <p:cNvPr id="22" name="Freeform 5">
              <a:extLst>
                <a:ext uri="{FF2B5EF4-FFF2-40B4-BE49-F238E27FC236}">
                  <a16:creationId xmlns:a16="http://schemas.microsoft.com/office/drawing/2014/main" id="{A47CA379-B897-5750-2059-74E074701A41}"/>
                </a:ext>
              </a:extLst>
            </p:cNvPr>
            <p:cNvSpPr/>
            <p:nvPr/>
          </p:nvSpPr>
          <p:spPr>
            <a:xfrm>
              <a:off x="0" y="0"/>
              <a:ext cx="2012814" cy="1168191"/>
            </a:xfrm>
            <a:custGeom>
              <a:avLst/>
              <a:gdLst/>
              <a:ahLst/>
              <a:cxnLst/>
              <a:rect l="l" t="t" r="r" b="b"/>
              <a:pathLst>
                <a:path w="2012814" h="1168191">
                  <a:moveTo>
                    <a:pt x="28487" y="0"/>
                  </a:moveTo>
                  <a:lnTo>
                    <a:pt x="1984327" y="0"/>
                  </a:lnTo>
                  <a:cubicBezTo>
                    <a:pt x="2000060" y="0"/>
                    <a:pt x="2012814" y="12754"/>
                    <a:pt x="2012814" y="28487"/>
                  </a:cubicBezTo>
                  <a:lnTo>
                    <a:pt x="2012814" y="1139705"/>
                  </a:lnTo>
                  <a:cubicBezTo>
                    <a:pt x="2012814" y="1147260"/>
                    <a:pt x="2009813" y="1154505"/>
                    <a:pt x="2004470" y="1159848"/>
                  </a:cubicBezTo>
                  <a:cubicBezTo>
                    <a:pt x="1999128" y="1165190"/>
                    <a:pt x="1991882" y="1168191"/>
                    <a:pt x="1984327" y="1168191"/>
                  </a:cubicBezTo>
                  <a:lnTo>
                    <a:pt x="28487" y="1168191"/>
                  </a:lnTo>
                  <a:cubicBezTo>
                    <a:pt x="12754" y="1168191"/>
                    <a:pt x="0" y="1155437"/>
                    <a:pt x="0" y="1139705"/>
                  </a:cubicBezTo>
                  <a:lnTo>
                    <a:pt x="0" y="28487"/>
                  </a:lnTo>
                  <a:cubicBezTo>
                    <a:pt x="0" y="12754"/>
                    <a:pt x="12754" y="0"/>
                    <a:pt x="28487" y="0"/>
                  </a:cubicBezTo>
                  <a:close/>
                </a:path>
              </a:pathLst>
            </a:custGeom>
            <a:solidFill>
              <a:srgbClr val="1A7BB4"/>
            </a:solidFill>
            <a:ln cap="sq">
              <a:noFill/>
              <a:prstDash val="sysDot"/>
              <a:miter/>
            </a:ln>
          </p:spPr>
          <p:txBody>
            <a:bodyPr/>
            <a:lstStyle/>
            <a:p>
              <a:endParaRPr lang="en-US"/>
            </a:p>
          </p:txBody>
        </p:sp>
        <p:sp>
          <p:nvSpPr>
            <p:cNvPr id="23" name="TextBox 6">
              <a:extLst>
                <a:ext uri="{FF2B5EF4-FFF2-40B4-BE49-F238E27FC236}">
                  <a16:creationId xmlns:a16="http://schemas.microsoft.com/office/drawing/2014/main" id="{1FEF8CDB-75F4-A2BA-4604-633501424F2A}"/>
                </a:ext>
              </a:extLst>
            </p:cNvPr>
            <p:cNvSpPr txBox="1"/>
            <p:nvPr/>
          </p:nvSpPr>
          <p:spPr>
            <a:xfrm>
              <a:off x="0" y="-38100"/>
              <a:ext cx="2012814" cy="1206291"/>
            </a:xfrm>
            <a:prstGeom prst="rect">
              <a:avLst/>
            </a:prstGeom>
          </p:spPr>
          <p:txBody>
            <a:bodyPr lIns="50800" tIns="50800" rIns="50800" bIns="50800" rtlCol="0" anchor="ctr"/>
            <a:lstStyle/>
            <a:p>
              <a:pPr algn="ctr">
                <a:lnSpc>
                  <a:spcPts val="2659"/>
                </a:lnSpc>
              </a:pPr>
              <a:endParaRPr/>
            </a:p>
          </p:txBody>
        </p:sp>
      </p:grpSp>
      <p:sp>
        <p:nvSpPr>
          <p:cNvPr id="24" name="TextBox 7">
            <a:extLst>
              <a:ext uri="{FF2B5EF4-FFF2-40B4-BE49-F238E27FC236}">
                <a16:creationId xmlns:a16="http://schemas.microsoft.com/office/drawing/2014/main" id="{E54D85F7-8BCA-9F2F-91DD-3544B2345B30}"/>
              </a:ext>
            </a:extLst>
          </p:cNvPr>
          <p:cNvSpPr txBox="1"/>
          <p:nvPr/>
        </p:nvSpPr>
        <p:spPr>
          <a:xfrm>
            <a:off x="3376962" y="4015000"/>
            <a:ext cx="5457780" cy="5909310"/>
          </a:xfrm>
          <a:prstGeom prst="rect">
            <a:avLst/>
          </a:prstGeom>
        </p:spPr>
        <p:txBody>
          <a:bodyPr wrap="square" lIns="0" tIns="0" rIns="0" bIns="0" rtlCol="0" anchor="t">
            <a:spAutoFit/>
          </a:bodyPr>
          <a:lstStyle/>
          <a:p>
            <a:r>
              <a:rPr lang="en-US" sz="2400" b="1" dirty="0">
                <a:solidFill>
                  <a:schemeClr val="bg1"/>
                </a:solidFill>
                <a:latin typeface="Source Sans Pro" panose="020B0503030403020204" pitchFamily="34" charset="0"/>
                <a:ea typeface="Source Sans Pro" panose="020B0503030403020204" pitchFamily="34" charset="0"/>
              </a:rPr>
              <a:t>Enter the member’s Medicaid ID number. This will be a 3-letter prefix followed by a 10-digit number, with no dashes. Enter the member’s first name, last name, and date of birth. </a:t>
            </a:r>
          </a:p>
          <a:p>
            <a:endParaRPr lang="en-US" sz="2400" b="1" dirty="0">
              <a:solidFill>
                <a:schemeClr val="bg1"/>
              </a:solidFill>
              <a:latin typeface="Source Sans Pro" panose="020B0503030403020204" pitchFamily="34" charset="0"/>
              <a:ea typeface="Source Sans Pro" panose="020B0503030403020204" pitchFamily="34" charset="0"/>
            </a:endParaRPr>
          </a:p>
          <a:p>
            <a:r>
              <a:rPr lang="en-US" sz="2400" b="1" dirty="0">
                <a:solidFill>
                  <a:schemeClr val="bg1"/>
                </a:solidFill>
                <a:latin typeface="Source Sans Pro" panose="020B0503030403020204" pitchFamily="34" charset="0"/>
                <a:ea typeface="Source Sans Pro" panose="020B0503030403020204" pitchFamily="34" charset="0"/>
              </a:rPr>
              <a:t>Also enter the county of the member’s Medicaid eligibility. This should match the prefix of their Medicaid ID number. Click “Verify &amp; Next.” If the system is not accepting the member information, please check your records to verify that the member is a Magellan HealthChoices member, the correct MA ID#, date of birth, and spelling of the member’s name.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2">
            <a:extLst>
              <a:ext uri="{FF2B5EF4-FFF2-40B4-BE49-F238E27FC236}">
                <a16:creationId xmlns:a16="http://schemas.microsoft.com/office/drawing/2014/main" id="{B1D24E87-8A14-8C8F-2736-2098396F4B68}"/>
              </a:ext>
            </a:extLst>
          </p:cNvPr>
          <p:cNvSpPr/>
          <p:nvPr/>
        </p:nvSpPr>
        <p:spPr>
          <a:xfrm>
            <a:off x="0" y="0"/>
            <a:ext cx="18430829" cy="10287000"/>
          </a:xfrm>
          <a:custGeom>
            <a:avLst/>
            <a:gdLst/>
            <a:ahLst/>
            <a:cxnLst/>
            <a:rect l="l" t="t" r="r" b="b"/>
            <a:pathLst>
              <a:path w="18430829" h="10287000">
                <a:moveTo>
                  <a:pt x="0" y="0"/>
                </a:moveTo>
                <a:lnTo>
                  <a:pt x="18430829" y="0"/>
                </a:lnTo>
                <a:lnTo>
                  <a:pt x="18430829" y="10287000"/>
                </a:lnTo>
                <a:lnTo>
                  <a:pt x="0" y="10287000"/>
                </a:lnTo>
                <a:lnTo>
                  <a:pt x="0" y="0"/>
                </a:lnTo>
                <a:close/>
              </a:path>
            </a:pathLst>
          </a:custGeom>
          <a:blipFill>
            <a:blip r:embed="rId2">
              <a:alphaModFix amt="16000"/>
            </a:blip>
            <a:stretch>
              <a:fillRect r="-124376" b="-167558"/>
            </a:stretch>
          </a:blipFill>
        </p:spPr>
        <p:txBody>
          <a:bodyPr/>
          <a:lstStyle/>
          <a:p>
            <a:endParaRPr lang="en-US"/>
          </a:p>
        </p:txBody>
      </p:sp>
      <p:sp>
        <p:nvSpPr>
          <p:cNvPr id="13" name="Freeform 2">
            <a:extLst>
              <a:ext uri="{FF2B5EF4-FFF2-40B4-BE49-F238E27FC236}">
                <a16:creationId xmlns:a16="http://schemas.microsoft.com/office/drawing/2014/main" id="{3E519D47-E666-9B48-E083-CF9B1929F4FC}"/>
              </a:ext>
            </a:extLst>
          </p:cNvPr>
          <p:cNvSpPr/>
          <p:nvPr/>
        </p:nvSpPr>
        <p:spPr>
          <a:xfrm>
            <a:off x="-208037" y="3720046"/>
            <a:ext cx="4169009" cy="6566954"/>
          </a:xfrm>
          <a:custGeom>
            <a:avLst/>
            <a:gdLst/>
            <a:ahLst/>
            <a:cxnLst/>
            <a:rect l="l" t="t" r="r" b="b"/>
            <a:pathLst>
              <a:path w="4999031" h="7874390">
                <a:moveTo>
                  <a:pt x="0" y="0"/>
                </a:moveTo>
                <a:lnTo>
                  <a:pt x="4999031" y="0"/>
                </a:lnTo>
                <a:lnTo>
                  <a:pt x="4999031" y="7874390"/>
                </a:lnTo>
                <a:lnTo>
                  <a:pt x="0" y="7874390"/>
                </a:lnTo>
                <a:lnTo>
                  <a:pt x="0" y="0"/>
                </a:lnTo>
                <a:close/>
              </a:path>
            </a:pathLst>
          </a:custGeom>
          <a:blipFill>
            <a:blip r:embed="rId3"/>
            <a:stretch>
              <a:fillRect l="-54858" r="-81565"/>
            </a:stretch>
          </a:blipFill>
        </p:spPr>
        <p:txBody>
          <a:bodyPr/>
          <a:lstStyle/>
          <a:p>
            <a:endParaRPr lang="en-US"/>
          </a:p>
        </p:txBody>
      </p:sp>
      <p:sp>
        <p:nvSpPr>
          <p:cNvPr id="3" name="Freeform 3"/>
          <p:cNvSpPr/>
          <p:nvPr/>
        </p:nvSpPr>
        <p:spPr>
          <a:xfrm>
            <a:off x="8063275" y="0"/>
            <a:ext cx="10070685" cy="10287000"/>
          </a:xfrm>
          <a:custGeom>
            <a:avLst/>
            <a:gdLst/>
            <a:ahLst/>
            <a:cxnLst/>
            <a:rect l="l" t="t" r="r" b="b"/>
            <a:pathLst>
              <a:path w="10070685" h="10287000">
                <a:moveTo>
                  <a:pt x="0" y="0"/>
                </a:moveTo>
                <a:lnTo>
                  <a:pt x="10070685" y="0"/>
                </a:lnTo>
                <a:lnTo>
                  <a:pt x="10070685" y="10287000"/>
                </a:lnTo>
                <a:lnTo>
                  <a:pt x="0" y="10287000"/>
                </a:lnTo>
                <a:lnTo>
                  <a:pt x="0" y="0"/>
                </a:lnTo>
                <a:close/>
              </a:path>
            </a:pathLst>
          </a:custGeom>
          <a:blipFill>
            <a:blip r:embed="rId4"/>
            <a:stretch>
              <a:fillRect/>
            </a:stretch>
          </a:blipFill>
        </p:spPr>
        <p:txBody>
          <a:bodyPr/>
          <a:lstStyle/>
          <a:p>
            <a:endParaRPr lang="en-US"/>
          </a:p>
        </p:txBody>
      </p:sp>
      <p:grpSp>
        <p:nvGrpSpPr>
          <p:cNvPr id="4" name="Group 4"/>
          <p:cNvGrpSpPr/>
          <p:nvPr/>
        </p:nvGrpSpPr>
        <p:grpSpPr>
          <a:xfrm>
            <a:off x="3415640" y="1185094"/>
            <a:ext cx="5957326" cy="3429892"/>
            <a:chOff x="0" y="0"/>
            <a:chExt cx="2206054" cy="1270122"/>
          </a:xfrm>
        </p:grpSpPr>
        <p:sp>
          <p:nvSpPr>
            <p:cNvPr id="5" name="Freeform 5"/>
            <p:cNvSpPr/>
            <p:nvPr/>
          </p:nvSpPr>
          <p:spPr>
            <a:xfrm>
              <a:off x="0" y="0"/>
              <a:ext cx="2206054" cy="1270122"/>
            </a:xfrm>
            <a:custGeom>
              <a:avLst/>
              <a:gdLst/>
              <a:ahLst/>
              <a:cxnLst/>
              <a:rect l="l" t="t" r="r" b="b"/>
              <a:pathLst>
                <a:path w="2206054" h="1270122">
                  <a:moveTo>
                    <a:pt x="25991" y="0"/>
                  </a:moveTo>
                  <a:lnTo>
                    <a:pt x="2180063" y="0"/>
                  </a:lnTo>
                  <a:cubicBezTo>
                    <a:pt x="2186956" y="0"/>
                    <a:pt x="2193567" y="2738"/>
                    <a:pt x="2198442" y="7613"/>
                  </a:cubicBezTo>
                  <a:cubicBezTo>
                    <a:pt x="2203316" y="12487"/>
                    <a:pt x="2206054" y="19098"/>
                    <a:pt x="2206054" y="25991"/>
                  </a:cubicBezTo>
                  <a:lnTo>
                    <a:pt x="2206054" y="1244130"/>
                  </a:lnTo>
                  <a:cubicBezTo>
                    <a:pt x="2206054" y="1251024"/>
                    <a:pt x="2203316" y="1257635"/>
                    <a:pt x="2198442" y="1262509"/>
                  </a:cubicBezTo>
                  <a:cubicBezTo>
                    <a:pt x="2193567" y="1267383"/>
                    <a:pt x="2186956" y="1270122"/>
                    <a:pt x="2180063" y="1270122"/>
                  </a:cubicBezTo>
                  <a:lnTo>
                    <a:pt x="25991" y="1270122"/>
                  </a:lnTo>
                  <a:cubicBezTo>
                    <a:pt x="19098" y="1270122"/>
                    <a:pt x="12487" y="1267383"/>
                    <a:pt x="7613" y="1262509"/>
                  </a:cubicBezTo>
                  <a:cubicBezTo>
                    <a:pt x="2738" y="1257635"/>
                    <a:pt x="0" y="1251024"/>
                    <a:pt x="0" y="1244130"/>
                  </a:cubicBezTo>
                  <a:lnTo>
                    <a:pt x="0" y="25991"/>
                  </a:lnTo>
                  <a:cubicBezTo>
                    <a:pt x="0" y="19098"/>
                    <a:pt x="2738" y="12487"/>
                    <a:pt x="7613" y="7613"/>
                  </a:cubicBezTo>
                  <a:cubicBezTo>
                    <a:pt x="12487" y="2738"/>
                    <a:pt x="19098" y="0"/>
                    <a:pt x="25991" y="0"/>
                  </a:cubicBezTo>
                  <a:close/>
                </a:path>
              </a:pathLst>
            </a:custGeom>
            <a:solidFill>
              <a:srgbClr val="1A7BB4"/>
            </a:solidFill>
            <a:ln cap="sq">
              <a:noFill/>
              <a:prstDash val="sysDot"/>
              <a:miter/>
            </a:ln>
          </p:spPr>
          <p:txBody>
            <a:bodyPr/>
            <a:lstStyle/>
            <a:p>
              <a:endParaRPr lang="en-US"/>
            </a:p>
          </p:txBody>
        </p:sp>
        <p:sp>
          <p:nvSpPr>
            <p:cNvPr id="6" name="TextBox 6"/>
            <p:cNvSpPr txBox="1"/>
            <p:nvPr/>
          </p:nvSpPr>
          <p:spPr>
            <a:xfrm>
              <a:off x="0" y="-38100"/>
              <a:ext cx="2206054" cy="1308222"/>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3762289" y="1369433"/>
            <a:ext cx="5567969" cy="2102948"/>
          </a:xfrm>
          <a:prstGeom prst="rect">
            <a:avLst/>
          </a:prstGeom>
        </p:spPr>
        <p:txBody>
          <a:bodyPr lIns="0" tIns="0" rIns="0" bIns="0" rtlCol="0" anchor="t">
            <a:spAutoFit/>
          </a:bodyPr>
          <a:lstStyle/>
          <a:p>
            <a:pPr algn="l">
              <a:lnSpc>
                <a:spcPts val="6439"/>
              </a:lnSpc>
            </a:pPr>
            <a:r>
              <a:rPr lang="en-US" sz="4599" b="1" dirty="0">
                <a:solidFill>
                  <a:srgbClr val="FFDE59"/>
                </a:solidFill>
                <a:latin typeface="Source Sans Pro Bold"/>
                <a:ea typeface="Source Sans Pro Bold"/>
                <a:cs typeface="Source Sans Pro Bold"/>
                <a:sym typeface="Source Sans Pro Bold"/>
              </a:rPr>
              <a:t>Enter the incident information.</a:t>
            </a:r>
          </a:p>
          <a:p>
            <a:pPr algn="l">
              <a:lnSpc>
                <a:spcPts val="3220"/>
              </a:lnSpc>
              <a:spcBef>
                <a:spcPct val="0"/>
              </a:spcBef>
            </a:pPr>
            <a:endParaRPr lang="en-US" sz="4599" b="1" dirty="0">
              <a:solidFill>
                <a:srgbClr val="FFDE59"/>
              </a:solidFill>
              <a:latin typeface="Source Sans Pro Bold"/>
              <a:ea typeface="Source Sans Pro Bold"/>
              <a:cs typeface="Source Sans Pro Bold"/>
              <a:sym typeface="Source Sans Pro Bold"/>
            </a:endParaRPr>
          </a:p>
        </p:txBody>
      </p:sp>
      <p:sp>
        <p:nvSpPr>
          <p:cNvPr id="8" name="TextBox 8"/>
          <p:cNvSpPr txBox="1"/>
          <p:nvPr/>
        </p:nvSpPr>
        <p:spPr>
          <a:xfrm>
            <a:off x="3762289" y="3386828"/>
            <a:ext cx="5567969" cy="824865"/>
          </a:xfrm>
          <a:prstGeom prst="rect">
            <a:avLst/>
          </a:prstGeom>
        </p:spPr>
        <p:txBody>
          <a:bodyPr lIns="0" tIns="0" rIns="0" bIns="0" rtlCol="0" anchor="t">
            <a:spAutoFit/>
          </a:bodyPr>
          <a:lstStyle/>
          <a:p>
            <a:pPr algn="l">
              <a:lnSpc>
                <a:spcPts val="3360"/>
              </a:lnSpc>
              <a:spcBef>
                <a:spcPct val="0"/>
              </a:spcBef>
            </a:pPr>
            <a:r>
              <a:rPr lang="en-US" sz="2400">
                <a:solidFill>
                  <a:srgbClr val="FFFFFF"/>
                </a:solidFill>
                <a:latin typeface="Source Sans Pro"/>
                <a:ea typeface="Source Sans Pro"/>
                <a:cs typeface="Source Sans Pro"/>
                <a:sym typeface="Source Sans Pro"/>
              </a:rPr>
              <a:t>Please note that fields with asterisk are required fields.</a:t>
            </a:r>
          </a:p>
        </p:txBody>
      </p:sp>
      <p:grpSp>
        <p:nvGrpSpPr>
          <p:cNvPr id="9" name="Group 9"/>
          <p:cNvGrpSpPr/>
          <p:nvPr/>
        </p:nvGrpSpPr>
        <p:grpSpPr>
          <a:xfrm>
            <a:off x="3331868" y="4997945"/>
            <a:ext cx="5957326" cy="3269755"/>
            <a:chOff x="0" y="0"/>
            <a:chExt cx="2206054" cy="843745"/>
          </a:xfrm>
        </p:grpSpPr>
        <p:sp>
          <p:nvSpPr>
            <p:cNvPr id="10" name="Freeform 10"/>
            <p:cNvSpPr/>
            <p:nvPr/>
          </p:nvSpPr>
          <p:spPr>
            <a:xfrm>
              <a:off x="0" y="0"/>
              <a:ext cx="2206054" cy="843745"/>
            </a:xfrm>
            <a:custGeom>
              <a:avLst/>
              <a:gdLst/>
              <a:ahLst/>
              <a:cxnLst/>
              <a:rect l="l" t="t" r="r" b="b"/>
              <a:pathLst>
                <a:path w="2206054" h="843745">
                  <a:moveTo>
                    <a:pt x="25991" y="0"/>
                  </a:moveTo>
                  <a:lnTo>
                    <a:pt x="2180063" y="0"/>
                  </a:lnTo>
                  <a:cubicBezTo>
                    <a:pt x="2186956" y="0"/>
                    <a:pt x="2193567" y="2738"/>
                    <a:pt x="2198442" y="7613"/>
                  </a:cubicBezTo>
                  <a:cubicBezTo>
                    <a:pt x="2203316" y="12487"/>
                    <a:pt x="2206054" y="19098"/>
                    <a:pt x="2206054" y="25991"/>
                  </a:cubicBezTo>
                  <a:lnTo>
                    <a:pt x="2206054" y="817754"/>
                  </a:lnTo>
                  <a:cubicBezTo>
                    <a:pt x="2206054" y="824647"/>
                    <a:pt x="2203316" y="831258"/>
                    <a:pt x="2198442" y="836133"/>
                  </a:cubicBezTo>
                  <a:cubicBezTo>
                    <a:pt x="2193567" y="841007"/>
                    <a:pt x="2186956" y="843745"/>
                    <a:pt x="2180063" y="843745"/>
                  </a:cubicBezTo>
                  <a:lnTo>
                    <a:pt x="25991" y="843745"/>
                  </a:lnTo>
                  <a:cubicBezTo>
                    <a:pt x="19098" y="843745"/>
                    <a:pt x="12487" y="841007"/>
                    <a:pt x="7613" y="836133"/>
                  </a:cubicBezTo>
                  <a:cubicBezTo>
                    <a:pt x="2738" y="831258"/>
                    <a:pt x="0" y="824647"/>
                    <a:pt x="0" y="817754"/>
                  </a:cubicBezTo>
                  <a:lnTo>
                    <a:pt x="0" y="25991"/>
                  </a:lnTo>
                  <a:cubicBezTo>
                    <a:pt x="0" y="19098"/>
                    <a:pt x="2738" y="12487"/>
                    <a:pt x="7613" y="7613"/>
                  </a:cubicBezTo>
                  <a:cubicBezTo>
                    <a:pt x="12487" y="2738"/>
                    <a:pt x="19098" y="0"/>
                    <a:pt x="25991" y="0"/>
                  </a:cubicBezTo>
                  <a:close/>
                </a:path>
              </a:pathLst>
            </a:custGeom>
            <a:solidFill>
              <a:srgbClr val="1A7BB4"/>
            </a:solidFill>
            <a:ln cap="sq">
              <a:noFill/>
              <a:prstDash val="sysDot"/>
              <a:miter/>
            </a:ln>
          </p:spPr>
          <p:txBody>
            <a:bodyPr/>
            <a:lstStyle/>
            <a:p>
              <a:endParaRPr lang="en-US"/>
            </a:p>
          </p:txBody>
        </p:sp>
        <p:sp>
          <p:nvSpPr>
            <p:cNvPr id="11" name="TextBox 11"/>
            <p:cNvSpPr txBox="1"/>
            <p:nvPr/>
          </p:nvSpPr>
          <p:spPr>
            <a:xfrm>
              <a:off x="0" y="-38100"/>
              <a:ext cx="2206054" cy="88184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3528609" y="5332516"/>
            <a:ext cx="5386791" cy="1846659"/>
          </a:xfrm>
          <a:prstGeom prst="rect">
            <a:avLst/>
          </a:prstGeom>
        </p:spPr>
        <p:txBody>
          <a:bodyPr wrap="square" lIns="0" tIns="0" rIns="0" bIns="0" rtlCol="0" anchor="t">
            <a:spAutoFit/>
          </a:bodyPr>
          <a:lstStyle/>
          <a:p>
            <a:r>
              <a:rPr lang="en-US" sz="2400" b="1" dirty="0">
                <a:solidFill>
                  <a:schemeClr val="bg1"/>
                </a:solidFill>
                <a:latin typeface="Source Sans Pro" panose="020B0503030403020204" pitchFamily="34" charset="0"/>
                <a:ea typeface="Source Sans Pro" panose="020B0503030403020204" pitchFamily="34" charset="0"/>
              </a:rPr>
              <a:t>Click Yes or No under “Is this a Sentinel Event?” If you need a reminder of which incidents qualify as a Sentinel Event, click the link to view the incident definitions.</a:t>
            </a:r>
          </a:p>
        </p:txBody>
      </p:sp>
      <p:sp>
        <p:nvSpPr>
          <p:cNvPr id="14" name="Oval 13">
            <a:extLst>
              <a:ext uri="{FF2B5EF4-FFF2-40B4-BE49-F238E27FC236}">
                <a16:creationId xmlns:a16="http://schemas.microsoft.com/office/drawing/2014/main" id="{31CE0091-A946-1088-C59B-58BF41C47FDB}"/>
              </a:ext>
            </a:extLst>
          </p:cNvPr>
          <p:cNvSpPr/>
          <p:nvPr/>
        </p:nvSpPr>
        <p:spPr>
          <a:xfrm>
            <a:off x="9829800" y="3108096"/>
            <a:ext cx="2362200" cy="1605086"/>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2">
            <a:extLst>
              <a:ext uri="{FF2B5EF4-FFF2-40B4-BE49-F238E27FC236}">
                <a16:creationId xmlns:a16="http://schemas.microsoft.com/office/drawing/2014/main" id="{22446A57-A2F6-A4C3-FF51-86F17E79B508}"/>
              </a:ext>
            </a:extLst>
          </p:cNvPr>
          <p:cNvSpPr/>
          <p:nvPr/>
        </p:nvSpPr>
        <p:spPr>
          <a:xfrm>
            <a:off x="0" y="0"/>
            <a:ext cx="18430829" cy="10287000"/>
          </a:xfrm>
          <a:custGeom>
            <a:avLst/>
            <a:gdLst/>
            <a:ahLst/>
            <a:cxnLst/>
            <a:rect l="l" t="t" r="r" b="b"/>
            <a:pathLst>
              <a:path w="18430829" h="10287000">
                <a:moveTo>
                  <a:pt x="0" y="0"/>
                </a:moveTo>
                <a:lnTo>
                  <a:pt x="18430829" y="0"/>
                </a:lnTo>
                <a:lnTo>
                  <a:pt x="18430829" y="10287000"/>
                </a:lnTo>
                <a:lnTo>
                  <a:pt x="0" y="10287000"/>
                </a:lnTo>
                <a:lnTo>
                  <a:pt x="0" y="0"/>
                </a:lnTo>
                <a:close/>
              </a:path>
            </a:pathLst>
          </a:custGeom>
          <a:blipFill>
            <a:blip r:embed="rId2">
              <a:alphaModFix amt="16000"/>
            </a:blip>
            <a:stretch>
              <a:fillRect r="-124376" b="-167558"/>
            </a:stretch>
          </a:blipFill>
        </p:spPr>
        <p:txBody>
          <a:bodyPr/>
          <a:lstStyle/>
          <a:p>
            <a:endParaRPr lang="en-US"/>
          </a:p>
        </p:txBody>
      </p:sp>
      <p:sp>
        <p:nvSpPr>
          <p:cNvPr id="3" name="Freeform 3"/>
          <p:cNvSpPr/>
          <p:nvPr/>
        </p:nvSpPr>
        <p:spPr>
          <a:xfrm>
            <a:off x="9023247" y="177680"/>
            <a:ext cx="8821193" cy="9931640"/>
          </a:xfrm>
          <a:custGeom>
            <a:avLst/>
            <a:gdLst/>
            <a:ahLst/>
            <a:cxnLst/>
            <a:rect l="l" t="t" r="r" b="b"/>
            <a:pathLst>
              <a:path w="8821193" h="9931640">
                <a:moveTo>
                  <a:pt x="0" y="0"/>
                </a:moveTo>
                <a:lnTo>
                  <a:pt x="8821193" y="0"/>
                </a:lnTo>
                <a:lnTo>
                  <a:pt x="8821193" y="9931640"/>
                </a:lnTo>
                <a:lnTo>
                  <a:pt x="0" y="9931640"/>
                </a:lnTo>
                <a:lnTo>
                  <a:pt x="0" y="0"/>
                </a:lnTo>
                <a:close/>
              </a:path>
            </a:pathLst>
          </a:custGeom>
          <a:blipFill>
            <a:blip r:embed="rId3"/>
            <a:stretch>
              <a:fillRect/>
            </a:stretch>
          </a:blipFill>
        </p:spPr>
        <p:txBody>
          <a:bodyPr/>
          <a:lstStyle/>
          <a:p>
            <a:endParaRPr lang="en-US"/>
          </a:p>
        </p:txBody>
      </p:sp>
      <p:grpSp>
        <p:nvGrpSpPr>
          <p:cNvPr id="4" name="Group 4"/>
          <p:cNvGrpSpPr/>
          <p:nvPr/>
        </p:nvGrpSpPr>
        <p:grpSpPr>
          <a:xfrm>
            <a:off x="3415640" y="1185094"/>
            <a:ext cx="5957326" cy="3958406"/>
            <a:chOff x="0" y="0"/>
            <a:chExt cx="2206054" cy="1465835"/>
          </a:xfrm>
        </p:grpSpPr>
        <p:sp>
          <p:nvSpPr>
            <p:cNvPr id="5" name="Freeform 5"/>
            <p:cNvSpPr/>
            <p:nvPr/>
          </p:nvSpPr>
          <p:spPr>
            <a:xfrm>
              <a:off x="0" y="0"/>
              <a:ext cx="2206054" cy="1465835"/>
            </a:xfrm>
            <a:custGeom>
              <a:avLst/>
              <a:gdLst/>
              <a:ahLst/>
              <a:cxnLst/>
              <a:rect l="l" t="t" r="r" b="b"/>
              <a:pathLst>
                <a:path w="2206054" h="1465835">
                  <a:moveTo>
                    <a:pt x="25991" y="0"/>
                  </a:moveTo>
                  <a:lnTo>
                    <a:pt x="2180063" y="0"/>
                  </a:lnTo>
                  <a:cubicBezTo>
                    <a:pt x="2186956" y="0"/>
                    <a:pt x="2193567" y="2738"/>
                    <a:pt x="2198442" y="7613"/>
                  </a:cubicBezTo>
                  <a:cubicBezTo>
                    <a:pt x="2203316" y="12487"/>
                    <a:pt x="2206054" y="19098"/>
                    <a:pt x="2206054" y="25991"/>
                  </a:cubicBezTo>
                  <a:lnTo>
                    <a:pt x="2206054" y="1439844"/>
                  </a:lnTo>
                  <a:cubicBezTo>
                    <a:pt x="2206054" y="1446737"/>
                    <a:pt x="2203316" y="1453348"/>
                    <a:pt x="2198442" y="1458223"/>
                  </a:cubicBezTo>
                  <a:cubicBezTo>
                    <a:pt x="2193567" y="1463097"/>
                    <a:pt x="2186956" y="1465835"/>
                    <a:pt x="2180063" y="1465835"/>
                  </a:cubicBezTo>
                  <a:lnTo>
                    <a:pt x="25991" y="1465835"/>
                  </a:lnTo>
                  <a:cubicBezTo>
                    <a:pt x="19098" y="1465835"/>
                    <a:pt x="12487" y="1463097"/>
                    <a:pt x="7613" y="1458223"/>
                  </a:cubicBezTo>
                  <a:cubicBezTo>
                    <a:pt x="2738" y="1453348"/>
                    <a:pt x="0" y="1446737"/>
                    <a:pt x="0" y="1439844"/>
                  </a:cubicBezTo>
                  <a:lnTo>
                    <a:pt x="0" y="25991"/>
                  </a:lnTo>
                  <a:cubicBezTo>
                    <a:pt x="0" y="19098"/>
                    <a:pt x="2738" y="12487"/>
                    <a:pt x="7613" y="7613"/>
                  </a:cubicBezTo>
                  <a:cubicBezTo>
                    <a:pt x="12487" y="2738"/>
                    <a:pt x="19098" y="0"/>
                    <a:pt x="25991" y="0"/>
                  </a:cubicBezTo>
                  <a:close/>
                </a:path>
              </a:pathLst>
            </a:custGeom>
            <a:solidFill>
              <a:srgbClr val="1A7BB4"/>
            </a:solidFill>
            <a:ln cap="sq">
              <a:noFill/>
              <a:prstDash val="sysDot"/>
              <a:miter/>
            </a:ln>
          </p:spPr>
          <p:txBody>
            <a:bodyPr/>
            <a:lstStyle/>
            <a:p>
              <a:endParaRPr lang="en-US"/>
            </a:p>
          </p:txBody>
        </p:sp>
        <p:sp>
          <p:nvSpPr>
            <p:cNvPr id="6" name="TextBox 6"/>
            <p:cNvSpPr txBox="1"/>
            <p:nvPr/>
          </p:nvSpPr>
          <p:spPr>
            <a:xfrm>
              <a:off x="0" y="-38100"/>
              <a:ext cx="2206054" cy="1503935"/>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3762289" y="1628494"/>
            <a:ext cx="5567969" cy="2336152"/>
          </a:xfrm>
          <a:prstGeom prst="rect">
            <a:avLst/>
          </a:prstGeom>
        </p:spPr>
        <p:txBody>
          <a:bodyPr lIns="0" tIns="0" rIns="0" bIns="0" rtlCol="0" anchor="t">
            <a:spAutoFit/>
          </a:bodyPr>
          <a:lstStyle/>
          <a:p>
            <a:pPr algn="l">
              <a:lnSpc>
                <a:spcPts val="4999"/>
              </a:lnSpc>
            </a:pPr>
            <a:r>
              <a:rPr lang="en-US" sz="3999" b="1" dirty="0">
                <a:solidFill>
                  <a:srgbClr val="FFDE59"/>
                </a:solidFill>
                <a:latin typeface="Source Sans Pro Bold"/>
                <a:ea typeface="Source Sans Pro Bold"/>
                <a:cs typeface="Source Sans Pro Bold"/>
                <a:sym typeface="Source Sans Pro Bold"/>
              </a:rPr>
              <a:t>Choose the appropriate Level of Care from the drop down menu.</a:t>
            </a:r>
          </a:p>
          <a:p>
            <a:pPr algn="l">
              <a:lnSpc>
                <a:spcPts val="2875"/>
              </a:lnSpc>
            </a:pPr>
            <a:endParaRPr lang="en-US" sz="3999" b="1" dirty="0">
              <a:solidFill>
                <a:srgbClr val="FFDE59"/>
              </a:solidFill>
              <a:latin typeface="Source Sans Pro Bold"/>
              <a:ea typeface="Source Sans Pro Bold"/>
              <a:cs typeface="Source Sans Pro Bold"/>
              <a:sym typeface="Source Sans Pro Bold"/>
            </a:endParaRPr>
          </a:p>
        </p:txBody>
      </p:sp>
      <p:sp>
        <p:nvSpPr>
          <p:cNvPr id="8" name="TextBox 8"/>
          <p:cNvSpPr txBox="1"/>
          <p:nvPr/>
        </p:nvSpPr>
        <p:spPr>
          <a:xfrm>
            <a:off x="3762289" y="3940356"/>
            <a:ext cx="5567969" cy="824865"/>
          </a:xfrm>
          <a:prstGeom prst="rect">
            <a:avLst/>
          </a:prstGeom>
        </p:spPr>
        <p:txBody>
          <a:bodyPr lIns="0" tIns="0" rIns="0" bIns="0" rtlCol="0" anchor="t">
            <a:spAutoFit/>
          </a:bodyPr>
          <a:lstStyle/>
          <a:p>
            <a:pPr algn="l">
              <a:lnSpc>
                <a:spcPts val="3360"/>
              </a:lnSpc>
              <a:spcBef>
                <a:spcPct val="0"/>
              </a:spcBef>
            </a:pPr>
            <a:r>
              <a:rPr lang="en-US" sz="2400">
                <a:solidFill>
                  <a:srgbClr val="FFFFFF"/>
                </a:solidFill>
                <a:latin typeface="Source Sans Pro"/>
                <a:ea typeface="Source Sans Pro"/>
                <a:cs typeface="Source Sans Pro"/>
                <a:sym typeface="Source Sans Pro"/>
              </a:rPr>
              <a:t>Please note that fields with asterisk are required fields.</a:t>
            </a:r>
          </a:p>
        </p:txBody>
      </p:sp>
      <p:pic>
        <p:nvPicPr>
          <p:cNvPr id="10" name="Graphic 9" descr="Cursor with solid fill">
            <a:extLst>
              <a:ext uri="{FF2B5EF4-FFF2-40B4-BE49-F238E27FC236}">
                <a16:creationId xmlns:a16="http://schemas.microsoft.com/office/drawing/2014/main" id="{8387D2A5-0C7E-64D7-694D-38528C41C0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697200" y="4914900"/>
            <a:ext cx="914400" cy="914400"/>
          </a:xfrm>
          <a:prstGeom prst="rect">
            <a:avLst/>
          </a:prstGeom>
        </p:spPr>
      </p:pic>
      <p:grpSp>
        <p:nvGrpSpPr>
          <p:cNvPr id="9" name="Group 9">
            <a:extLst>
              <a:ext uri="{FF2B5EF4-FFF2-40B4-BE49-F238E27FC236}">
                <a16:creationId xmlns:a16="http://schemas.microsoft.com/office/drawing/2014/main" id="{B32FFF2C-BA32-B524-D7F9-972B09C87F91}"/>
              </a:ext>
            </a:extLst>
          </p:cNvPr>
          <p:cNvGrpSpPr/>
          <p:nvPr/>
        </p:nvGrpSpPr>
        <p:grpSpPr>
          <a:xfrm>
            <a:off x="3424235" y="5560166"/>
            <a:ext cx="5957326" cy="2221173"/>
            <a:chOff x="0" y="0"/>
            <a:chExt cx="2206054" cy="843745"/>
          </a:xfrm>
        </p:grpSpPr>
        <p:sp>
          <p:nvSpPr>
            <p:cNvPr id="11" name="Freeform 10">
              <a:extLst>
                <a:ext uri="{FF2B5EF4-FFF2-40B4-BE49-F238E27FC236}">
                  <a16:creationId xmlns:a16="http://schemas.microsoft.com/office/drawing/2014/main" id="{FABD26B8-C958-272B-1262-3EC5D23CA86C}"/>
                </a:ext>
              </a:extLst>
            </p:cNvPr>
            <p:cNvSpPr/>
            <p:nvPr/>
          </p:nvSpPr>
          <p:spPr>
            <a:xfrm>
              <a:off x="0" y="0"/>
              <a:ext cx="2206054" cy="843745"/>
            </a:xfrm>
            <a:custGeom>
              <a:avLst/>
              <a:gdLst/>
              <a:ahLst/>
              <a:cxnLst/>
              <a:rect l="l" t="t" r="r" b="b"/>
              <a:pathLst>
                <a:path w="2206054" h="843745">
                  <a:moveTo>
                    <a:pt x="25991" y="0"/>
                  </a:moveTo>
                  <a:lnTo>
                    <a:pt x="2180063" y="0"/>
                  </a:lnTo>
                  <a:cubicBezTo>
                    <a:pt x="2186956" y="0"/>
                    <a:pt x="2193567" y="2738"/>
                    <a:pt x="2198442" y="7613"/>
                  </a:cubicBezTo>
                  <a:cubicBezTo>
                    <a:pt x="2203316" y="12487"/>
                    <a:pt x="2206054" y="19098"/>
                    <a:pt x="2206054" y="25991"/>
                  </a:cubicBezTo>
                  <a:lnTo>
                    <a:pt x="2206054" y="817754"/>
                  </a:lnTo>
                  <a:cubicBezTo>
                    <a:pt x="2206054" y="824647"/>
                    <a:pt x="2203316" y="831258"/>
                    <a:pt x="2198442" y="836133"/>
                  </a:cubicBezTo>
                  <a:cubicBezTo>
                    <a:pt x="2193567" y="841007"/>
                    <a:pt x="2186956" y="843745"/>
                    <a:pt x="2180063" y="843745"/>
                  </a:cubicBezTo>
                  <a:lnTo>
                    <a:pt x="25991" y="843745"/>
                  </a:lnTo>
                  <a:cubicBezTo>
                    <a:pt x="19098" y="843745"/>
                    <a:pt x="12487" y="841007"/>
                    <a:pt x="7613" y="836133"/>
                  </a:cubicBezTo>
                  <a:cubicBezTo>
                    <a:pt x="2738" y="831258"/>
                    <a:pt x="0" y="824647"/>
                    <a:pt x="0" y="817754"/>
                  </a:cubicBezTo>
                  <a:lnTo>
                    <a:pt x="0" y="25991"/>
                  </a:lnTo>
                  <a:cubicBezTo>
                    <a:pt x="0" y="19098"/>
                    <a:pt x="2738" y="12487"/>
                    <a:pt x="7613" y="7613"/>
                  </a:cubicBezTo>
                  <a:cubicBezTo>
                    <a:pt x="12487" y="2738"/>
                    <a:pt x="19098" y="0"/>
                    <a:pt x="25991" y="0"/>
                  </a:cubicBezTo>
                  <a:close/>
                </a:path>
              </a:pathLst>
            </a:custGeom>
            <a:solidFill>
              <a:srgbClr val="1A7BB4"/>
            </a:solidFill>
            <a:ln cap="sq">
              <a:noFill/>
              <a:prstDash val="sysDot"/>
              <a:miter/>
            </a:ln>
          </p:spPr>
          <p:txBody>
            <a:bodyPr/>
            <a:lstStyle/>
            <a:p>
              <a:endParaRPr lang="en-US"/>
            </a:p>
          </p:txBody>
        </p:sp>
        <p:sp>
          <p:nvSpPr>
            <p:cNvPr id="12" name="TextBox 11">
              <a:extLst>
                <a:ext uri="{FF2B5EF4-FFF2-40B4-BE49-F238E27FC236}">
                  <a16:creationId xmlns:a16="http://schemas.microsoft.com/office/drawing/2014/main" id="{2EDD9178-54EA-AD86-3793-0E435FFF49C6}"/>
                </a:ext>
              </a:extLst>
            </p:cNvPr>
            <p:cNvSpPr txBox="1"/>
            <p:nvPr/>
          </p:nvSpPr>
          <p:spPr>
            <a:xfrm>
              <a:off x="0" y="-38100"/>
              <a:ext cx="2206054" cy="881845"/>
            </a:xfrm>
            <a:prstGeom prst="rect">
              <a:avLst/>
            </a:prstGeom>
          </p:spPr>
          <p:txBody>
            <a:bodyPr lIns="50800" tIns="50800" rIns="50800" bIns="50800" rtlCol="0" anchor="ctr"/>
            <a:lstStyle/>
            <a:p>
              <a:pPr algn="ctr">
                <a:lnSpc>
                  <a:spcPts val="2659"/>
                </a:lnSpc>
              </a:pPr>
              <a:endParaRPr/>
            </a:p>
          </p:txBody>
        </p:sp>
      </p:grpSp>
      <p:sp>
        <p:nvSpPr>
          <p:cNvPr id="13" name="TextBox 12">
            <a:extLst>
              <a:ext uri="{FF2B5EF4-FFF2-40B4-BE49-F238E27FC236}">
                <a16:creationId xmlns:a16="http://schemas.microsoft.com/office/drawing/2014/main" id="{C5BA965E-CB4B-B7DF-0EA8-2DD9CE66EB20}"/>
              </a:ext>
            </a:extLst>
          </p:cNvPr>
          <p:cNvSpPr txBox="1"/>
          <p:nvPr/>
        </p:nvSpPr>
        <p:spPr>
          <a:xfrm>
            <a:off x="3620976" y="5894737"/>
            <a:ext cx="5386791" cy="1107996"/>
          </a:xfrm>
          <a:prstGeom prst="rect">
            <a:avLst/>
          </a:prstGeom>
        </p:spPr>
        <p:txBody>
          <a:bodyPr wrap="square" lIns="0" tIns="0" rIns="0" bIns="0" rtlCol="0" anchor="t">
            <a:spAutoFit/>
          </a:bodyPr>
          <a:lstStyle/>
          <a:p>
            <a:r>
              <a:rPr lang="en-US" sz="2400" b="1" dirty="0">
                <a:solidFill>
                  <a:schemeClr val="bg1"/>
                </a:solidFill>
                <a:latin typeface="Source Sans Pro" panose="020B0503030403020204" pitchFamily="34" charset="0"/>
                <a:ea typeface="Source Sans Pro" panose="020B0503030403020204" pitchFamily="34" charset="0"/>
              </a:rPr>
              <a:t>Select the level of care of the program where the member was receiving services when the incident occurred.</a:t>
            </a:r>
          </a:p>
        </p:txBody>
      </p:sp>
      <p:sp>
        <p:nvSpPr>
          <p:cNvPr id="14" name="Freeform 2">
            <a:extLst>
              <a:ext uri="{FF2B5EF4-FFF2-40B4-BE49-F238E27FC236}">
                <a16:creationId xmlns:a16="http://schemas.microsoft.com/office/drawing/2014/main" id="{3F49F2C2-223B-719A-AD4B-B2CFDC0E07BF}"/>
              </a:ext>
            </a:extLst>
          </p:cNvPr>
          <p:cNvSpPr/>
          <p:nvPr/>
        </p:nvSpPr>
        <p:spPr>
          <a:xfrm>
            <a:off x="-208037" y="3720046"/>
            <a:ext cx="4169009" cy="6566954"/>
          </a:xfrm>
          <a:custGeom>
            <a:avLst/>
            <a:gdLst/>
            <a:ahLst/>
            <a:cxnLst/>
            <a:rect l="l" t="t" r="r" b="b"/>
            <a:pathLst>
              <a:path w="4999031" h="7874390">
                <a:moveTo>
                  <a:pt x="0" y="0"/>
                </a:moveTo>
                <a:lnTo>
                  <a:pt x="4999031" y="0"/>
                </a:lnTo>
                <a:lnTo>
                  <a:pt x="4999031" y="7874390"/>
                </a:lnTo>
                <a:lnTo>
                  <a:pt x="0" y="7874390"/>
                </a:lnTo>
                <a:lnTo>
                  <a:pt x="0" y="0"/>
                </a:lnTo>
                <a:close/>
              </a:path>
            </a:pathLst>
          </a:custGeom>
          <a:blipFill>
            <a:blip r:embed="rId6"/>
            <a:stretch>
              <a:fillRect l="-54858" r="-81565"/>
            </a:stretch>
          </a:blipFill>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2">
            <a:extLst>
              <a:ext uri="{FF2B5EF4-FFF2-40B4-BE49-F238E27FC236}">
                <a16:creationId xmlns:a16="http://schemas.microsoft.com/office/drawing/2014/main" id="{0B1EA3F9-8638-E74E-3760-DC0A649DC71C}"/>
              </a:ext>
            </a:extLst>
          </p:cNvPr>
          <p:cNvSpPr/>
          <p:nvPr/>
        </p:nvSpPr>
        <p:spPr>
          <a:xfrm>
            <a:off x="0" y="0"/>
            <a:ext cx="18430829" cy="10287000"/>
          </a:xfrm>
          <a:custGeom>
            <a:avLst/>
            <a:gdLst/>
            <a:ahLst/>
            <a:cxnLst/>
            <a:rect l="l" t="t" r="r" b="b"/>
            <a:pathLst>
              <a:path w="18430829" h="10287000">
                <a:moveTo>
                  <a:pt x="0" y="0"/>
                </a:moveTo>
                <a:lnTo>
                  <a:pt x="18430829" y="0"/>
                </a:lnTo>
                <a:lnTo>
                  <a:pt x="18430829" y="10287000"/>
                </a:lnTo>
                <a:lnTo>
                  <a:pt x="0" y="10287000"/>
                </a:lnTo>
                <a:lnTo>
                  <a:pt x="0" y="0"/>
                </a:lnTo>
                <a:close/>
              </a:path>
            </a:pathLst>
          </a:custGeom>
          <a:blipFill>
            <a:blip r:embed="rId2">
              <a:alphaModFix amt="16000"/>
            </a:blip>
            <a:stretch>
              <a:fillRect r="-124376" b="-167558"/>
            </a:stretch>
          </a:blipFill>
        </p:spPr>
        <p:txBody>
          <a:bodyPr/>
          <a:lstStyle/>
          <a:p>
            <a:endParaRPr lang="en-US"/>
          </a:p>
        </p:txBody>
      </p:sp>
      <p:sp>
        <p:nvSpPr>
          <p:cNvPr id="14" name="Freeform 2">
            <a:extLst>
              <a:ext uri="{FF2B5EF4-FFF2-40B4-BE49-F238E27FC236}">
                <a16:creationId xmlns:a16="http://schemas.microsoft.com/office/drawing/2014/main" id="{CC5962BF-F5E6-628F-68BF-48D67921A50D}"/>
              </a:ext>
            </a:extLst>
          </p:cNvPr>
          <p:cNvSpPr/>
          <p:nvPr/>
        </p:nvSpPr>
        <p:spPr>
          <a:xfrm>
            <a:off x="-208037" y="3720046"/>
            <a:ext cx="4169009" cy="6566954"/>
          </a:xfrm>
          <a:custGeom>
            <a:avLst/>
            <a:gdLst/>
            <a:ahLst/>
            <a:cxnLst/>
            <a:rect l="l" t="t" r="r" b="b"/>
            <a:pathLst>
              <a:path w="4999031" h="7874390">
                <a:moveTo>
                  <a:pt x="0" y="0"/>
                </a:moveTo>
                <a:lnTo>
                  <a:pt x="4999031" y="0"/>
                </a:lnTo>
                <a:lnTo>
                  <a:pt x="4999031" y="7874390"/>
                </a:lnTo>
                <a:lnTo>
                  <a:pt x="0" y="7874390"/>
                </a:lnTo>
                <a:lnTo>
                  <a:pt x="0" y="0"/>
                </a:lnTo>
                <a:close/>
              </a:path>
            </a:pathLst>
          </a:custGeom>
          <a:blipFill>
            <a:blip r:embed="rId3"/>
            <a:stretch>
              <a:fillRect l="-54858" r="-81565"/>
            </a:stretch>
          </a:blipFill>
        </p:spPr>
        <p:txBody>
          <a:bodyPr/>
          <a:lstStyle/>
          <a:p>
            <a:endParaRPr lang="en-US"/>
          </a:p>
        </p:txBody>
      </p:sp>
      <p:grpSp>
        <p:nvGrpSpPr>
          <p:cNvPr id="3" name="Group 3"/>
          <p:cNvGrpSpPr/>
          <p:nvPr/>
        </p:nvGrpSpPr>
        <p:grpSpPr>
          <a:xfrm>
            <a:off x="2536920" y="390062"/>
            <a:ext cx="5957326" cy="3713025"/>
            <a:chOff x="0" y="0"/>
            <a:chExt cx="2206054" cy="1374968"/>
          </a:xfrm>
        </p:grpSpPr>
        <p:sp>
          <p:nvSpPr>
            <p:cNvPr id="4" name="Freeform 4"/>
            <p:cNvSpPr/>
            <p:nvPr/>
          </p:nvSpPr>
          <p:spPr>
            <a:xfrm>
              <a:off x="0" y="0"/>
              <a:ext cx="2206054" cy="1374968"/>
            </a:xfrm>
            <a:custGeom>
              <a:avLst/>
              <a:gdLst/>
              <a:ahLst/>
              <a:cxnLst/>
              <a:rect l="l" t="t" r="r" b="b"/>
              <a:pathLst>
                <a:path w="2206054" h="1374968">
                  <a:moveTo>
                    <a:pt x="25991" y="0"/>
                  </a:moveTo>
                  <a:lnTo>
                    <a:pt x="2180063" y="0"/>
                  </a:lnTo>
                  <a:cubicBezTo>
                    <a:pt x="2186956" y="0"/>
                    <a:pt x="2193567" y="2738"/>
                    <a:pt x="2198442" y="7613"/>
                  </a:cubicBezTo>
                  <a:cubicBezTo>
                    <a:pt x="2203316" y="12487"/>
                    <a:pt x="2206054" y="19098"/>
                    <a:pt x="2206054" y="25991"/>
                  </a:cubicBezTo>
                  <a:lnTo>
                    <a:pt x="2206054" y="1348977"/>
                  </a:lnTo>
                  <a:cubicBezTo>
                    <a:pt x="2206054" y="1355870"/>
                    <a:pt x="2203316" y="1362481"/>
                    <a:pt x="2198442" y="1367356"/>
                  </a:cubicBezTo>
                  <a:cubicBezTo>
                    <a:pt x="2193567" y="1372230"/>
                    <a:pt x="2186956" y="1374968"/>
                    <a:pt x="2180063" y="1374968"/>
                  </a:cubicBezTo>
                  <a:lnTo>
                    <a:pt x="25991" y="1374968"/>
                  </a:lnTo>
                  <a:cubicBezTo>
                    <a:pt x="19098" y="1374968"/>
                    <a:pt x="12487" y="1372230"/>
                    <a:pt x="7613" y="1367356"/>
                  </a:cubicBezTo>
                  <a:cubicBezTo>
                    <a:pt x="2738" y="1362481"/>
                    <a:pt x="0" y="1355870"/>
                    <a:pt x="0" y="1348977"/>
                  </a:cubicBezTo>
                  <a:lnTo>
                    <a:pt x="0" y="25991"/>
                  </a:lnTo>
                  <a:cubicBezTo>
                    <a:pt x="0" y="19098"/>
                    <a:pt x="2738" y="12487"/>
                    <a:pt x="7613" y="7613"/>
                  </a:cubicBezTo>
                  <a:cubicBezTo>
                    <a:pt x="12487" y="2738"/>
                    <a:pt x="19098" y="0"/>
                    <a:pt x="25991" y="0"/>
                  </a:cubicBezTo>
                  <a:close/>
                </a:path>
              </a:pathLst>
            </a:custGeom>
            <a:solidFill>
              <a:srgbClr val="1A7BB4"/>
            </a:solidFill>
            <a:ln cap="sq">
              <a:noFill/>
              <a:prstDash val="sysDot"/>
              <a:miter/>
            </a:ln>
          </p:spPr>
          <p:txBody>
            <a:bodyPr/>
            <a:lstStyle/>
            <a:p>
              <a:endParaRPr lang="en-US"/>
            </a:p>
          </p:txBody>
        </p:sp>
        <p:sp>
          <p:nvSpPr>
            <p:cNvPr id="5" name="TextBox 5"/>
            <p:cNvSpPr txBox="1"/>
            <p:nvPr/>
          </p:nvSpPr>
          <p:spPr>
            <a:xfrm>
              <a:off x="0" y="-38100"/>
              <a:ext cx="2206054" cy="141306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883569" y="641076"/>
            <a:ext cx="5567969" cy="1884680"/>
          </a:xfrm>
          <a:prstGeom prst="rect">
            <a:avLst/>
          </a:prstGeom>
        </p:spPr>
        <p:txBody>
          <a:bodyPr lIns="0" tIns="0" rIns="0" bIns="0" rtlCol="0" anchor="t">
            <a:spAutoFit/>
          </a:bodyPr>
          <a:lstStyle/>
          <a:p>
            <a:pPr algn="l">
              <a:lnSpc>
                <a:spcPts val="4959"/>
              </a:lnSpc>
            </a:pPr>
            <a:r>
              <a:rPr lang="en-US" sz="3999" b="1" dirty="0">
                <a:solidFill>
                  <a:srgbClr val="FFDE59"/>
                </a:solidFill>
                <a:latin typeface="Source Sans Pro Bold"/>
                <a:ea typeface="Source Sans Pro Bold"/>
                <a:cs typeface="Source Sans Pro Bold"/>
                <a:sym typeface="Source Sans Pro Bold"/>
              </a:rPr>
              <a:t>Choose the Incident Location from the drop down menu.</a:t>
            </a:r>
          </a:p>
        </p:txBody>
      </p:sp>
      <p:sp>
        <p:nvSpPr>
          <p:cNvPr id="7" name="TextBox 7"/>
          <p:cNvSpPr txBox="1"/>
          <p:nvPr/>
        </p:nvSpPr>
        <p:spPr>
          <a:xfrm>
            <a:off x="2883569" y="2980416"/>
            <a:ext cx="5567969" cy="824865"/>
          </a:xfrm>
          <a:prstGeom prst="rect">
            <a:avLst/>
          </a:prstGeom>
        </p:spPr>
        <p:txBody>
          <a:bodyPr lIns="0" tIns="0" rIns="0" bIns="0" rtlCol="0" anchor="t">
            <a:spAutoFit/>
          </a:bodyPr>
          <a:lstStyle/>
          <a:p>
            <a:pPr algn="l">
              <a:lnSpc>
                <a:spcPts val="3360"/>
              </a:lnSpc>
              <a:spcBef>
                <a:spcPct val="0"/>
              </a:spcBef>
            </a:pPr>
            <a:r>
              <a:rPr lang="en-US" sz="2400">
                <a:solidFill>
                  <a:srgbClr val="FFFFFF"/>
                </a:solidFill>
                <a:latin typeface="Source Sans Pro"/>
                <a:ea typeface="Source Sans Pro"/>
                <a:cs typeface="Source Sans Pro"/>
                <a:sym typeface="Source Sans Pro"/>
              </a:rPr>
              <a:t>Please note that fields with asterisk are required fields.</a:t>
            </a:r>
          </a:p>
        </p:txBody>
      </p:sp>
      <p:sp>
        <p:nvSpPr>
          <p:cNvPr id="8" name="Freeform 8"/>
          <p:cNvSpPr/>
          <p:nvPr/>
        </p:nvSpPr>
        <p:spPr>
          <a:xfrm>
            <a:off x="8921765" y="2624065"/>
            <a:ext cx="8726959" cy="5038870"/>
          </a:xfrm>
          <a:custGeom>
            <a:avLst/>
            <a:gdLst/>
            <a:ahLst/>
            <a:cxnLst/>
            <a:rect l="l" t="t" r="r" b="b"/>
            <a:pathLst>
              <a:path w="9235947" h="5332755">
                <a:moveTo>
                  <a:pt x="0" y="0"/>
                </a:moveTo>
                <a:lnTo>
                  <a:pt x="9235947" y="0"/>
                </a:lnTo>
                <a:lnTo>
                  <a:pt x="9235947" y="5332755"/>
                </a:lnTo>
                <a:lnTo>
                  <a:pt x="0" y="5332755"/>
                </a:lnTo>
                <a:lnTo>
                  <a:pt x="0" y="0"/>
                </a:lnTo>
                <a:close/>
              </a:path>
            </a:pathLst>
          </a:custGeom>
          <a:blipFill>
            <a:blip r:embed="rId4"/>
            <a:stretch>
              <a:fillRect/>
            </a:stretch>
          </a:blipFill>
        </p:spPr>
        <p:txBody>
          <a:bodyPr/>
          <a:lstStyle/>
          <a:p>
            <a:endParaRPr lang="en-US"/>
          </a:p>
        </p:txBody>
      </p:sp>
      <p:pic>
        <p:nvPicPr>
          <p:cNvPr id="10" name="Graphic 9" descr="Cursor with solid fill">
            <a:extLst>
              <a:ext uri="{FF2B5EF4-FFF2-40B4-BE49-F238E27FC236}">
                <a16:creationId xmlns:a16="http://schemas.microsoft.com/office/drawing/2014/main" id="{1CD697B5-658C-77B2-D8F6-FE904A2DA7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206027" y="3141327"/>
            <a:ext cx="864008" cy="864008"/>
          </a:xfrm>
          <a:prstGeom prst="rect">
            <a:avLst/>
          </a:prstGeom>
        </p:spPr>
      </p:pic>
      <p:grpSp>
        <p:nvGrpSpPr>
          <p:cNvPr id="9" name="Group 9">
            <a:extLst>
              <a:ext uri="{FF2B5EF4-FFF2-40B4-BE49-F238E27FC236}">
                <a16:creationId xmlns:a16="http://schemas.microsoft.com/office/drawing/2014/main" id="{DDD22E5B-B777-3E8E-FD1F-03421C945DA6}"/>
              </a:ext>
            </a:extLst>
          </p:cNvPr>
          <p:cNvGrpSpPr/>
          <p:nvPr/>
        </p:nvGrpSpPr>
        <p:grpSpPr>
          <a:xfrm>
            <a:off x="3114129" y="4464726"/>
            <a:ext cx="5957326" cy="5432212"/>
            <a:chOff x="0" y="0"/>
            <a:chExt cx="2206054" cy="843745"/>
          </a:xfrm>
        </p:grpSpPr>
        <p:sp>
          <p:nvSpPr>
            <p:cNvPr id="11" name="Freeform 10">
              <a:extLst>
                <a:ext uri="{FF2B5EF4-FFF2-40B4-BE49-F238E27FC236}">
                  <a16:creationId xmlns:a16="http://schemas.microsoft.com/office/drawing/2014/main" id="{D1D75DB5-9056-184E-3555-1FA50A44BD9C}"/>
                </a:ext>
              </a:extLst>
            </p:cNvPr>
            <p:cNvSpPr/>
            <p:nvPr/>
          </p:nvSpPr>
          <p:spPr>
            <a:xfrm>
              <a:off x="0" y="0"/>
              <a:ext cx="2206054" cy="843745"/>
            </a:xfrm>
            <a:custGeom>
              <a:avLst/>
              <a:gdLst/>
              <a:ahLst/>
              <a:cxnLst/>
              <a:rect l="l" t="t" r="r" b="b"/>
              <a:pathLst>
                <a:path w="2206054" h="843745">
                  <a:moveTo>
                    <a:pt x="25991" y="0"/>
                  </a:moveTo>
                  <a:lnTo>
                    <a:pt x="2180063" y="0"/>
                  </a:lnTo>
                  <a:cubicBezTo>
                    <a:pt x="2186956" y="0"/>
                    <a:pt x="2193567" y="2738"/>
                    <a:pt x="2198442" y="7613"/>
                  </a:cubicBezTo>
                  <a:cubicBezTo>
                    <a:pt x="2203316" y="12487"/>
                    <a:pt x="2206054" y="19098"/>
                    <a:pt x="2206054" y="25991"/>
                  </a:cubicBezTo>
                  <a:lnTo>
                    <a:pt x="2206054" y="817754"/>
                  </a:lnTo>
                  <a:cubicBezTo>
                    <a:pt x="2206054" y="824647"/>
                    <a:pt x="2203316" y="831258"/>
                    <a:pt x="2198442" y="836133"/>
                  </a:cubicBezTo>
                  <a:cubicBezTo>
                    <a:pt x="2193567" y="841007"/>
                    <a:pt x="2186956" y="843745"/>
                    <a:pt x="2180063" y="843745"/>
                  </a:cubicBezTo>
                  <a:lnTo>
                    <a:pt x="25991" y="843745"/>
                  </a:lnTo>
                  <a:cubicBezTo>
                    <a:pt x="19098" y="843745"/>
                    <a:pt x="12487" y="841007"/>
                    <a:pt x="7613" y="836133"/>
                  </a:cubicBezTo>
                  <a:cubicBezTo>
                    <a:pt x="2738" y="831258"/>
                    <a:pt x="0" y="824647"/>
                    <a:pt x="0" y="817754"/>
                  </a:cubicBezTo>
                  <a:lnTo>
                    <a:pt x="0" y="25991"/>
                  </a:lnTo>
                  <a:cubicBezTo>
                    <a:pt x="0" y="19098"/>
                    <a:pt x="2738" y="12487"/>
                    <a:pt x="7613" y="7613"/>
                  </a:cubicBezTo>
                  <a:cubicBezTo>
                    <a:pt x="12487" y="2738"/>
                    <a:pt x="19098" y="0"/>
                    <a:pt x="25991" y="0"/>
                  </a:cubicBezTo>
                  <a:close/>
                </a:path>
              </a:pathLst>
            </a:custGeom>
            <a:solidFill>
              <a:srgbClr val="1A7BB4"/>
            </a:solidFill>
            <a:ln cap="sq">
              <a:noFill/>
              <a:prstDash val="sysDot"/>
              <a:miter/>
            </a:ln>
          </p:spPr>
          <p:txBody>
            <a:bodyPr/>
            <a:lstStyle/>
            <a:p>
              <a:endParaRPr lang="en-US"/>
            </a:p>
          </p:txBody>
        </p:sp>
        <p:sp>
          <p:nvSpPr>
            <p:cNvPr id="12" name="TextBox 11">
              <a:extLst>
                <a:ext uri="{FF2B5EF4-FFF2-40B4-BE49-F238E27FC236}">
                  <a16:creationId xmlns:a16="http://schemas.microsoft.com/office/drawing/2014/main" id="{07A560D8-4A6E-798A-7A65-EFE01A3B737D}"/>
                </a:ext>
              </a:extLst>
            </p:cNvPr>
            <p:cNvSpPr txBox="1"/>
            <p:nvPr/>
          </p:nvSpPr>
          <p:spPr>
            <a:xfrm>
              <a:off x="0" y="-38100"/>
              <a:ext cx="2206054" cy="881845"/>
            </a:xfrm>
            <a:prstGeom prst="rect">
              <a:avLst/>
            </a:prstGeom>
          </p:spPr>
          <p:txBody>
            <a:bodyPr lIns="50800" tIns="50800" rIns="50800" bIns="50800" rtlCol="0" anchor="ctr"/>
            <a:lstStyle/>
            <a:p>
              <a:pPr algn="ctr">
                <a:lnSpc>
                  <a:spcPts val="2659"/>
                </a:lnSpc>
              </a:pPr>
              <a:endParaRPr/>
            </a:p>
          </p:txBody>
        </p:sp>
      </p:grpSp>
      <p:sp>
        <p:nvSpPr>
          <p:cNvPr id="13" name="TextBox 12">
            <a:extLst>
              <a:ext uri="{FF2B5EF4-FFF2-40B4-BE49-F238E27FC236}">
                <a16:creationId xmlns:a16="http://schemas.microsoft.com/office/drawing/2014/main" id="{1ABAC8E5-A676-76EE-3BC2-69CAB5155A97}"/>
              </a:ext>
            </a:extLst>
          </p:cNvPr>
          <p:cNvSpPr txBox="1"/>
          <p:nvPr/>
        </p:nvSpPr>
        <p:spPr>
          <a:xfrm>
            <a:off x="3506800" y="4686300"/>
            <a:ext cx="5256200" cy="4924425"/>
          </a:xfrm>
          <a:prstGeom prst="rect">
            <a:avLst/>
          </a:prstGeom>
        </p:spPr>
        <p:txBody>
          <a:bodyPr wrap="square" lIns="0" tIns="0" rIns="0" bIns="0" rtlCol="0" anchor="t">
            <a:spAutoFit/>
          </a:bodyPr>
          <a:lstStyle/>
          <a:p>
            <a:r>
              <a:rPr lang="en-US" sz="2000" b="1" dirty="0">
                <a:solidFill>
                  <a:schemeClr val="bg1"/>
                </a:solidFill>
                <a:latin typeface="Source Sans Pro" panose="020B0503030403020204" pitchFamily="34" charset="0"/>
                <a:ea typeface="Source Sans Pro" panose="020B0503030403020204" pitchFamily="34" charset="0"/>
              </a:rPr>
              <a:t>Choose “Reporting Facility” if the incident occurred on your program or facility’s premises. </a:t>
            </a:r>
          </a:p>
          <a:p>
            <a:endParaRPr lang="en-US" sz="2000" b="1" dirty="0">
              <a:solidFill>
                <a:schemeClr val="bg1"/>
              </a:solidFill>
              <a:latin typeface="Source Sans Pro" panose="020B0503030403020204" pitchFamily="34" charset="0"/>
              <a:ea typeface="Source Sans Pro" panose="020B0503030403020204" pitchFamily="34" charset="0"/>
            </a:endParaRPr>
          </a:p>
          <a:p>
            <a:r>
              <a:rPr lang="en-US" sz="2000" b="1" dirty="0">
                <a:solidFill>
                  <a:schemeClr val="bg1"/>
                </a:solidFill>
                <a:latin typeface="Source Sans Pro" panose="020B0503030403020204" pitchFamily="34" charset="0"/>
                <a:ea typeface="Source Sans Pro" panose="020B0503030403020204" pitchFamily="34" charset="0"/>
              </a:rPr>
              <a:t>Choose “Other facility” if the incident occurred in a treatment facility other than yours.</a:t>
            </a:r>
          </a:p>
          <a:p>
            <a:endParaRPr lang="en-US" sz="2000" b="1" dirty="0">
              <a:solidFill>
                <a:schemeClr val="bg1"/>
              </a:solidFill>
              <a:latin typeface="Source Sans Pro" panose="020B0503030403020204" pitchFamily="34" charset="0"/>
              <a:ea typeface="Source Sans Pro" panose="020B0503030403020204" pitchFamily="34" charset="0"/>
            </a:endParaRPr>
          </a:p>
          <a:p>
            <a:r>
              <a:rPr lang="en-US" sz="2000" b="1" dirty="0">
                <a:solidFill>
                  <a:schemeClr val="bg1"/>
                </a:solidFill>
                <a:latin typeface="Source Sans Pro" panose="020B0503030403020204" pitchFamily="34" charset="0"/>
                <a:ea typeface="Source Sans Pro" panose="020B0503030403020204" pitchFamily="34" charset="0"/>
              </a:rPr>
              <a:t>Choose Community if the incident occurred in a public place, or a place outside of the program, facility, or home.</a:t>
            </a:r>
          </a:p>
          <a:p>
            <a:endParaRPr lang="en-US" sz="2000" b="1" dirty="0">
              <a:solidFill>
                <a:schemeClr val="bg1"/>
              </a:solidFill>
              <a:latin typeface="Source Sans Pro" panose="020B0503030403020204" pitchFamily="34" charset="0"/>
              <a:ea typeface="Source Sans Pro" panose="020B0503030403020204" pitchFamily="34" charset="0"/>
            </a:endParaRPr>
          </a:p>
          <a:p>
            <a:r>
              <a:rPr lang="en-US" sz="2000" b="1" dirty="0">
                <a:solidFill>
                  <a:schemeClr val="bg1"/>
                </a:solidFill>
                <a:latin typeface="Source Sans Pro" panose="020B0503030403020204" pitchFamily="34" charset="0"/>
                <a:ea typeface="Source Sans Pro" panose="020B0503030403020204" pitchFamily="34" charset="0"/>
              </a:rPr>
              <a:t>Choose “Member’s home” if the incident occurred in the private home of the member. If the member resides in your facility, please choose “Reporting Facility” instead.”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430829" cy="10287000"/>
          </a:xfrm>
          <a:custGeom>
            <a:avLst/>
            <a:gdLst/>
            <a:ahLst/>
            <a:cxnLst/>
            <a:rect l="l" t="t" r="r" b="b"/>
            <a:pathLst>
              <a:path w="18430829" h="10287000">
                <a:moveTo>
                  <a:pt x="0" y="0"/>
                </a:moveTo>
                <a:lnTo>
                  <a:pt x="18430829" y="0"/>
                </a:lnTo>
                <a:lnTo>
                  <a:pt x="18430829" y="10287000"/>
                </a:lnTo>
                <a:lnTo>
                  <a:pt x="0" y="10287000"/>
                </a:lnTo>
                <a:lnTo>
                  <a:pt x="0" y="0"/>
                </a:lnTo>
                <a:close/>
              </a:path>
            </a:pathLst>
          </a:custGeom>
          <a:blipFill>
            <a:blip r:embed="rId2">
              <a:alphaModFix amt="16000"/>
            </a:blip>
            <a:stretch>
              <a:fillRect r="-124376" b="-167558"/>
            </a:stretch>
          </a:blipFill>
        </p:spPr>
        <p:txBody>
          <a:bodyPr/>
          <a:lstStyle/>
          <a:p>
            <a:endParaRPr lang="en-US"/>
          </a:p>
        </p:txBody>
      </p:sp>
      <p:sp>
        <p:nvSpPr>
          <p:cNvPr id="3" name="Freeform 3"/>
          <p:cNvSpPr/>
          <p:nvPr/>
        </p:nvSpPr>
        <p:spPr>
          <a:xfrm>
            <a:off x="2937569" y="1257282"/>
            <a:ext cx="6206431" cy="9029718"/>
          </a:xfrm>
          <a:custGeom>
            <a:avLst/>
            <a:gdLst/>
            <a:ahLst/>
            <a:cxnLst/>
            <a:rect l="l" t="t" r="r" b="b"/>
            <a:pathLst>
              <a:path w="6206431" h="9029718">
                <a:moveTo>
                  <a:pt x="0" y="0"/>
                </a:moveTo>
                <a:lnTo>
                  <a:pt x="6206431" y="0"/>
                </a:lnTo>
                <a:lnTo>
                  <a:pt x="6206431" y="9029718"/>
                </a:lnTo>
                <a:lnTo>
                  <a:pt x="0" y="9029718"/>
                </a:lnTo>
                <a:lnTo>
                  <a:pt x="0" y="0"/>
                </a:lnTo>
                <a:close/>
              </a:path>
            </a:pathLst>
          </a:custGeom>
          <a:blipFill>
            <a:blip r:embed="rId3"/>
            <a:stretch>
              <a:fillRect l="-74161" r="-44073"/>
            </a:stretch>
          </a:blipFill>
        </p:spPr>
        <p:txBody>
          <a:bodyPr/>
          <a:lstStyle/>
          <a:p>
            <a:endParaRPr lang="en-US"/>
          </a:p>
        </p:txBody>
      </p:sp>
      <p:grpSp>
        <p:nvGrpSpPr>
          <p:cNvPr id="4" name="Group 4"/>
          <p:cNvGrpSpPr/>
          <p:nvPr/>
        </p:nvGrpSpPr>
        <p:grpSpPr>
          <a:xfrm>
            <a:off x="7509275" y="1425896"/>
            <a:ext cx="8266785" cy="4346245"/>
            <a:chOff x="0" y="0"/>
            <a:chExt cx="2177260" cy="1144690"/>
          </a:xfrm>
        </p:grpSpPr>
        <p:sp>
          <p:nvSpPr>
            <p:cNvPr id="5" name="Freeform 5"/>
            <p:cNvSpPr/>
            <p:nvPr/>
          </p:nvSpPr>
          <p:spPr>
            <a:xfrm>
              <a:off x="0" y="0"/>
              <a:ext cx="2177260" cy="1144690"/>
            </a:xfrm>
            <a:custGeom>
              <a:avLst/>
              <a:gdLst/>
              <a:ahLst/>
              <a:cxnLst/>
              <a:rect l="l" t="t" r="r" b="b"/>
              <a:pathLst>
                <a:path w="2177260" h="1144690">
                  <a:moveTo>
                    <a:pt x="18730" y="0"/>
                  </a:moveTo>
                  <a:lnTo>
                    <a:pt x="2158530" y="0"/>
                  </a:lnTo>
                  <a:cubicBezTo>
                    <a:pt x="2163498" y="0"/>
                    <a:pt x="2168262" y="1973"/>
                    <a:pt x="2171774" y="5486"/>
                  </a:cubicBezTo>
                  <a:cubicBezTo>
                    <a:pt x="2175287" y="8999"/>
                    <a:pt x="2177260" y="13763"/>
                    <a:pt x="2177260" y="18730"/>
                  </a:cubicBezTo>
                  <a:lnTo>
                    <a:pt x="2177260" y="1125960"/>
                  </a:lnTo>
                  <a:cubicBezTo>
                    <a:pt x="2177260" y="1130927"/>
                    <a:pt x="2175287" y="1135691"/>
                    <a:pt x="2171774" y="1139204"/>
                  </a:cubicBezTo>
                  <a:cubicBezTo>
                    <a:pt x="2168262" y="1142717"/>
                    <a:pt x="2163498" y="1144690"/>
                    <a:pt x="2158530" y="1144690"/>
                  </a:cubicBezTo>
                  <a:lnTo>
                    <a:pt x="18730" y="1144690"/>
                  </a:lnTo>
                  <a:cubicBezTo>
                    <a:pt x="13763" y="1144690"/>
                    <a:pt x="8999" y="1142717"/>
                    <a:pt x="5486" y="1139204"/>
                  </a:cubicBezTo>
                  <a:cubicBezTo>
                    <a:pt x="1973" y="1135691"/>
                    <a:pt x="0" y="1130927"/>
                    <a:pt x="0" y="1125960"/>
                  </a:cubicBezTo>
                  <a:lnTo>
                    <a:pt x="0" y="18730"/>
                  </a:lnTo>
                  <a:cubicBezTo>
                    <a:pt x="0" y="13763"/>
                    <a:pt x="1973" y="8999"/>
                    <a:pt x="5486" y="5486"/>
                  </a:cubicBezTo>
                  <a:cubicBezTo>
                    <a:pt x="8999" y="1973"/>
                    <a:pt x="13763" y="0"/>
                    <a:pt x="18730" y="0"/>
                  </a:cubicBezTo>
                  <a:close/>
                </a:path>
              </a:pathLst>
            </a:custGeom>
            <a:solidFill>
              <a:srgbClr val="1A7BB4"/>
            </a:solidFill>
            <a:ln cap="sq">
              <a:noFill/>
              <a:prstDash val="sysDot"/>
              <a:miter/>
            </a:ln>
          </p:spPr>
          <p:txBody>
            <a:bodyPr/>
            <a:lstStyle/>
            <a:p>
              <a:endParaRPr lang="en-US"/>
            </a:p>
          </p:txBody>
        </p:sp>
        <p:sp>
          <p:nvSpPr>
            <p:cNvPr id="6" name="TextBox 6"/>
            <p:cNvSpPr txBox="1"/>
            <p:nvPr/>
          </p:nvSpPr>
          <p:spPr>
            <a:xfrm>
              <a:off x="0" y="-38100"/>
              <a:ext cx="2177260" cy="1182790"/>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7948484" y="1489945"/>
            <a:ext cx="7644656" cy="3980181"/>
          </a:xfrm>
          <a:prstGeom prst="rect">
            <a:avLst/>
          </a:prstGeom>
        </p:spPr>
        <p:txBody>
          <a:bodyPr lIns="0" tIns="0" rIns="0" bIns="0" rtlCol="0" anchor="t">
            <a:spAutoFit/>
          </a:bodyPr>
          <a:lstStyle/>
          <a:p>
            <a:pPr algn="l">
              <a:lnSpc>
                <a:spcPts val="5319"/>
              </a:lnSpc>
              <a:spcBef>
                <a:spcPct val="0"/>
              </a:spcBef>
            </a:pPr>
            <a:r>
              <a:rPr lang="en-US" sz="3799" b="1">
                <a:solidFill>
                  <a:srgbClr val="FFFFFF"/>
                </a:solidFill>
                <a:latin typeface="Source Sans Pro Bold"/>
                <a:ea typeface="Source Sans Pro Bold"/>
                <a:cs typeface="Source Sans Pro Bold"/>
                <a:sym typeface="Source Sans Pro Bold"/>
              </a:rPr>
              <a:t>Providers are required to notify Magellan within 24 hours of the occurrence of a reportable incident involving a HealthChoices member, whether it occurs at the provider’s location or at another location.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2">
            <a:extLst>
              <a:ext uri="{FF2B5EF4-FFF2-40B4-BE49-F238E27FC236}">
                <a16:creationId xmlns:a16="http://schemas.microsoft.com/office/drawing/2014/main" id="{394523B9-C596-C746-693C-56955CD1F333}"/>
              </a:ext>
            </a:extLst>
          </p:cNvPr>
          <p:cNvSpPr/>
          <p:nvPr/>
        </p:nvSpPr>
        <p:spPr>
          <a:xfrm>
            <a:off x="0" y="0"/>
            <a:ext cx="18430829" cy="10287000"/>
          </a:xfrm>
          <a:custGeom>
            <a:avLst/>
            <a:gdLst/>
            <a:ahLst/>
            <a:cxnLst/>
            <a:rect l="l" t="t" r="r" b="b"/>
            <a:pathLst>
              <a:path w="18430829" h="10287000">
                <a:moveTo>
                  <a:pt x="0" y="0"/>
                </a:moveTo>
                <a:lnTo>
                  <a:pt x="18430829" y="0"/>
                </a:lnTo>
                <a:lnTo>
                  <a:pt x="18430829" y="10287000"/>
                </a:lnTo>
                <a:lnTo>
                  <a:pt x="0" y="10287000"/>
                </a:lnTo>
                <a:lnTo>
                  <a:pt x="0" y="0"/>
                </a:lnTo>
                <a:close/>
              </a:path>
            </a:pathLst>
          </a:custGeom>
          <a:blipFill>
            <a:blip r:embed="rId2">
              <a:alphaModFix amt="16000"/>
            </a:blip>
            <a:stretch>
              <a:fillRect r="-124376" b="-167558"/>
            </a:stretch>
          </a:blipFill>
        </p:spPr>
        <p:txBody>
          <a:bodyPr/>
          <a:lstStyle/>
          <a:p>
            <a:endParaRPr lang="en-US"/>
          </a:p>
        </p:txBody>
      </p:sp>
      <p:sp>
        <p:nvSpPr>
          <p:cNvPr id="2" name="Freeform 2"/>
          <p:cNvSpPr/>
          <p:nvPr/>
        </p:nvSpPr>
        <p:spPr>
          <a:xfrm>
            <a:off x="8090067" y="2786516"/>
            <a:ext cx="10547930" cy="4109584"/>
          </a:xfrm>
          <a:custGeom>
            <a:avLst/>
            <a:gdLst/>
            <a:ahLst/>
            <a:cxnLst/>
            <a:rect l="l" t="t" r="r" b="b"/>
            <a:pathLst>
              <a:path w="11522918" h="4489449">
                <a:moveTo>
                  <a:pt x="0" y="0"/>
                </a:moveTo>
                <a:lnTo>
                  <a:pt x="11522919" y="0"/>
                </a:lnTo>
                <a:lnTo>
                  <a:pt x="11522919" y="4489448"/>
                </a:lnTo>
                <a:lnTo>
                  <a:pt x="0" y="4489448"/>
                </a:lnTo>
                <a:lnTo>
                  <a:pt x="0" y="0"/>
                </a:lnTo>
                <a:close/>
              </a:path>
            </a:pathLst>
          </a:custGeom>
          <a:blipFill>
            <a:blip r:embed="rId3"/>
            <a:stretch>
              <a:fillRect/>
            </a:stretch>
          </a:blipFill>
        </p:spPr>
        <p:txBody>
          <a:bodyPr/>
          <a:lstStyle/>
          <a:p>
            <a:endParaRPr lang="en-US"/>
          </a:p>
        </p:txBody>
      </p:sp>
      <p:grpSp>
        <p:nvGrpSpPr>
          <p:cNvPr id="4" name="Group 4"/>
          <p:cNvGrpSpPr/>
          <p:nvPr/>
        </p:nvGrpSpPr>
        <p:grpSpPr>
          <a:xfrm>
            <a:off x="1828800" y="495300"/>
            <a:ext cx="5957326" cy="3429892"/>
            <a:chOff x="0" y="0"/>
            <a:chExt cx="2206054" cy="1270122"/>
          </a:xfrm>
        </p:grpSpPr>
        <p:sp>
          <p:nvSpPr>
            <p:cNvPr id="5" name="Freeform 5"/>
            <p:cNvSpPr/>
            <p:nvPr/>
          </p:nvSpPr>
          <p:spPr>
            <a:xfrm>
              <a:off x="0" y="0"/>
              <a:ext cx="2206054" cy="1270122"/>
            </a:xfrm>
            <a:custGeom>
              <a:avLst/>
              <a:gdLst/>
              <a:ahLst/>
              <a:cxnLst/>
              <a:rect l="l" t="t" r="r" b="b"/>
              <a:pathLst>
                <a:path w="2206054" h="1270122">
                  <a:moveTo>
                    <a:pt x="25991" y="0"/>
                  </a:moveTo>
                  <a:lnTo>
                    <a:pt x="2180063" y="0"/>
                  </a:lnTo>
                  <a:cubicBezTo>
                    <a:pt x="2186956" y="0"/>
                    <a:pt x="2193567" y="2738"/>
                    <a:pt x="2198442" y="7613"/>
                  </a:cubicBezTo>
                  <a:cubicBezTo>
                    <a:pt x="2203316" y="12487"/>
                    <a:pt x="2206054" y="19098"/>
                    <a:pt x="2206054" y="25991"/>
                  </a:cubicBezTo>
                  <a:lnTo>
                    <a:pt x="2206054" y="1244130"/>
                  </a:lnTo>
                  <a:cubicBezTo>
                    <a:pt x="2206054" y="1251024"/>
                    <a:pt x="2203316" y="1257635"/>
                    <a:pt x="2198442" y="1262509"/>
                  </a:cubicBezTo>
                  <a:cubicBezTo>
                    <a:pt x="2193567" y="1267383"/>
                    <a:pt x="2186956" y="1270122"/>
                    <a:pt x="2180063" y="1270122"/>
                  </a:cubicBezTo>
                  <a:lnTo>
                    <a:pt x="25991" y="1270122"/>
                  </a:lnTo>
                  <a:cubicBezTo>
                    <a:pt x="19098" y="1270122"/>
                    <a:pt x="12487" y="1267383"/>
                    <a:pt x="7613" y="1262509"/>
                  </a:cubicBezTo>
                  <a:cubicBezTo>
                    <a:pt x="2738" y="1257635"/>
                    <a:pt x="0" y="1251024"/>
                    <a:pt x="0" y="1244130"/>
                  </a:cubicBezTo>
                  <a:lnTo>
                    <a:pt x="0" y="25991"/>
                  </a:lnTo>
                  <a:cubicBezTo>
                    <a:pt x="0" y="19098"/>
                    <a:pt x="2738" y="12487"/>
                    <a:pt x="7613" y="7613"/>
                  </a:cubicBezTo>
                  <a:cubicBezTo>
                    <a:pt x="12487" y="2738"/>
                    <a:pt x="19098" y="0"/>
                    <a:pt x="25991" y="0"/>
                  </a:cubicBezTo>
                  <a:close/>
                </a:path>
              </a:pathLst>
            </a:custGeom>
            <a:solidFill>
              <a:srgbClr val="1A7BB4"/>
            </a:solidFill>
            <a:ln cap="sq">
              <a:noFill/>
              <a:prstDash val="sysDot"/>
              <a:miter/>
            </a:ln>
          </p:spPr>
          <p:txBody>
            <a:bodyPr/>
            <a:lstStyle/>
            <a:p>
              <a:endParaRPr lang="en-US"/>
            </a:p>
          </p:txBody>
        </p:sp>
        <p:sp>
          <p:nvSpPr>
            <p:cNvPr id="6" name="TextBox 6"/>
            <p:cNvSpPr txBox="1"/>
            <p:nvPr/>
          </p:nvSpPr>
          <p:spPr>
            <a:xfrm>
              <a:off x="0" y="-38100"/>
              <a:ext cx="2206054" cy="1308222"/>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2175449" y="972820"/>
            <a:ext cx="5567969" cy="1723805"/>
          </a:xfrm>
          <a:prstGeom prst="rect">
            <a:avLst/>
          </a:prstGeom>
        </p:spPr>
        <p:txBody>
          <a:bodyPr lIns="0" tIns="0" rIns="0" bIns="0" rtlCol="0" anchor="t">
            <a:spAutoFit/>
          </a:bodyPr>
          <a:lstStyle/>
          <a:p>
            <a:pPr algn="l">
              <a:lnSpc>
                <a:spcPts val="4959"/>
              </a:lnSpc>
            </a:pPr>
            <a:r>
              <a:rPr lang="en-US" sz="3999" b="1" dirty="0">
                <a:solidFill>
                  <a:srgbClr val="FFDE59"/>
                </a:solidFill>
                <a:latin typeface="Source Sans Pro Bold"/>
                <a:ea typeface="Source Sans Pro Bold"/>
                <a:cs typeface="Source Sans Pro Bold"/>
                <a:sym typeface="Source Sans Pro Bold"/>
              </a:rPr>
              <a:t>Enter the Incident date and time.</a:t>
            </a:r>
          </a:p>
          <a:p>
            <a:pPr algn="l">
              <a:lnSpc>
                <a:spcPts val="3220"/>
              </a:lnSpc>
              <a:spcBef>
                <a:spcPct val="0"/>
              </a:spcBef>
            </a:pPr>
            <a:endParaRPr lang="en-US" sz="3999" b="1" dirty="0">
              <a:solidFill>
                <a:srgbClr val="FFDE59"/>
              </a:solidFill>
              <a:latin typeface="Source Sans Pro Bold"/>
              <a:ea typeface="Source Sans Pro Bold"/>
              <a:cs typeface="Source Sans Pro Bold"/>
              <a:sym typeface="Source Sans Pro Bold"/>
            </a:endParaRPr>
          </a:p>
        </p:txBody>
      </p:sp>
      <p:sp>
        <p:nvSpPr>
          <p:cNvPr id="9" name="TextBox 9"/>
          <p:cNvSpPr txBox="1"/>
          <p:nvPr/>
        </p:nvSpPr>
        <p:spPr>
          <a:xfrm>
            <a:off x="2175449" y="2697034"/>
            <a:ext cx="5567969" cy="824865"/>
          </a:xfrm>
          <a:prstGeom prst="rect">
            <a:avLst/>
          </a:prstGeom>
        </p:spPr>
        <p:txBody>
          <a:bodyPr lIns="0" tIns="0" rIns="0" bIns="0" rtlCol="0" anchor="t">
            <a:spAutoFit/>
          </a:bodyPr>
          <a:lstStyle/>
          <a:p>
            <a:pPr algn="l">
              <a:lnSpc>
                <a:spcPts val="3360"/>
              </a:lnSpc>
              <a:spcBef>
                <a:spcPct val="0"/>
              </a:spcBef>
            </a:pPr>
            <a:r>
              <a:rPr lang="en-US" sz="2400">
                <a:solidFill>
                  <a:srgbClr val="FFFFFF"/>
                </a:solidFill>
                <a:latin typeface="Source Sans Pro"/>
                <a:ea typeface="Source Sans Pro"/>
                <a:cs typeface="Source Sans Pro"/>
                <a:sym typeface="Source Sans Pro"/>
              </a:rPr>
              <a:t>Please note that fields with asterisk are required fields.</a:t>
            </a:r>
          </a:p>
        </p:txBody>
      </p:sp>
      <p:pic>
        <p:nvPicPr>
          <p:cNvPr id="10" name="Graphic 9" descr="Cursor with solid fill">
            <a:extLst>
              <a:ext uri="{FF2B5EF4-FFF2-40B4-BE49-F238E27FC236}">
                <a16:creationId xmlns:a16="http://schemas.microsoft.com/office/drawing/2014/main" id="{F3E63114-0DE5-766E-C355-539E014B01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078818" y="4574040"/>
            <a:ext cx="837030" cy="837030"/>
          </a:xfrm>
          <a:prstGeom prst="rect">
            <a:avLst/>
          </a:prstGeom>
        </p:spPr>
      </p:pic>
      <p:sp>
        <p:nvSpPr>
          <p:cNvPr id="7" name="Freeform 2">
            <a:extLst>
              <a:ext uri="{FF2B5EF4-FFF2-40B4-BE49-F238E27FC236}">
                <a16:creationId xmlns:a16="http://schemas.microsoft.com/office/drawing/2014/main" id="{4142B3CD-38D4-4A2B-A7F2-73446C725588}"/>
              </a:ext>
            </a:extLst>
          </p:cNvPr>
          <p:cNvSpPr/>
          <p:nvPr/>
        </p:nvSpPr>
        <p:spPr>
          <a:xfrm>
            <a:off x="-208037" y="3720046"/>
            <a:ext cx="4169009" cy="6566954"/>
          </a:xfrm>
          <a:custGeom>
            <a:avLst/>
            <a:gdLst/>
            <a:ahLst/>
            <a:cxnLst/>
            <a:rect l="l" t="t" r="r" b="b"/>
            <a:pathLst>
              <a:path w="4999031" h="7874390">
                <a:moveTo>
                  <a:pt x="0" y="0"/>
                </a:moveTo>
                <a:lnTo>
                  <a:pt x="4999031" y="0"/>
                </a:lnTo>
                <a:lnTo>
                  <a:pt x="4999031" y="7874390"/>
                </a:lnTo>
                <a:lnTo>
                  <a:pt x="0" y="7874390"/>
                </a:lnTo>
                <a:lnTo>
                  <a:pt x="0" y="0"/>
                </a:lnTo>
                <a:close/>
              </a:path>
            </a:pathLst>
          </a:custGeom>
          <a:blipFill>
            <a:blip r:embed="rId6"/>
            <a:stretch>
              <a:fillRect l="-54858" r="-81565"/>
            </a:stretch>
          </a:blipFill>
        </p:spPr>
        <p:txBody>
          <a:bodyPr/>
          <a:lstStyle/>
          <a:p>
            <a:endParaRPr lang="en-US"/>
          </a:p>
        </p:txBody>
      </p:sp>
      <p:grpSp>
        <p:nvGrpSpPr>
          <p:cNvPr id="11" name="Group 9">
            <a:extLst>
              <a:ext uri="{FF2B5EF4-FFF2-40B4-BE49-F238E27FC236}">
                <a16:creationId xmlns:a16="http://schemas.microsoft.com/office/drawing/2014/main" id="{7F013EC6-710B-3526-81C0-7CDADBA7D591}"/>
              </a:ext>
            </a:extLst>
          </p:cNvPr>
          <p:cNvGrpSpPr/>
          <p:nvPr/>
        </p:nvGrpSpPr>
        <p:grpSpPr>
          <a:xfrm>
            <a:off x="3405203" y="4464725"/>
            <a:ext cx="4671997" cy="5429861"/>
            <a:chOff x="0" y="0"/>
            <a:chExt cx="2206054" cy="843745"/>
          </a:xfrm>
        </p:grpSpPr>
        <p:sp>
          <p:nvSpPr>
            <p:cNvPr id="12" name="Freeform 10">
              <a:extLst>
                <a:ext uri="{FF2B5EF4-FFF2-40B4-BE49-F238E27FC236}">
                  <a16:creationId xmlns:a16="http://schemas.microsoft.com/office/drawing/2014/main" id="{E6150B2D-7BC1-9FC1-3E3F-8FEF3A44BC6F}"/>
                </a:ext>
              </a:extLst>
            </p:cNvPr>
            <p:cNvSpPr/>
            <p:nvPr/>
          </p:nvSpPr>
          <p:spPr>
            <a:xfrm>
              <a:off x="0" y="0"/>
              <a:ext cx="2206054" cy="843745"/>
            </a:xfrm>
            <a:custGeom>
              <a:avLst/>
              <a:gdLst/>
              <a:ahLst/>
              <a:cxnLst/>
              <a:rect l="l" t="t" r="r" b="b"/>
              <a:pathLst>
                <a:path w="2206054" h="843745">
                  <a:moveTo>
                    <a:pt x="25991" y="0"/>
                  </a:moveTo>
                  <a:lnTo>
                    <a:pt x="2180063" y="0"/>
                  </a:lnTo>
                  <a:cubicBezTo>
                    <a:pt x="2186956" y="0"/>
                    <a:pt x="2193567" y="2738"/>
                    <a:pt x="2198442" y="7613"/>
                  </a:cubicBezTo>
                  <a:cubicBezTo>
                    <a:pt x="2203316" y="12487"/>
                    <a:pt x="2206054" y="19098"/>
                    <a:pt x="2206054" y="25991"/>
                  </a:cubicBezTo>
                  <a:lnTo>
                    <a:pt x="2206054" y="817754"/>
                  </a:lnTo>
                  <a:cubicBezTo>
                    <a:pt x="2206054" y="824647"/>
                    <a:pt x="2203316" y="831258"/>
                    <a:pt x="2198442" y="836133"/>
                  </a:cubicBezTo>
                  <a:cubicBezTo>
                    <a:pt x="2193567" y="841007"/>
                    <a:pt x="2186956" y="843745"/>
                    <a:pt x="2180063" y="843745"/>
                  </a:cubicBezTo>
                  <a:lnTo>
                    <a:pt x="25991" y="843745"/>
                  </a:lnTo>
                  <a:cubicBezTo>
                    <a:pt x="19098" y="843745"/>
                    <a:pt x="12487" y="841007"/>
                    <a:pt x="7613" y="836133"/>
                  </a:cubicBezTo>
                  <a:cubicBezTo>
                    <a:pt x="2738" y="831258"/>
                    <a:pt x="0" y="824647"/>
                    <a:pt x="0" y="817754"/>
                  </a:cubicBezTo>
                  <a:lnTo>
                    <a:pt x="0" y="25991"/>
                  </a:lnTo>
                  <a:cubicBezTo>
                    <a:pt x="0" y="19098"/>
                    <a:pt x="2738" y="12487"/>
                    <a:pt x="7613" y="7613"/>
                  </a:cubicBezTo>
                  <a:cubicBezTo>
                    <a:pt x="12487" y="2738"/>
                    <a:pt x="19098" y="0"/>
                    <a:pt x="25991" y="0"/>
                  </a:cubicBezTo>
                  <a:close/>
                </a:path>
              </a:pathLst>
            </a:custGeom>
            <a:solidFill>
              <a:srgbClr val="1A7BB4"/>
            </a:solidFill>
            <a:ln cap="sq">
              <a:noFill/>
              <a:prstDash val="sysDot"/>
              <a:miter/>
            </a:ln>
          </p:spPr>
          <p:txBody>
            <a:bodyPr/>
            <a:lstStyle/>
            <a:p>
              <a:endParaRPr lang="en-US"/>
            </a:p>
          </p:txBody>
        </p:sp>
        <p:sp>
          <p:nvSpPr>
            <p:cNvPr id="13" name="TextBox 12">
              <a:extLst>
                <a:ext uri="{FF2B5EF4-FFF2-40B4-BE49-F238E27FC236}">
                  <a16:creationId xmlns:a16="http://schemas.microsoft.com/office/drawing/2014/main" id="{DC58B3D9-469F-524F-4705-8802D1A9F276}"/>
                </a:ext>
              </a:extLst>
            </p:cNvPr>
            <p:cNvSpPr txBox="1"/>
            <p:nvPr/>
          </p:nvSpPr>
          <p:spPr>
            <a:xfrm>
              <a:off x="0" y="-38100"/>
              <a:ext cx="2206054" cy="881845"/>
            </a:xfrm>
            <a:prstGeom prst="rect">
              <a:avLst/>
            </a:prstGeom>
          </p:spPr>
          <p:txBody>
            <a:bodyPr lIns="50800" tIns="50800" rIns="50800" bIns="50800" rtlCol="0" anchor="ctr"/>
            <a:lstStyle/>
            <a:p>
              <a:pPr algn="ctr">
                <a:lnSpc>
                  <a:spcPts val="2659"/>
                </a:lnSpc>
              </a:pPr>
              <a:endParaRPr/>
            </a:p>
          </p:txBody>
        </p:sp>
      </p:grpSp>
      <p:sp>
        <p:nvSpPr>
          <p:cNvPr id="14" name="TextBox 13">
            <a:extLst>
              <a:ext uri="{FF2B5EF4-FFF2-40B4-BE49-F238E27FC236}">
                <a16:creationId xmlns:a16="http://schemas.microsoft.com/office/drawing/2014/main" id="{92348A33-DF32-94E5-7309-0D2F150814BD}"/>
              </a:ext>
            </a:extLst>
          </p:cNvPr>
          <p:cNvSpPr txBox="1"/>
          <p:nvPr/>
        </p:nvSpPr>
        <p:spPr>
          <a:xfrm>
            <a:off x="3589666" y="4826317"/>
            <a:ext cx="4169008" cy="4431983"/>
          </a:xfrm>
          <a:prstGeom prst="rect">
            <a:avLst/>
          </a:prstGeom>
        </p:spPr>
        <p:txBody>
          <a:bodyPr wrap="square" lIns="0" tIns="0" rIns="0" bIns="0" rtlCol="0" anchor="t">
            <a:spAutoFit/>
          </a:bodyPr>
          <a:lstStyle/>
          <a:p>
            <a:r>
              <a:rPr lang="en-US" sz="2400" b="1" dirty="0">
                <a:solidFill>
                  <a:schemeClr val="bg1"/>
                </a:solidFill>
                <a:latin typeface="Source Sans Pro" panose="020B0503030403020204" pitchFamily="34" charset="0"/>
                <a:ea typeface="Source Sans Pro" panose="020B0503030403020204" pitchFamily="34" charset="0"/>
              </a:rPr>
              <a:t>Enter the date of the incident. You can type in the date in the format MM/DD/YYYY or by using the calendar function.</a:t>
            </a:r>
          </a:p>
          <a:p>
            <a:r>
              <a:rPr lang="en-US" sz="2400" b="1" dirty="0">
                <a:solidFill>
                  <a:schemeClr val="bg1"/>
                </a:solidFill>
                <a:latin typeface="Source Sans Pro" panose="020B0503030403020204" pitchFamily="34" charset="0"/>
                <a:ea typeface="Source Sans Pro" panose="020B0503030403020204" pitchFamily="34" charset="0"/>
              </a:rPr>
              <a:t>Enter the time of the incident (time can be approximate)</a:t>
            </a:r>
          </a:p>
          <a:p>
            <a:endParaRPr lang="en-US" sz="2400" b="1" dirty="0">
              <a:solidFill>
                <a:schemeClr val="bg1"/>
              </a:solidFill>
              <a:latin typeface="Source Sans Pro" panose="020B0503030403020204" pitchFamily="34" charset="0"/>
              <a:ea typeface="Source Sans Pro" panose="020B0503030403020204" pitchFamily="34" charset="0"/>
            </a:endParaRPr>
          </a:p>
          <a:p>
            <a:r>
              <a:rPr lang="en-US" sz="2400" b="1" dirty="0">
                <a:solidFill>
                  <a:schemeClr val="bg1"/>
                </a:solidFill>
                <a:latin typeface="Source Sans Pro" panose="020B0503030403020204" pitchFamily="34" charset="0"/>
                <a:ea typeface="Source Sans Pro" panose="020B0503030403020204" pitchFamily="34" charset="0"/>
              </a:rPr>
              <a:t>Choose the Type of Incident from the drop-down menu.  There are brief definitions there to assist you in choosing the correct incident type.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890F514B-C079-2098-F4DA-88E887B1DE6E}"/>
              </a:ext>
            </a:extLst>
          </p:cNvPr>
          <p:cNvSpPr/>
          <p:nvPr/>
        </p:nvSpPr>
        <p:spPr>
          <a:xfrm>
            <a:off x="0" y="0"/>
            <a:ext cx="18430829" cy="10287000"/>
          </a:xfrm>
          <a:custGeom>
            <a:avLst/>
            <a:gdLst/>
            <a:ahLst/>
            <a:cxnLst/>
            <a:rect l="l" t="t" r="r" b="b"/>
            <a:pathLst>
              <a:path w="18430829" h="10287000">
                <a:moveTo>
                  <a:pt x="0" y="0"/>
                </a:moveTo>
                <a:lnTo>
                  <a:pt x="18430829" y="0"/>
                </a:lnTo>
                <a:lnTo>
                  <a:pt x="18430829" y="10287000"/>
                </a:lnTo>
                <a:lnTo>
                  <a:pt x="0" y="10287000"/>
                </a:lnTo>
                <a:lnTo>
                  <a:pt x="0" y="0"/>
                </a:lnTo>
                <a:close/>
              </a:path>
            </a:pathLst>
          </a:custGeom>
          <a:blipFill>
            <a:blip r:embed="rId2">
              <a:alphaModFix amt="16000"/>
            </a:blip>
            <a:stretch>
              <a:fillRect r="-124376" b="-167558"/>
            </a:stretch>
          </a:blipFill>
        </p:spPr>
        <p:txBody>
          <a:bodyPr/>
          <a:lstStyle/>
          <a:p>
            <a:endParaRPr lang="en-US"/>
          </a:p>
        </p:txBody>
      </p:sp>
      <p:sp>
        <p:nvSpPr>
          <p:cNvPr id="2" name="Freeform 2"/>
          <p:cNvSpPr/>
          <p:nvPr/>
        </p:nvSpPr>
        <p:spPr>
          <a:xfrm>
            <a:off x="-208038" y="2769589"/>
            <a:ext cx="4999031" cy="7874390"/>
          </a:xfrm>
          <a:custGeom>
            <a:avLst/>
            <a:gdLst/>
            <a:ahLst/>
            <a:cxnLst/>
            <a:rect l="l" t="t" r="r" b="b"/>
            <a:pathLst>
              <a:path w="4999031" h="7874390">
                <a:moveTo>
                  <a:pt x="0" y="0"/>
                </a:moveTo>
                <a:lnTo>
                  <a:pt x="4999031" y="0"/>
                </a:lnTo>
                <a:lnTo>
                  <a:pt x="4999031" y="7874390"/>
                </a:lnTo>
                <a:lnTo>
                  <a:pt x="0" y="7874390"/>
                </a:lnTo>
                <a:lnTo>
                  <a:pt x="0" y="0"/>
                </a:lnTo>
                <a:close/>
              </a:path>
            </a:pathLst>
          </a:custGeom>
          <a:blipFill>
            <a:blip r:embed="rId3"/>
            <a:stretch>
              <a:fillRect l="-54858" r="-81565"/>
            </a:stretch>
          </a:blipFill>
        </p:spPr>
        <p:txBody>
          <a:bodyPr/>
          <a:lstStyle/>
          <a:p>
            <a:endParaRPr lang="en-US"/>
          </a:p>
        </p:txBody>
      </p:sp>
      <p:sp>
        <p:nvSpPr>
          <p:cNvPr id="3" name="Freeform 3"/>
          <p:cNvSpPr/>
          <p:nvPr/>
        </p:nvSpPr>
        <p:spPr>
          <a:xfrm>
            <a:off x="8678940" y="143871"/>
            <a:ext cx="9153274" cy="9999258"/>
          </a:xfrm>
          <a:custGeom>
            <a:avLst/>
            <a:gdLst/>
            <a:ahLst/>
            <a:cxnLst/>
            <a:rect l="l" t="t" r="r" b="b"/>
            <a:pathLst>
              <a:path w="9153274" h="9999258">
                <a:moveTo>
                  <a:pt x="0" y="0"/>
                </a:moveTo>
                <a:lnTo>
                  <a:pt x="9153274" y="0"/>
                </a:lnTo>
                <a:lnTo>
                  <a:pt x="9153274" y="9999258"/>
                </a:lnTo>
                <a:lnTo>
                  <a:pt x="0" y="9999258"/>
                </a:lnTo>
                <a:lnTo>
                  <a:pt x="0" y="0"/>
                </a:lnTo>
                <a:close/>
              </a:path>
            </a:pathLst>
          </a:custGeom>
          <a:blipFill>
            <a:blip r:embed="rId4"/>
            <a:stretch>
              <a:fillRect/>
            </a:stretch>
          </a:blipFill>
        </p:spPr>
        <p:txBody>
          <a:bodyPr/>
          <a:lstStyle/>
          <a:p>
            <a:endParaRPr lang="en-US"/>
          </a:p>
        </p:txBody>
      </p:sp>
      <p:grpSp>
        <p:nvGrpSpPr>
          <p:cNvPr id="4" name="Group 4"/>
          <p:cNvGrpSpPr/>
          <p:nvPr/>
        </p:nvGrpSpPr>
        <p:grpSpPr>
          <a:xfrm>
            <a:off x="3415640" y="1185094"/>
            <a:ext cx="5957326" cy="3543145"/>
            <a:chOff x="0" y="0"/>
            <a:chExt cx="2206054" cy="1312060"/>
          </a:xfrm>
        </p:grpSpPr>
        <p:sp>
          <p:nvSpPr>
            <p:cNvPr id="5" name="Freeform 5"/>
            <p:cNvSpPr/>
            <p:nvPr/>
          </p:nvSpPr>
          <p:spPr>
            <a:xfrm>
              <a:off x="0" y="0"/>
              <a:ext cx="2206054" cy="1312060"/>
            </a:xfrm>
            <a:custGeom>
              <a:avLst/>
              <a:gdLst/>
              <a:ahLst/>
              <a:cxnLst/>
              <a:rect l="l" t="t" r="r" b="b"/>
              <a:pathLst>
                <a:path w="2206054" h="1312060">
                  <a:moveTo>
                    <a:pt x="25991" y="0"/>
                  </a:moveTo>
                  <a:lnTo>
                    <a:pt x="2180063" y="0"/>
                  </a:lnTo>
                  <a:cubicBezTo>
                    <a:pt x="2186956" y="0"/>
                    <a:pt x="2193567" y="2738"/>
                    <a:pt x="2198442" y="7613"/>
                  </a:cubicBezTo>
                  <a:cubicBezTo>
                    <a:pt x="2203316" y="12487"/>
                    <a:pt x="2206054" y="19098"/>
                    <a:pt x="2206054" y="25991"/>
                  </a:cubicBezTo>
                  <a:lnTo>
                    <a:pt x="2206054" y="1286069"/>
                  </a:lnTo>
                  <a:cubicBezTo>
                    <a:pt x="2206054" y="1292962"/>
                    <a:pt x="2203316" y="1299573"/>
                    <a:pt x="2198442" y="1304448"/>
                  </a:cubicBezTo>
                  <a:cubicBezTo>
                    <a:pt x="2193567" y="1309322"/>
                    <a:pt x="2186956" y="1312060"/>
                    <a:pt x="2180063" y="1312060"/>
                  </a:cubicBezTo>
                  <a:lnTo>
                    <a:pt x="25991" y="1312060"/>
                  </a:lnTo>
                  <a:cubicBezTo>
                    <a:pt x="19098" y="1312060"/>
                    <a:pt x="12487" y="1309322"/>
                    <a:pt x="7613" y="1304448"/>
                  </a:cubicBezTo>
                  <a:cubicBezTo>
                    <a:pt x="2738" y="1299573"/>
                    <a:pt x="0" y="1292962"/>
                    <a:pt x="0" y="1286069"/>
                  </a:cubicBezTo>
                  <a:lnTo>
                    <a:pt x="0" y="25991"/>
                  </a:lnTo>
                  <a:cubicBezTo>
                    <a:pt x="0" y="19098"/>
                    <a:pt x="2738" y="12487"/>
                    <a:pt x="7613" y="7613"/>
                  </a:cubicBezTo>
                  <a:cubicBezTo>
                    <a:pt x="12487" y="2738"/>
                    <a:pt x="19098" y="0"/>
                    <a:pt x="25991" y="0"/>
                  </a:cubicBezTo>
                  <a:close/>
                </a:path>
              </a:pathLst>
            </a:custGeom>
            <a:solidFill>
              <a:srgbClr val="1A7BB4"/>
            </a:solidFill>
            <a:ln cap="sq">
              <a:noFill/>
              <a:prstDash val="sysDot"/>
              <a:miter/>
            </a:ln>
          </p:spPr>
          <p:txBody>
            <a:bodyPr/>
            <a:lstStyle/>
            <a:p>
              <a:endParaRPr lang="en-US"/>
            </a:p>
          </p:txBody>
        </p:sp>
        <p:sp>
          <p:nvSpPr>
            <p:cNvPr id="6" name="TextBox 6"/>
            <p:cNvSpPr txBox="1"/>
            <p:nvPr/>
          </p:nvSpPr>
          <p:spPr>
            <a:xfrm>
              <a:off x="0" y="-38100"/>
              <a:ext cx="2206054" cy="135016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3762289" y="1426583"/>
            <a:ext cx="5567969" cy="2517775"/>
          </a:xfrm>
          <a:prstGeom prst="rect">
            <a:avLst/>
          </a:prstGeom>
        </p:spPr>
        <p:txBody>
          <a:bodyPr lIns="0" tIns="0" rIns="0" bIns="0" rtlCol="0" anchor="t">
            <a:spAutoFit/>
          </a:bodyPr>
          <a:lstStyle/>
          <a:p>
            <a:pPr algn="l">
              <a:lnSpc>
                <a:spcPts val="5000"/>
              </a:lnSpc>
            </a:pPr>
            <a:r>
              <a:rPr lang="en-US" sz="4000" b="1" dirty="0">
                <a:solidFill>
                  <a:srgbClr val="FFDE59"/>
                </a:solidFill>
                <a:latin typeface="Source Sans Pro Bold"/>
                <a:ea typeface="Source Sans Pro Bold"/>
                <a:cs typeface="Source Sans Pro Bold"/>
                <a:sym typeface="Source Sans Pro Bold"/>
              </a:rPr>
              <a:t>Chose the Incident type from the drop down menu.</a:t>
            </a:r>
          </a:p>
          <a:p>
            <a:pPr algn="l">
              <a:lnSpc>
                <a:spcPts val="5000"/>
              </a:lnSpc>
            </a:pPr>
            <a:endParaRPr lang="en-US" sz="4000" b="1" dirty="0">
              <a:solidFill>
                <a:srgbClr val="FFFFFF"/>
              </a:solidFill>
              <a:latin typeface="Source Sans Pro Bold"/>
              <a:ea typeface="Source Sans Pro Bold"/>
              <a:cs typeface="Source Sans Pro Bold"/>
              <a:sym typeface="Source Sans Pro Bold"/>
            </a:endParaRPr>
          </a:p>
        </p:txBody>
      </p:sp>
      <p:sp>
        <p:nvSpPr>
          <p:cNvPr id="9" name="TextBox 9"/>
          <p:cNvSpPr txBox="1"/>
          <p:nvPr/>
        </p:nvSpPr>
        <p:spPr>
          <a:xfrm>
            <a:off x="3762289" y="3632210"/>
            <a:ext cx="5567969" cy="824865"/>
          </a:xfrm>
          <a:prstGeom prst="rect">
            <a:avLst/>
          </a:prstGeom>
        </p:spPr>
        <p:txBody>
          <a:bodyPr lIns="0" tIns="0" rIns="0" bIns="0" rtlCol="0" anchor="t">
            <a:spAutoFit/>
          </a:bodyPr>
          <a:lstStyle/>
          <a:p>
            <a:pPr algn="l">
              <a:lnSpc>
                <a:spcPts val="3360"/>
              </a:lnSpc>
              <a:spcBef>
                <a:spcPct val="0"/>
              </a:spcBef>
            </a:pPr>
            <a:r>
              <a:rPr lang="en-US" sz="2400">
                <a:solidFill>
                  <a:srgbClr val="FFFFFF"/>
                </a:solidFill>
                <a:latin typeface="Source Sans Pro"/>
                <a:ea typeface="Source Sans Pro"/>
                <a:cs typeface="Source Sans Pro"/>
                <a:sym typeface="Source Sans Pro"/>
              </a:rPr>
              <a:t>Please note that fields with asterisk are required fields.</a:t>
            </a:r>
          </a:p>
        </p:txBody>
      </p:sp>
      <p:pic>
        <p:nvPicPr>
          <p:cNvPr id="10" name="Graphic 9" descr="Cursor with solid fill">
            <a:extLst>
              <a:ext uri="{FF2B5EF4-FFF2-40B4-BE49-F238E27FC236}">
                <a16:creationId xmlns:a16="http://schemas.microsoft.com/office/drawing/2014/main" id="{4F4BA915-7C01-AE0C-A1B0-CE60624149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078200" y="1432599"/>
            <a:ext cx="914400" cy="9144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
            <a:extLst>
              <a:ext uri="{FF2B5EF4-FFF2-40B4-BE49-F238E27FC236}">
                <a16:creationId xmlns:a16="http://schemas.microsoft.com/office/drawing/2014/main" id="{E3568C06-3FC5-CF0C-903E-CBABAD8AE0E5}"/>
              </a:ext>
            </a:extLst>
          </p:cNvPr>
          <p:cNvSpPr/>
          <p:nvPr/>
        </p:nvSpPr>
        <p:spPr>
          <a:xfrm>
            <a:off x="0" y="0"/>
            <a:ext cx="18430829" cy="10287000"/>
          </a:xfrm>
          <a:custGeom>
            <a:avLst/>
            <a:gdLst/>
            <a:ahLst/>
            <a:cxnLst/>
            <a:rect l="l" t="t" r="r" b="b"/>
            <a:pathLst>
              <a:path w="18430829" h="10287000">
                <a:moveTo>
                  <a:pt x="0" y="0"/>
                </a:moveTo>
                <a:lnTo>
                  <a:pt x="18430829" y="0"/>
                </a:lnTo>
                <a:lnTo>
                  <a:pt x="18430829" y="10287000"/>
                </a:lnTo>
                <a:lnTo>
                  <a:pt x="0" y="10287000"/>
                </a:lnTo>
                <a:lnTo>
                  <a:pt x="0" y="0"/>
                </a:lnTo>
                <a:close/>
              </a:path>
            </a:pathLst>
          </a:custGeom>
          <a:blipFill>
            <a:blip r:embed="rId2">
              <a:alphaModFix amt="16000"/>
            </a:blip>
            <a:stretch>
              <a:fillRect r="-124376" b="-167558"/>
            </a:stretch>
          </a:blipFill>
        </p:spPr>
        <p:txBody>
          <a:bodyPr/>
          <a:lstStyle/>
          <a:p>
            <a:endParaRPr lang="en-US"/>
          </a:p>
        </p:txBody>
      </p:sp>
      <p:grpSp>
        <p:nvGrpSpPr>
          <p:cNvPr id="3" name="Group 3"/>
          <p:cNvGrpSpPr/>
          <p:nvPr/>
        </p:nvGrpSpPr>
        <p:grpSpPr>
          <a:xfrm>
            <a:off x="1905000" y="1185094"/>
            <a:ext cx="5957326" cy="2807001"/>
            <a:chOff x="0" y="0"/>
            <a:chExt cx="2206054" cy="1039459"/>
          </a:xfrm>
        </p:grpSpPr>
        <p:sp>
          <p:nvSpPr>
            <p:cNvPr id="4" name="Freeform 4"/>
            <p:cNvSpPr/>
            <p:nvPr/>
          </p:nvSpPr>
          <p:spPr>
            <a:xfrm>
              <a:off x="0" y="0"/>
              <a:ext cx="2206054" cy="1039459"/>
            </a:xfrm>
            <a:custGeom>
              <a:avLst/>
              <a:gdLst/>
              <a:ahLst/>
              <a:cxnLst/>
              <a:rect l="l" t="t" r="r" b="b"/>
              <a:pathLst>
                <a:path w="2206054" h="1039459">
                  <a:moveTo>
                    <a:pt x="25991" y="0"/>
                  </a:moveTo>
                  <a:lnTo>
                    <a:pt x="2180063" y="0"/>
                  </a:lnTo>
                  <a:cubicBezTo>
                    <a:pt x="2186956" y="0"/>
                    <a:pt x="2193567" y="2738"/>
                    <a:pt x="2198442" y="7613"/>
                  </a:cubicBezTo>
                  <a:cubicBezTo>
                    <a:pt x="2203316" y="12487"/>
                    <a:pt x="2206054" y="19098"/>
                    <a:pt x="2206054" y="25991"/>
                  </a:cubicBezTo>
                  <a:lnTo>
                    <a:pt x="2206054" y="1013468"/>
                  </a:lnTo>
                  <a:cubicBezTo>
                    <a:pt x="2206054" y="1020361"/>
                    <a:pt x="2203316" y="1026972"/>
                    <a:pt x="2198442" y="1031846"/>
                  </a:cubicBezTo>
                  <a:cubicBezTo>
                    <a:pt x="2193567" y="1036721"/>
                    <a:pt x="2186956" y="1039459"/>
                    <a:pt x="2180063" y="1039459"/>
                  </a:cubicBezTo>
                  <a:lnTo>
                    <a:pt x="25991" y="1039459"/>
                  </a:lnTo>
                  <a:cubicBezTo>
                    <a:pt x="19098" y="1039459"/>
                    <a:pt x="12487" y="1036721"/>
                    <a:pt x="7613" y="1031846"/>
                  </a:cubicBezTo>
                  <a:cubicBezTo>
                    <a:pt x="2738" y="1026972"/>
                    <a:pt x="0" y="1020361"/>
                    <a:pt x="0" y="1013468"/>
                  </a:cubicBezTo>
                  <a:lnTo>
                    <a:pt x="0" y="25991"/>
                  </a:lnTo>
                  <a:cubicBezTo>
                    <a:pt x="0" y="19098"/>
                    <a:pt x="2738" y="12487"/>
                    <a:pt x="7613" y="7613"/>
                  </a:cubicBezTo>
                  <a:cubicBezTo>
                    <a:pt x="12487" y="2738"/>
                    <a:pt x="19098" y="0"/>
                    <a:pt x="25991" y="0"/>
                  </a:cubicBezTo>
                  <a:close/>
                </a:path>
              </a:pathLst>
            </a:custGeom>
            <a:solidFill>
              <a:srgbClr val="1A7BB4"/>
            </a:solidFill>
            <a:ln cap="sq">
              <a:noFill/>
              <a:prstDash val="sysDot"/>
              <a:miter/>
            </a:ln>
          </p:spPr>
          <p:txBody>
            <a:bodyPr/>
            <a:lstStyle/>
            <a:p>
              <a:endParaRPr lang="en-US"/>
            </a:p>
          </p:txBody>
        </p:sp>
        <p:sp>
          <p:nvSpPr>
            <p:cNvPr id="5" name="TextBox 5"/>
            <p:cNvSpPr txBox="1"/>
            <p:nvPr/>
          </p:nvSpPr>
          <p:spPr>
            <a:xfrm>
              <a:off x="0" y="-38100"/>
              <a:ext cx="2206054" cy="1077559"/>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8187150" y="2552700"/>
            <a:ext cx="9719850" cy="6539899"/>
          </a:xfrm>
          <a:custGeom>
            <a:avLst/>
            <a:gdLst/>
            <a:ahLst/>
            <a:cxnLst/>
            <a:rect l="l" t="t" r="r" b="b"/>
            <a:pathLst>
              <a:path w="9719850" h="6539899">
                <a:moveTo>
                  <a:pt x="0" y="0"/>
                </a:moveTo>
                <a:lnTo>
                  <a:pt x="9719850" y="0"/>
                </a:lnTo>
                <a:lnTo>
                  <a:pt x="9719850" y="6539899"/>
                </a:lnTo>
                <a:lnTo>
                  <a:pt x="0" y="6539899"/>
                </a:lnTo>
                <a:lnTo>
                  <a:pt x="0" y="0"/>
                </a:lnTo>
                <a:close/>
              </a:path>
            </a:pathLst>
          </a:custGeom>
          <a:blipFill>
            <a:blip r:embed="rId3"/>
            <a:stretch>
              <a:fillRect/>
            </a:stretch>
          </a:blipFill>
        </p:spPr>
        <p:txBody>
          <a:bodyPr/>
          <a:lstStyle/>
          <a:p>
            <a:endParaRPr lang="en-US"/>
          </a:p>
        </p:txBody>
      </p:sp>
      <p:sp>
        <p:nvSpPr>
          <p:cNvPr id="8" name="TextBox 8"/>
          <p:cNvSpPr txBox="1"/>
          <p:nvPr/>
        </p:nvSpPr>
        <p:spPr>
          <a:xfrm>
            <a:off x="2251649" y="1426583"/>
            <a:ext cx="5567969" cy="1889125"/>
          </a:xfrm>
          <a:prstGeom prst="rect">
            <a:avLst/>
          </a:prstGeom>
        </p:spPr>
        <p:txBody>
          <a:bodyPr lIns="0" tIns="0" rIns="0" bIns="0" rtlCol="0" anchor="t">
            <a:spAutoFit/>
          </a:bodyPr>
          <a:lstStyle/>
          <a:p>
            <a:pPr algn="l">
              <a:lnSpc>
                <a:spcPts val="5000"/>
              </a:lnSpc>
            </a:pPr>
            <a:r>
              <a:rPr lang="en-US" sz="4000" b="1" dirty="0">
                <a:solidFill>
                  <a:srgbClr val="FFDE59"/>
                </a:solidFill>
                <a:latin typeface="Source Sans Pro Bold"/>
                <a:ea typeface="Source Sans Pro Bold"/>
                <a:cs typeface="Source Sans Pro Bold"/>
                <a:sym typeface="Source Sans Pro Bold"/>
              </a:rPr>
              <a:t>Enter Incident information.</a:t>
            </a:r>
          </a:p>
          <a:p>
            <a:pPr algn="l">
              <a:lnSpc>
                <a:spcPts val="5000"/>
              </a:lnSpc>
            </a:pPr>
            <a:endParaRPr lang="en-US" sz="4000" b="1" dirty="0">
              <a:solidFill>
                <a:srgbClr val="FFDE59"/>
              </a:solidFill>
              <a:latin typeface="Source Sans Pro Bold"/>
              <a:ea typeface="Source Sans Pro Bold"/>
              <a:cs typeface="Source Sans Pro Bold"/>
              <a:sym typeface="Source Sans Pro Bold"/>
            </a:endParaRPr>
          </a:p>
        </p:txBody>
      </p:sp>
      <p:sp>
        <p:nvSpPr>
          <p:cNvPr id="9" name="TextBox 9"/>
          <p:cNvSpPr txBox="1"/>
          <p:nvPr/>
        </p:nvSpPr>
        <p:spPr>
          <a:xfrm>
            <a:off x="2251649" y="2852415"/>
            <a:ext cx="5567969" cy="824865"/>
          </a:xfrm>
          <a:prstGeom prst="rect">
            <a:avLst/>
          </a:prstGeom>
        </p:spPr>
        <p:txBody>
          <a:bodyPr lIns="0" tIns="0" rIns="0" bIns="0" rtlCol="0" anchor="t">
            <a:spAutoFit/>
          </a:bodyPr>
          <a:lstStyle/>
          <a:p>
            <a:pPr algn="l">
              <a:lnSpc>
                <a:spcPts val="3360"/>
              </a:lnSpc>
              <a:spcBef>
                <a:spcPct val="0"/>
              </a:spcBef>
            </a:pPr>
            <a:r>
              <a:rPr lang="en-US" sz="2400">
                <a:solidFill>
                  <a:srgbClr val="FFFFFF"/>
                </a:solidFill>
                <a:latin typeface="Source Sans Pro"/>
                <a:ea typeface="Source Sans Pro"/>
                <a:cs typeface="Source Sans Pro"/>
                <a:sym typeface="Source Sans Pro"/>
              </a:rPr>
              <a:t>Please note that fields with asterisk are required fields.</a:t>
            </a:r>
          </a:p>
        </p:txBody>
      </p:sp>
      <p:sp>
        <p:nvSpPr>
          <p:cNvPr id="14" name="Oval 13">
            <a:extLst>
              <a:ext uri="{FF2B5EF4-FFF2-40B4-BE49-F238E27FC236}">
                <a16:creationId xmlns:a16="http://schemas.microsoft.com/office/drawing/2014/main" id="{8FF0229E-668B-8ACD-F014-22CC0AADD3CA}"/>
              </a:ext>
            </a:extLst>
          </p:cNvPr>
          <p:cNvSpPr/>
          <p:nvPr/>
        </p:nvSpPr>
        <p:spPr>
          <a:xfrm>
            <a:off x="8819223" y="2675829"/>
            <a:ext cx="2362200" cy="1605086"/>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2">
            <a:extLst>
              <a:ext uri="{FF2B5EF4-FFF2-40B4-BE49-F238E27FC236}">
                <a16:creationId xmlns:a16="http://schemas.microsoft.com/office/drawing/2014/main" id="{2533571A-1CCD-0B51-C35C-9AF8CD85ACFC}"/>
              </a:ext>
            </a:extLst>
          </p:cNvPr>
          <p:cNvSpPr/>
          <p:nvPr/>
        </p:nvSpPr>
        <p:spPr>
          <a:xfrm>
            <a:off x="-208037" y="3720046"/>
            <a:ext cx="4169009" cy="6566954"/>
          </a:xfrm>
          <a:custGeom>
            <a:avLst/>
            <a:gdLst/>
            <a:ahLst/>
            <a:cxnLst/>
            <a:rect l="l" t="t" r="r" b="b"/>
            <a:pathLst>
              <a:path w="4999031" h="7874390">
                <a:moveTo>
                  <a:pt x="0" y="0"/>
                </a:moveTo>
                <a:lnTo>
                  <a:pt x="4999031" y="0"/>
                </a:lnTo>
                <a:lnTo>
                  <a:pt x="4999031" y="7874390"/>
                </a:lnTo>
                <a:lnTo>
                  <a:pt x="0" y="7874390"/>
                </a:lnTo>
                <a:lnTo>
                  <a:pt x="0" y="0"/>
                </a:lnTo>
                <a:close/>
              </a:path>
            </a:pathLst>
          </a:custGeom>
          <a:blipFill>
            <a:blip r:embed="rId4"/>
            <a:stretch>
              <a:fillRect l="-54858" r="-81565"/>
            </a:stretch>
          </a:blipFill>
        </p:spPr>
        <p:txBody>
          <a:bodyPr/>
          <a:lstStyle/>
          <a:p>
            <a:endParaRPr lang="en-US"/>
          </a:p>
        </p:txBody>
      </p:sp>
      <p:grpSp>
        <p:nvGrpSpPr>
          <p:cNvPr id="20" name="Group 9">
            <a:extLst>
              <a:ext uri="{FF2B5EF4-FFF2-40B4-BE49-F238E27FC236}">
                <a16:creationId xmlns:a16="http://schemas.microsoft.com/office/drawing/2014/main" id="{26AE3153-0D91-1550-12E1-29BAD95DC89F}"/>
              </a:ext>
            </a:extLst>
          </p:cNvPr>
          <p:cNvGrpSpPr/>
          <p:nvPr/>
        </p:nvGrpSpPr>
        <p:grpSpPr>
          <a:xfrm>
            <a:off x="3405203" y="4464726"/>
            <a:ext cx="4671997" cy="4740068"/>
            <a:chOff x="0" y="0"/>
            <a:chExt cx="2206054" cy="843745"/>
          </a:xfrm>
        </p:grpSpPr>
        <p:sp>
          <p:nvSpPr>
            <p:cNvPr id="21" name="Freeform 10">
              <a:extLst>
                <a:ext uri="{FF2B5EF4-FFF2-40B4-BE49-F238E27FC236}">
                  <a16:creationId xmlns:a16="http://schemas.microsoft.com/office/drawing/2014/main" id="{C35001B7-223B-E49B-975A-1B57BE640FDB}"/>
                </a:ext>
              </a:extLst>
            </p:cNvPr>
            <p:cNvSpPr/>
            <p:nvPr/>
          </p:nvSpPr>
          <p:spPr>
            <a:xfrm>
              <a:off x="0" y="0"/>
              <a:ext cx="2206054" cy="843745"/>
            </a:xfrm>
            <a:custGeom>
              <a:avLst/>
              <a:gdLst/>
              <a:ahLst/>
              <a:cxnLst/>
              <a:rect l="l" t="t" r="r" b="b"/>
              <a:pathLst>
                <a:path w="2206054" h="843745">
                  <a:moveTo>
                    <a:pt x="25991" y="0"/>
                  </a:moveTo>
                  <a:lnTo>
                    <a:pt x="2180063" y="0"/>
                  </a:lnTo>
                  <a:cubicBezTo>
                    <a:pt x="2186956" y="0"/>
                    <a:pt x="2193567" y="2738"/>
                    <a:pt x="2198442" y="7613"/>
                  </a:cubicBezTo>
                  <a:cubicBezTo>
                    <a:pt x="2203316" y="12487"/>
                    <a:pt x="2206054" y="19098"/>
                    <a:pt x="2206054" y="25991"/>
                  </a:cubicBezTo>
                  <a:lnTo>
                    <a:pt x="2206054" y="817754"/>
                  </a:lnTo>
                  <a:cubicBezTo>
                    <a:pt x="2206054" y="824647"/>
                    <a:pt x="2203316" y="831258"/>
                    <a:pt x="2198442" y="836133"/>
                  </a:cubicBezTo>
                  <a:cubicBezTo>
                    <a:pt x="2193567" y="841007"/>
                    <a:pt x="2186956" y="843745"/>
                    <a:pt x="2180063" y="843745"/>
                  </a:cubicBezTo>
                  <a:lnTo>
                    <a:pt x="25991" y="843745"/>
                  </a:lnTo>
                  <a:cubicBezTo>
                    <a:pt x="19098" y="843745"/>
                    <a:pt x="12487" y="841007"/>
                    <a:pt x="7613" y="836133"/>
                  </a:cubicBezTo>
                  <a:cubicBezTo>
                    <a:pt x="2738" y="831258"/>
                    <a:pt x="0" y="824647"/>
                    <a:pt x="0" y="817754"/>
                  </a:cubicBezTo>
                  <a:lnTo>
                    <a:pt x="0" y="25991"/>
                  </a:lnTo>
                  <a:cubicBezTo>
                    <a:pt x="0" y="19098"/>
                    <a:pt x="2738" y="12487"/>
                    <a:pt x="7613" y="7613"/>
                  </a:cubicBezTo>
                  <a:cubicBezTo>
                    <a:pt x="12487" y="2738"/>
                    <a:pt x="19098" y="0"/>
                    <a:pt x="25991" y="0"/>
                  </a:cubicBezTo>
                  <a:close/>
                </a:path>
              </a:pathLst>
            </a:custGeom>
            <a:solidFill>
              <a:srgbClr val="1A7BB4"/>
            </a:solidFill>
            <a:ln cap="sq">
              <a:noFill/>
              <a:prstDash val="sysDot"/>
              <a:miter/>
            </a:ln>
          </p:spPr>
          <p:txBody>
            <a:bodyPr/>
            <a:lstStyle/>
            <a:p>
              <a:endParaRPr lang="en-US"/>
            </a:p>
          </p:txBody>
        </p:sp>
        <p:sp>
          <p:nvSpPr>
            <p:cNvPr id="22" name="TextBox 21">
              <a:extLst>
                <a:ext uri="{FF2B5EF4-FFF2-40B4-BE49-F238E27FC236}">
                  <a16:creationId xmlns:a16="http://schemas.microsoft.com/office/drawing/2014/main" id="{0E62CE2D-6C76-745D-05AA-99B66AC26FF7}"/>
                </a:ext>
              </a:extLst>
            </p:cNvPr>
            <p:cNvSpPr txBox="1"/>
            <p:nvPr/>
          </p:nvSpPr>
          <p:spPr>
            <a:xfrm>
              <a:off x="0" y="-38100"/>
              <a:ext cx="2206054" cy="881845"/>
            </a:xfrm>
            <a:prstGeom prst="rect">
              <a:avLst/>
            </a:prstGeom>
          </p:spPr>
          <p:txBody>
            <a:bodyPr lIns="50800" tIns="50800" rIns="50800" bIns="50800" rtlCol="0" anchor="ctr"/>
            <a:lstStyle/>
            <a:p>
              <a:pPr algn="ctr">
                <a:lnSpc>
                  <a:spcPts val="2659"/>
                </a:lnSpc>
              </a:pPr>
              <a:endParaRPr/>
            </a:p>
          </p:txBody>
        </p:sp>
      </p:grpSp>
      <p:sp>
        <p:nvSpPr>
          <p:cNvPr id="23" name="TextBox 22">
            <a:extLst>
              <a:ext uri="{FF2B5EF4-FFF2-40B4-BE49-F238E27FC236}">
                <a16:creationId xmlns:a16="http://schemas.microsoft.com/office/drawing/2014/main" id="{968EAEA3-5703-005F-B552-4884AFF61FF4}"/>
              </a:ext>
            </a:extLst>
          </p:cNvPr>
          <p:cNvSpPr txBox="1"/>
          <p:nvPr/>
        </p:nvSpPr>
        <p:spPr>
          <a:xfrm>
            <a:off x="3675233" y="4838700"/>
            <a:ext cx="4169008" cy="3693319"/>
          </a:xfrm>
          <a:prstGeom prst="rect">
            <a:avLst/>
          </a:prstGeom>
        </p:spPr>
        <p:txBody>
          <a:bodyPr wrap="square" lIns="0" tIns="0" rIns="0" bIns="0" rtlCol="0" anchor="t">
            <a:spAutoFit/>
          </a:bodyPr>
          <a:lstStyle/>
          <a:p>
            <a:r>
              <a:rPr lang="en-US" sz="2400" b="1" dirty="0">
                <a:solidFill>
                  <a:schemeClr val="bg1"/>
                </a:solidFill>
                <a:latin typeface="Source Sans Pro" panose="020B0503030403020204" pitchFamily="34" charset="0"/>
                <a:ea typeface="Source Sans Pro" panose="020B0503030403020204" pitchFamily="34" charset="0"/>
              </a:rPr>
              <a:t>Choose Yes or No to indicate if the incident involved the presence of a weapon. If you choose Yes, click the drop-down for “Select type of Weapon.” If you choose “other” you will be required to explain that in the “Please specify the “other” weapon text box.</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2">
            <a:extLst>
              <a:ext uri="{FF2B5EF4-FFF2-40B4-BE49-F238E27FC236}">
                <a16:creationId xmlns:a16="http://schemas.microsoft.com/office/drawing/2014/main" id="{8DC3383A-179F-A30B-720D-857AF25F0871}"/>
              </a:ext>
            </a:extLst>
          </p:cNvPr>
          <p:cNvSpPr/>
          <p:nvPr/>
        </p:nvSpPr>
        <p:spPr>
          <a:xfrm>
            <a:off x="0" y="0"/>
            <a:ext cx="18430829" cy="10287000"/>
          </a:xfrm>
          <a:custGeom>
            <a:avLst/>
            <a:gdLst/>
            <a:ahLst/>
            <a:cxnLst/>
            <a:rect l="l" t="t" r="r" b="b"/>
            <a:pathLst>
              <a:path w="18430829" h="10287000">
                <a:moveTo>
                  <a:pt x="0" y="0"/>
                </a:moveTo>
                <a:lnTo>
                  <a:pt x="18430829" y="0"/>
                </a:lnTo>
                <a:lnTo>
                  <a:pt x="18430829" y="10287000"/>
                </a:lnTo>
                <a:lnTo>
                  <a:pt x="0" y="10287000"/>
                </a:lnTo>
                <a:lnTo>
                  <a:pt x="0" y="0"/>
                </a:lnTo>
                <a:close/>
              </a:path>
            </a:pathLst>
          </a:custGeom>
          <a:blipFill>
            <a:blip r:embed="rId2">
              <a:alphaModFix amt="16000"/>
            </a:blip>
            <a:stretch>
              <a:fillRect r="-124376" b="-167558"/>
            </a:stretch>
          </a:blipFill>
        </p:spPr>
        <p:txBody>
          <a:bodyPr/>
          <a:lstStyle/>
          <a:p>
            <a:endParaRPr lang="en-US"/>
          </a:p>
        </p:txBody>
      </p:sp>
      <p:grpSp>
        <p:nvGrpSpPr>
          <p:cNvPr id="3" name="Group 3"/>
          <p:cNvGrpSpPr/>
          <p:nvPr/>
        </p:nvGrpSpPr>
        <p:grpSpPr>
          <a:xfrm>
            <a:off x="3415640" y="1185094"/>
            <a:ext cx="5957326" cy="2807001"/>
            <a:chOff x="0" y="0"/>
            <a:chExt cx="2206054" cy="1039459"/>
          </a:xfrm>
        </p:grpSpPr>
        <p:sp>
          <p:nvSpPr>
            <p:cNvPr id="4" name="Freeform 4"/>
            <p:cNvSpPr/>
            <p:nvPr/>
          </p:nvSpPr>
          <p:spPr>
            <a:xfrm>
              <a:off x="0" y="0"/>
              <a:ext cx="2206054" cy="1039459"/>
            </a:xfrm>
            <a:custGeom>
              <a:avLst/>
              <a:gdLst/>
              <a:ahLst/>
              <a:cxnLst/>
              <a:rect l="l" t="t" r="r" b="b"/>
              <a:pathLst>
                <a:path w="2206054" h="1039459">
                  <a:moveTo>
                    <a:pt x="25991" y="0"/>
                  </a:moveTo>
                  <a:lnTo>
                    <a:pt x="2180063" y="0"/>
                  </a:lnTo>
                  <a:cubicBezTo>
                    <a:pt x="2186956" y="0"/>
                    <a:pt x="2193567" y="2738"/>
                    <a:pt x="2198442" y="7613"/>
                  </a:cubicBezTo>
                  <a:cubicBezTo>
                    <a:pt x="2203316" y="12487"/>
                    <a:pt x="2206054" y="19098"/>
                    <a:pt x="2206054" y="25991"/>
                  </a:cubicBezTo>
                  <a:lnTo>
                    <a:pt x="2206054" y="1013468"/>
                  </a:lnTo>
                  <a:cubicBezTo>
                    <a:pt x="2206054" y="1020361"/>
                    <a:pt x="2203316" y="1026972"/>
                    <a:pt x="2198442" y="1031846"/>
                  </a:cubicBezTo>
                  <a:cubicBezTo>
                    <a:pt x="2193567" y="1036721"/>
                    <a:pt x="2186956" y="1039459"/>
                    <a:pt x="2180063" y="1039459"/>
                  </a:cubicBezTo>
                  <a:lnTo>
                    <a:pt x="25991" y="1039459"/>
                  </a:lnTo>
                  <a:cubicBezTo>
                    <a:pt x="19098" y="1039459"/>
                    <a:pt x="12487" y="1036721"/>
                    <a:pt x="7613" y="1031846"/>
                  </a:cubicBezTo>
                  <a:cubicBezTo>
                    <a:pt x="2738" y="1026972"/>
                    <a:pt x="0" y="1020361"/>
                    <a:pt x="0" y="1013468"/>
                  </a:cubicBezTo>
                  <a:lnTo>
                    <a:pt x="0" y="25991"/>
                  </a:lnTo>
                  <a:cubicBezTo>
                    <a:pt x="0" y="19098"/>
                    <a:pt x="2738" y="12487"/>
                    <a:pt x="7613" y="7613"/>
                  </a:cubicBezTo>
                  <a:cubicBezTo>
                    <a:pt x="12487" y="2738"/>
                    <a:pt x="19098" y="0"/>
                    <a:pt x="25991" y="0"/>
                  </a:cubicBezTo>
                  <a:close/>
                </a:path>
              </a:pathLst>
            </a:custGeom>
            <a:solidFill>
              <a:srgbClr val="1A7BB4"/>
            </a:solidFill>
            <a:ln cap="sq">
              <a:noFill/>
              <a:prstDash val="sysDot"/>
              <a:miter/>
            </a:ln>
          </p:spPr>
          <p:txBody>
            <a:bodyPr/>
            <a:lstStyle/>
            <a:p>
              <a:endParaRPr lang="en-US"/>
            </a:p>
          </p:txBody>
        </p:sp>
        <p:sp>
          <p:nvSpPr>
            <p:cNvPr id="5" name="TextBox 5"/>
            <p:cNvSpPr txBox="1"/>
            <p:nvPr/>
          </p:nvSpPr>
          <p:spPr>
            <a:xfrm>
              <a:off x="0" y="-38100"/>
              <a:ext cx="2206054" cy="1077559"/>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8347230" y="3641023"/>
            <a:ext cx="9236354" cy="6214584"/>
          </a:xfrm>
          <a:custGeom>
            <a:avLst/>
            <a:gdLst/>
            <a:ahLst/>
            <a:cxnLst/>
            <a:rect l="l" t="t" r="r" b="b"/>
            <a:pathLst>
              <a:path w="9719850" h="6539899">
                <a:moveTo>
                  <a:pt x="0" y="0"/>
                </a:moveTo>
                <a:lnTo>
                  <a:pt x="9719850" y="0"/>
                </a:lnTo>
                <a:lnTo>
                  <a:pt x="9719850" y="6539899"/>
                </a:lnTo>
                <a:lnTo>
                  <a:pt x="0" y="6539899"/>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3762289" y="1426583"/>
            <a:ext cx="5567969" cy="1889125"/>
          </a:xfrm>
          <a:prstGeom prst="rect">
            <a:avLst/>
          </a:prstGeom>
        </p:spPr>
        <p:txBody>
          <a:bodyPr lIns="0" tIns="0" rIns="0" bIns="0" rtlCol="0" anchor="t">
            <a:spAutoFit/>
          </a:bodyPr>
          <a:lstStyle/>
          <a:p>
            <a:pPr algn="l">
              <a:lnSpc>
                <a:spcPts val="5000"/>
              </a:lnSpc>
            </a:pPr>
            <a:r>
              <a:rPr lang="en-US" sz="4000" b="1" dirty="0">
                <a:solidFill>
                  <a:srgbClr val="FFDE59"/>
                </a:solidFill>
                <a:latin typeface="Source Sans Pro Bold"/>
                <a:ea typeface="Source Sans Pro Bold"/>
                <a:cs typeface="Source Sans Pro Bold"/>
                <a:sym typeface="Source Sans Pro Bold"/>
              </a:rPr>
              <a:t>Enter Incident information.</a:t>
            </a:r>
          </a:p>
          <a:p>
            <a:pPr algn="l">
              <a:lnSpc>
                <a:spcPts val="5000"/>
              </a:lnSpc>
            </a:pPr>
            <a:endParaRPr lang="en-US" sz="4000" b="1" dirty="0">
              <a:solidFill>
                <a:srgbClr val="FFDE59"/>
              </a:solidFill>
              <a:latin typeface="Source Sans Pro Bold"/>
              <a:ea typeface="Source Sans Pro Bold"/>
              <a:cs typeface="Source Sans Pro Bold"/>
              <a:sym typeface="Source Sans Pro Bold"/>
            </a:endParaRPr>
          </a:p>
        </p:txBody>
      </p:sp>
      <p:sp>
        <p:nvSpPr>
          <p:cNvPr id="8" name="TextBox 8"/>
          <p:cNvSpPr txBox="1"/>
          <p:nvPr/>
        </p:nvSpPr>
        <p:spPr>
          <a:xfrm>
            <a:off x="3762289" y="2852415"/>
            <a:ext cx="5567969" cy="824865"/>
          </a:xfrm>
          <a:prstGeom prst="rect">
            <a:avLst/>
          </a:prstGeom>
        </p:spPr>
        <p:txBody>
          <a:bodyPr lIns="0" tIns="0" rIns="0" bIns="0" rtlCol="0" anchor="t">
            <a:spAutoFit/>
          </a:bodyPr>
          <a:lstStyle/>
          <a:p>
            <a:pPr algn="l">
              <a:lnSpc>
                <a:spcPts val="3360"/>
              </a:lnSpc>
              <a:spcBef>
                <a:spcPct val="0"/>
              </a:spcBef>
            </a:pPr>
            <a:r>
              <a:rPr lang="en-US" sz="2400">
                <a:solidFill>
                  <a:srgbClr val="FFFFFF"/>
                </a:solidFill>
                <a:latin typeface="Source Sans Pro"/>
                <a:ea typeface="Source Sans Pro"/>
                <a:cs typeface="Source Sans Pro"/>
                <a:sym typeface="Source Sans Pro"/>
              </a:rPr>
              <a:t>Please note that fields with asterisk are required fields.</a:t>
            </a:r>
          </a:p>
        </p:txBody>
      </p:sp>
      <p:sp>
        <p:nvSpPr>
          <p:cNvPr id="9" name="TextBox 9"/>
          <p:cNvSpPr txBox="1"/>
          <p:nvPr/>
        </p:nvSpPr>
        <p:spPr>
          <a:xfrm>
            <a:off x="9370623" y="5708117"/>
            <a:ext cx="6492751" cy="3382273"/>
          </a:xfrm>
          <a:prstGeom prst="rect">
            <a:avLst/>
          </a:prstGeom>
        </p:spPr>
        <p:txBody>
          <a:bodyPr wrap="square" lIns="0" tIns="0" rIns="0" bIns="0" rtlCol="0" anchor="t">
            <a:spAutoFit/>
          </a:bodyPr>
          <a:lstStyle/>
          <a:p>
            <a:pPr algn="l">
              <a:lnSpc>
                <a:spcPts val="2875"/>
              </a:lnSpc>
            </a:pPr>
            <a:r>
              <a:rPr lang="en-US" sz="2300" b="1" dirty="0">
                <a:solidFill>
                  <a:srgbClr val="000000"/>
                </a:solidFill>
                <a:latin typeface="Source Sans Pro Bold"/>
                <a:ea typeface="Source Sans Pro Bold"/>
                <a:cs typeface="Source Sans Pro Bold"/>
                <a:sym typeface="Source Sans Pro Bold"/>
              </a:rPr>
              <a:t>Provide a brief but clear description of the incident.</a:t>
            </a:r>
          </a:p>
          <a:p>
            <a:pPr algn="l">
              <a:lnSpc>
                <a:spcPts val="6249"/>
              </a:lnSpc>
            </a:pPr>
            <a:endParaRPr lang="en-US" sz="2300" b="1" dirty="0">
              <a:solidFill>
                <a:srgbClr val="000000"/>
              </a:solidFill>
              <a:latin typeface="Source Sans Pro Bold"/>
              <a:ea typeface="Source Sans Pro Bold"/>
              <a:cs typeface="Source Sans Pro Bold"/>
              <a:sym typeface="Source Sans Pro Bold"/>
            </a:endParaRPr>
          </a:p>
          <a:p>
            <a:pPr algn="l">
              <a:lnSpc>
                <a:spcPts val="2875"/>
              </a:lnSpc>
            </a:pPr>
            <a:endParaRPr lang="en-US" sz="2300" b="1" dirty="0">
              <a:solidFill>
                <a:srgbClr val="000000"/>
              </a:solidFill>
              <a:latin typeface="Source Sans Pro Bold"/>
              <a:ea typeface="Source Sans Pro Bold"/>
              <a:cs typeface="Source Sans Pro Bold"/>
              <a:sym typeface="Source Sans Pro Bold"/>
            </a:endParaRPr>
          </a:p>
          <a:p>
            <a:pPr algn="l">
              <a:lnSpc>
                <a:spcPts val="2875"/>
              </a:lnSpc>
            </a:pPr>
            <a:endParaRPr lang="en-US" sz="2300" b="1" dirty="0">
              <a:solidFill>
                <a:srgbClr val="000000"/>
              </a:solidFill>
              <a:latin typeface="Source Sans Pro Bold"/>
              <a:ea typeface="Source Sans Pro Bold"/>
              <a:cs typeface="Source Sans Pro Bold"/>
              <a:sym typeface="Source Sans Pro Bold"/>
            </a:endParaRPr>
          </a:p>
          <a:p>
            <a:pPr algn="l">
              <a:lnSpc>
                <a:spcPts val="2875"/>
              </a:lnSpc>
            </a:pPr>
            <a:r>
              <a:rPr lang="en-US" sz="2300" b="1" dirty="0">
                <a:solidFill>
                  <a:srgbClr val="000000"/>
                </a:solidFill>
                <a:latin typeface="Source Sans Pro Bold"/>
                <a:ea typeface="Source Sans Pro Bold"/>
                <a:cs typeface="Source Sans Pro Bold"/>
                <a:sym typeface="Source Sans Pro Bold"/>
              </a:rPr>
              <a:t>Provide information on the actions taken to ensure safety.</a:t>
            </a:r>
          </a:p>
          <a:p>
            <a:pPr algn="l">
              <a:lnSpc>
                <a:spcPts val="2875"/>
              </a:lnSpc>
            </a:pPr>
            <a:endParaRPr lang="en-US" sz="2300" b="1" dirty="0">
              <a:solidFill>
                <a:srgbClr val="000000"/>
              </a:solidFill>
              <a:latin typeface="Source Sans Pro Bold"/>
              <a:ea typeface="Source Sans Pro Bold"/>
              <a:cs typeface="Source Sans Pro Bold"/>
              <a:sym typeface="Source Sans Pro Bold"/>
            </a:endParaRPr>
          </a:p>
        </p:txBody>
      </p:sp>
      <p:sp>
        <p:nvSpPr>
          <p:cNvPr id="10" name="Freeform 2">
            <a:extLst>
              <a:ext uri="{FF2B5EF4-FFF2-40B4-BE49-F238E27FC236}">
                <a16:creationId xmlns:a16="http://schemas.microsoft.com/office/drawing/2014/main" id="{4A296205-984B-92E3-F47B-2A7D69D9DA86}"/>
              </a:ext>
            </a:extLst>
          </p:cNvPr>
          <p:cNvSpPr/>
          <p:nvPr/>
        </p:nvSpPr>
        <p:spPr>
          <a:xfrm>
            <a:off x="-208037" y="3720046"/>
            <a:ext cx="4169009" cy="6566954"/>
          </a:xfrm>
          <a:custGeom>
            <a:avLst/>
            <a:gdLst/>
            <a:ahLst/>
            <a:cxnLst/>
            <a:rect l="l" t="t" r="r" b="b"/>
            <a:pathLst>
              <a:path w="4999031" h="7874390">
                <a:moveTo>
                  <a:pt x="0" y="0"/>
                </a:moveTo>
                <a:lnTo>
                  <a:pt x="4999031" y="0"/>
                </a:lnTo>
                <a:lnTo>
                  <a:pt x="4999031" y="7874390"/>
                </a:lnTo>
                <a:lnTo>
                  <a:pt x="0" y="7874390"/>
                </a:lnTo>
                <a:lnTo>
                  <a:pt x="0" y="0"/>
                </a:lnTo>
                <a:close/>
              </a:path>
            </a:pathLst>
          </a:custGeom>
          <a:blipFill>
            <a:blip r:embed="rId4"/>
            <a:stretch>
              <a:fillRect l="-54858" r="-81565"/>
            </a:stretch>
          </a:blipFill>
        </p:spPr>
        <p:txBody>
          <a:bodyPr/>
          <a:lstStyle/>
          <a:p>
            <a:endParaRPr lang="en-US"/>
          </a:p>
        </p:txBody>
      </p:sp>
      <p:grpSp>
        <p:nvGrpSpPr>
          <p:cNvPr id="11" name="Group 9">
            <a:extLst>
              <a:ext uri="{FF2B5EF4-FFF2-40B4-BE49-F238E27FC236}">
                <a16:creationId xmlns:a16="http://schemas.microsoft.com/office/drawing/2014/main" id="{E2FF03A1-513F-F0B0-05C5-66EBFBDA1388}"/>
              </a:ext>
            </a:extLst>
          </p:cNvPr>
          <p:cNvGrpSpPr/>
          <p:nvPr/>
        </p:nvGrpSpPr>
        <p:grpSpPr>
          <a:xfrm>
            <a:off x="3405203" y="4464725"/>
            <a:ext cx="4942027" cy="5433647"/>
            <a:chOff x="0" y="0"/>
            <a:chExt cx="2206054" cy="843745"/>
          </a:xfrm>
        </p:grpSpPr>
        <p:sp>
          <p:nvSpPr>
            <p:cNvPr id="12" name="Freeform 10">
              <a:extLst>
                <a:ext uri="{FF2B5EF4-FFF2-40B4-BE49-F238E27FC236}">
                  <a16:creationId xmlns:a16="http://schemas.microsoft.com/office/drawing/2014/main" id="{9DCE71ED-4152-FCF7-EBBC-DC6C8551DE84}"/>
                </a:ext>
              </a:extLst>
            </p:cNvPr>
            <p:cNvSpPr/>
            <p:nvPr/>
          </p:nvSpPr>
          <p:spPr>
            <a:xfrm>
              <a:off x="0" y="0"/>
              <a:ext cx="2206054" cy="843745"/>
            </a:xfrm>
            <a:custGeom>
              <a:avLst/>
              <a:gdLst/>
              <a:ahLst/>
              <a:cxnLst/>
              <a:rect l="l" t="t" r="r" b="b"/>
              <a:pathLst>
                <a:path w="2206054" h="843745">
                  <a:moveTo>
                    <a:pt x="25991" y="0"/>
                  </a:moveTo>
                  <a:lnTo>
                    <a:pt x="2180063" y="0"/>
                  </a:lnTo>
                  <a:cubicBezTo>
                    <a:pt x="2186956" y="0"/>
                    <a:pt x="2193567" y="2738"/>
                    <a:pt x="2198442" y="7613"/>
                  </a:cubicBezTo>
                  <a:cubicBezTo>
                    <a:pt x="2203316" y="12487"/>
                    <a:pt x="2206054" y="19098"/>
                    <a:pt x="2206054" y="25991"/>
                  </a:cubicBezTo>
                  <a:lnTo>
                    <a:pt x="2206054" y="817754"/>
                  </a:lnTo>
                  <a:cubicBezTo>
                    <a:pt x="2206054" y="824647"/>
                    <a:pt x="2203316" y="831258"/>
                    <a:pt x="2198442" y="836133"/>
                  </a:cubicBezTo>
                  <a:cubicBezTo>
                    <a:pt x="2193567" y="841007"/>
                    <a:pt x="2186956" y="843745"/>
                    <a:pt x="2180063" y="843745"/>
                  </a:cubicBezTo>
                  <a:lnTo>
                    <a:pt x="25991" y="843745"/>
                  </a:lnTo>
                  <a:cubicBezTo>
                    <a:pt x="19098" y="843745"/>
                    <a:pt x="12487" y="841007"/>
                    <a:pt x="7613" y="836133"/>
                  </a:cubicBezTo>
                  <a:cubicBezTo>
                    <a:pt x="2738" y="831258"/>
                    <a:pt x="0" y="824647"/>
                    <a:pt x="0" y="817754"/>
                  </a:cubicBezTo>
                  <a:lnTo>
                    <a:pt x="0" y="25991"/>
                  </a:lnTo>
                  <a:cubicBezTo>
                    <a:pt x="0" y="19098"/>
                    <a:pt x="2738" y="12487"/>
                    <a:pt x="7613" y="7613"/>
                  </a:cubicBezTo>
                  <a:cubicBezTo>
                    <a:pt x="12487" y="2738"/>
                    <a:pt x="19098" y="0"/>
                    <a:pt x="25991" y="0"/>
                  </a:cubicBezTo>
                  <a:close/>
                </a:path>
              </a:pathLst>
            </a:custGeom>
            <a:solidFill>
              <a:srgbClr val="1A7BB4"/>
            </a:solidFill>
            <a:ln cap="sq">
              <a:noFill/>
              <a:prstDash val="sysDot"/>
              <a:miter/>
            </a:ln>
          </p:spPr>
          <p:txBody>
            <a:bodyPr/>
            <a:lstStyle/>
            <a:p>
              <a:endParaRPr lang="en-US"/>
            </a:p>
          </p:txBody>
        </p:sp>
        <p:sp>
          <p:nvSpPr>
            <p:cNvPr id="13" name="TextBox 12">
              <a:extLst>
                <a:ext uri="{FF2B5EF4-FFF2-40B4-BE49-F238E27FC236}">
                  <a16:creationId xmlns:a16="http://schemas.microsoft.com/office/drawing/2014/main" id="{72B9B359-0059-28AC-5BA9-444D6279E992}"/>
                </a:ext>
              </a:extLst>
            </p:cNvPr>
            <p:cNvSpPr txBox="1"/>
            <p:nvPr/>
          </p:nvSpPr>
          <p:spPr>
            <a:xfrm>
              <a:off x="0" y="-38100"/>
              <a:ext cx="2206054" cy="881845"/>
            </a:xfrm>
            <a:prstGeom prst="rect">
              <a:avLst/>
            </a:prstGeom>
          </p:spPr>
          <p:txBody>
            <a:bodyPr lIns="50800" tIns="50800" rIns="50800" bIns="50800" rtlCol="0" anchor="ctr"/>
            <a:lstStyle/>
            <a:p>
              <a:pPr algn="ctr">
                <a:lnSpc>
                  <a:spcPts val="2659"/>
                </a:lnSpc>
              </a:pPr>
              <a:endParaRPr/>
            </a:p>
          </p:txBody>
        </p:sp>
      </p:grpSp>
      <p:sp>
        <p:nvSpPr>
          <p:cNvPr id="14" name="TextBox 13">
            <a:extLst>
              <a:ext uri="{FF2B5EF4-FFF2-40B4-BE49-F238E27FC236}">
                <a16:creationId xmlns:a16="http://schemas.microsoft.com/office/drawing/2014/main" id="{11027DEC-9B09-61F4-9BBE-45428213212B}"/>
              </a:ext>
            </a:extLst>
          </p:cNvPr>
          <p:cNvSpPr txBox="1"/>
          <p:nvPr/>
        </p:nvSpPr>
        <p:spPr>
          <a:xfrm>
            <a:off x="3675232" y="4838700"/>
            <a:ext cx="4325767" cy="4431983"/>
          </a:xfrm>
          <a:prstGeom prst="rect">
            <a:avLst/>
          </a:prstGeom>
        </p:spPr>
        <p:txBody>
          <a:bodyPr wrap="square" lIns="0" tIns="0" rIns="0" bIns="0" rtlCol="0" anchor="t">
            <a:spAutoFit/>
          </a:bodyPr>
          <a:lstStyle/>
          <a:p>
            <a:r>
              <a:rPr lang="en-US" sz="2400" b="1" dirty="0">
                <a:solidFill>
                  <a:schemeClr val="bg1"/>
                </a:solidFill>
                <a:latin typeface="Source Sans Pro" panose="020B0503030403020204" pitchFamily="34" charset="0"/>
                <a:ea typeface="Source Sans Pro" panose="020B0503030403020204" pitchFamily="34" charset="0"/>
              </a:rPr>
              <a:t>In the text box entitled “Description of Event” please </a:t>
            </a:r>
            <a:r>
              <a:rPr lang="en-US" sz="2400" b="1" u="sng" dirty="0">
                <a:solidFill>
                  <a:schemeClr val="bg1"/>
                </a:solidFill>
                <a:latin typeface="Source Sans Pro" panose="020B0503030403020204" pitchFamily="34" charset="0"/>
                <a:ea typeface="Source Sans Pro" panose="020B0503030403020204" pitchFamily="34" charset="0"/>
              </a:rPr>
              <a:t>briefly</a:t>
            </a:r>
            <a:r>
              <a:rPr lang="en-US" sz="2400" b="1" dirty="0">
                <a:solidFill>
                  <a:schemeClr val="bg1"/>
                </a:solidFill>
                <a:latin typeface="Source Sans Pro" panose="020B0503030403020204" pitchFamily="34" charset="0"/>
                <a:ea typeface="Source Sans Pro" panose="020B0503030403020204" pitchFamily="34" charset="0"/>
              </a:rPr>
              <a:t> describe the incident. Please be succinct. If Magellan needs additional information or details, we will contact you.</a:t>
            </a:r>
          </a:p>
          <a:p>
            <a:r>
              <a:rPr lang="en-US" sz="2400" b="1" dirty="0">
                <a:solidFill>
                  <a:schemeClr val="bg1"/>
                </a:solidFill>
                <a:latin typeface="Source Sans Pro" panose="020B0503030403020204" pitchFamily="34" charset="0"/>
                <a:ea typeface="Source Sans Pro" panose="020B0503030403020204" pitchFamily="34" charset="0"/>
              </a:rPr>
              <a:t>In the text box entitled “Actions taken to ensure safety of all involved” enter the actions that have been taken by staff at your organization to respond to the incident.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2">
            <a:extLst>
              <a:ext uri="{FF2B5EF4-FFF2-40B4-BE49-F238E27FC236}">
                <a16:creationId xmlns:a16="http://schemas.microsoft.com/office/drawing/2014/main" id="{B44D6F36-CF13-0D6B-09BA-DF656B305AFC}"/>
              </a:ext>
            </a:extLst>
          </p:cNvPr>
          <p:cNvSpPr/>
          <p:nvPr/>
        </p:nvSpPr>
        <p:spPr>
          <a:xfrm>
            <a:off x="0" y="0"/>
            <a:ext cx="18430829" cy="10287000"/>
          </a:xfrm>
          <a:custGeom>
            <a:avLst/>
            <a:gdLst/>
            <a:ahLst/>
            <a:cxnLst/>
            <a:rect l="l" t="t" r="r" b="b"/>
            <a:pathLst>
              <a:path w="18430829" h="10287000">
                <a:moveTo>
                  <a:pt x="0" y="0"/>
                </a:moveTo>
                <a:lnTo>
                  <a:pt x="18430829" y="0"/>
                </a:lnTo>
                <a:lnTo>
                  <a:pt x="18430829" y="10287000"/>
                </a:lnTo>
                <a:lnTo>
                  <a:pt x="0" y="10287000"/>
                </a:lnTo>
                <a:lnTo>
                  <a:pt x="0" y="0"/>
                </a:lnTo>
                <a:close/>
              </a:path>
            </a:pathLst>
          </a:custGeom>
          <a:blipFill>
            <a:blip r:embed="rId2">
              <a:alphaModFix amt="16000"/>
            </a:blip>
            <a:stretch>
              <a:fillRect r="-124376" b="-167558"/>
            </a:stretch>
          </a:blipFill>
        </p:spPr>
        <p:txBody>
          <a:bodyPr/>
          <a:lstStyle/>
          <a:p>
            <a:endParaRPr lang="en-US"/>
          </a:p>
        </p:txBody>
      </p:sp>
      <p:sp>
        <p:nvSpPr>
          <p:cNvPr id="3" name="Freeform 3"/>
          <p:cNvSpPr/>
          <p:nvPr/>
        </p:nvSpPr>
        <p:spPr>
          <a:xfrm>
            <a:off x="10623639" y="1771536"/>
            <a:ext cx="7477188" cy="7265600"/>
          </a:xfrm>
          <a:custGeom>
            <a:avLst/>
            <a:gdLst/>
            <a:ahLst/>
            <a:cxnLst/>
            <a:rect l="l" t="t" r="r" b="b"/>
            <a:pathLst>
              <a:path w="9581295" h="8938556">
                <a:moveTo>
                  <a:pt x="0" y="0"/>
                </a:moveTo>
                <a:lnTo>
                  <a:pt x="9581295" y="0"/>
                </a:lnTo>
                <a:lnTo>
                  <a:pt x="9581295" y="8938556"/>
                </a:lnTo>
                <a:lnTo>
                  <a:pt x="0" y="8938556"/>
                </a:lnTo>
                <a:lnTo>
                  <a:pt x="0" y="0"/>
                </a:lnTo>
                <a:close/>
              </a:path>
            </a:pathLst>
          </a:custGeom>
          <a:blipFill>
            <a:blip r:embed="rId3"/>
            <a:stretch>
              <a:fillRect/>
            </a:stretch>
          </a:blipFill>
        </p:spPr>
        <p:txBody>
          <a:bodyPr/>
          <a:lstStyle/>
          <a:p>
            <a:endParaRPr lang="en-US"/>
          </a:p>
        </p:txBody>
      </p:sp>
      <p:grpSp>
        <p:nvGrpSpPr>
          <p:cNvPr id="4" name="Group 4"/>
          <p:cNvGrpSpPr/>
          <p:nvPr/>
        </p:nvGrpSpPr>
        <p:grpSpPr>
          <a:xfrm>
            <a:off x="2514600" y="287592"/>
            <a:ext cx="7010400" cy="2678404"/>
            <a:chOff x="0" y="0"/>
            <a:chExt cx="1959332" cy="1312060"/>
          </a:xfrm>
        </p:grpSpPr>
        <p:sp>
          <p:nvSpPr>
            <p:cNvPr id="5" name="Freeform 5"/>
            <p:cNvSpPr/>
            <p:nvPr/>
          </p:nvSpPr>
          <p:spPr>
            <a:xfrm>
              <a:off x="0" y="0"/>
              <a:ext cx="1959332" cy="1312060"/>
            </a:xfrm>
            <a:custGeom>
              <a:avLst/>
              <a:gdLst/>
              <a:ahLst/>
              <a:cxnLst/>
              <a:rect l="l" t="t" r="r" b="b"/>
              <a:pathLst>
                <a:path w="1959332" h="1312060">
                  <a:moveTo>
                    <a:pt x="29264" y="0"/>
                  </a:moveTo>
                  <a:lnTo>
                    <a:pt x="1930068" y="0"/>
                  </a:lnTo>
                  <a:cubicBezTo>
                    <a:pt x="1946230" y="0"/>
                    <a:pt x="1959332" y="13102"/>
                    <a:pt x="1959332" y="29264"/>
                  </a:cubicBezTo>
                  <a:lnTo>
                    <a:pt x="1959332" y="1282796"/>
                  </a:lnTo>
                  <a:cubicBezTo>
                    <a:pt x="1959332" y="1298958"/>
                    <a:pt x="1946230" y="1312060"/>
                    <a:pt x="1930068" y="1312060"/>
                  </a:cubicBezTo>
                  <a:lnTo>
                    <a:pt x="29264" y="1312060"/>
                  </a:lnTo>
                  <a:cubicBezTo>
                    <a:pt x="21503" y="1312060"/>
                    <a:pt x="14059" y="1308977"/>
                    <a:pt x="8571" y="1303489"/>
                  </a:cubicBezTo>
                  <a:cubicBezTo>
                    <a:pt x="3083" y="1298001"/>
                    <a:pt x="0" y="1290558"/>
                    <a:pt x="0" y="1282796"/>
                  </a:cubicBezTo>
                  <a:lnTo>
                    <a:pt x="0" y="29264"/>
                  </a:lnTo>
                  <a:cubicBezTo>
                    <a:pt x="0" y="21503"/>
                    <a:pt x="3083" y="14059"/>
                    <a:pt x="8571" y="8571"/>
                  </a:cubicBezTo>
                  <a:cubicBezTo>
                    <a:pt x="14059" y="3083"/>
                    <a:pt x="21503" y="0"/>
                    <a:pt x="29264" y="0"/>
                  </a:cubicBezTo>
                  <a:close/>
                </a:path>
              </a:pathLst>
            </a:custGeom>
            <a:solidFill>
              <a:srgbClr val="1A7BB4"/>
            </a:solidFill>
            <a:ln cap="sq">
              <a:noFill/>
              <a:prstDash val="sysDot"/>
              <a:miter/>
            </a:ln>
          </p:spPr>
          <p:txBody>
            <a:bodyPr/>
            <a:lstStyle/>
            <a:p>
              <a:endParaRPr lang="en-US"/>
            </a:p>
          </p:txBody>
        </p:sp>
        <p:sp>
          <p:nvSpPr>
            <p:cNvPr id="6" name="TextBox 6"/>
            <p:cNvSpPr txBox="1"/>
            <p:nvPr/>
          </p:nvSpPr>
          <p:spPr>
            <a:xfrm>
              <a:off x="0" y="-38100"/>
              <a:ext cx="1959332" cy="1350160"/>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2861248" y="529080"/>
            <a:ext cx="6119797" cy="1242456"/>
          </a:xfrm>
          <a:prstGeom prst="rect">
            <a:avLst/>
          </a:prstGeom>
        </p:spPr>
        <p:txBody>
          <a:bodyPr wrap="square" lIns="0" tIns="0" rIns="0" bIns="0" rtlCol="0" anchor="t">
            <a:spAutoFit/>
          </a:bodyPr>
          <a:lstStyle/>
          <a:p>
            <a:pPr algn="l">
              <a:lnSpc>
                <a:spcPts val="5000"/>
              </a:lnSpc>
            </a:pPr>
            <a:r>
              <a:rPr lang="en-US" sz="3600" b="1" dirty="0">
                <a:solidFill>
                  <a:srgbClr val="FFFFFF"/>
                </a:solidFill>
                <a:latin typeface="Source Sans Pro Bold"/>
                <a:ea typeface="Source Sans Pro Bold"/>
                <a:cs typeface="Source Sans Pro Bold"/>
                <a:sym typeface="Source Sans Pro Bold"/>
              </a:rPr>
              <a:t>Choose the applicable follow up actions taken.</a:t>
            </a:r>
          </a:p>
        </p:txBody>
      </p:sp>
      <p:sp>
        <p:nvSpPr>
          <p:cNvPr id="12" name="TextBox 12"/>
          <p:cNvSpPr txBox="1"/>
          <p:nvPr/>
        </p:nvSpPr>
        <p:spPr>
          <a:xfrm>
            <a:off x="2861248" y="2010632"/>
            <a:ext cx="7010399" cy="407227"/>
          </a:xfrm>
          <a:prstGeom prst="rect">
            <a:avLst/>
          </a:prstGeom>
        </p:spPr>
        <p:txBody>
          <a:bodyPr wrap="square" lIns="0" tIns="0" rIns="0" bIns="0" rtlCol="0" anchor="t">
            <a:spAutoFit/>
          </a:bodyPr>
          <a:lstStyle/>
          <a:p>
            <a:pPr algn="l">
              <a:lnSpc>
                <a:spcPts val="3360"/>
              </a:lnSpc>
              <a:spcBef>
                <a:spcPct val="0"/>
              </a:spcBef>
            </a:pPr>
            <a:r>
              <a:rPr lang="en-US" sz="2200" dirty="0">
                <a:solidFill>
                  <a:srgbClr val="FFFFFF"/>
                </a:solidFill>
                <a:latin typeface="Source Sans Pro"/>
                <a:ea typeface="Source Sans Pro"/>
                <a:cs typeface="Source Sans Pro"/>
                <a:sym typeface="Source Sans Pro"/>
              </a:rPr>
              <a:t>Please note that fields with asterisk are required fields.</a:t>
            </a:r>
          </a:p>
        </p:txBody>
      </p:sp>
      <p:pic>
        <p:nvPicPr>
          <p:cNvPr id="22" name="Graphic 21" descr="Cursor with solid fill">
            <a:extLst>
              <a:ext uri="{FF2B5EF4-FFF2-40B4-BE49-F238E27FC236}">
                <a16:creationId xmlns:a16="http://schemas.microsoft.com/office/drawing/2014/main" id="{210BB891-A9F8-2947-7F7E-0E6461200E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909768" y="8015599"/>
            <a:ext cx="743260" cy="743260"/>
          </a:xfrm>
          <a:prstGeom prst="rect">
            <a:avLst/>
          </a:prstGeom>
        </p:spPr>
      </p:pic>
      <p:sp>
        <p:nvSpPr>
          <p:cNvPr id="27" name="Freeform 2">
            <a:extLst>
              <a:ext uri="{FF2B5EF4-FFF2-40B4-BE49-F238E27FC236}">
                <a16:creationId xmlns:a16="http://schemas.microsoft.com/office/drawing/2014/main" id="{52541B23-B438-958E-9FAA-53C6B62B28AF}"/>
              </a:ext>
            </a:extLst>
          </p:cNvPr>
          <p:cNvSpPr/>
          <p:nvPr/>
        </p:nvSpPr>
        <p:spPr>
          <a:xfrm>
            <a:off x="-208037" y="3720046"/>
            <a:ext cx="4169009" cy="6566954"/>
          </a:xfrm>
          <a:custGeom>
            <a:avLst/>
            <a:gdLst/>
            <a:ahLst/>
            <a:cxnLst/>
            <a:rect l="l" t="t" r="r" b="b"/>
            <a:pathLst>
              <a:path w="4999031" h="7874390">
                <a:moveTo>
                  <a:pt x="0" y="0"/>
                </a:moveTo>
                <a:lnTo>
                  <a:pt x="4999031" y="0"/>
                </a:lnTo>
                <a:lnTo>
                  <a:pt x="4999031" y="7874390"/>
                </a:lnTo>
                <a:lnTo>
                  <a:pt x="0" y="7874390"/>
                </a:lnTo>
                <a:lnTo>
                  <a:pt x="0" y="0"/>
                </a:lnTo>
                <a:close/>
              </a:path>
            </a:pathLst>
          </a:custGeom>
          <a:blipFill>
            <a:blip r:embed="rId6"/>
            <a:stretch>
              <a:fillRect l="-54858" r="-81565"/>
            </a:stretch>
          </a:blipFill>
        </p:spPr>
        <p:txBody>
          <a:bodyPr/>
          <a:lstStyle/>
          <a:p>
            <a:endParaRPr lang="en-US"/>
          </a:p>
        </p:txBody>
      </p:sp>
      <p:grpSp>
        <p:nvGrpSpPr>
          <p:cNvPr id="28" name="Group 9">
            <a:extLst>
              <a:ext uri="{FF2B5EF4-FFF2-40B4-BE49-F238E27FC236}">
                <a16:creationId xmlns:a16="http://schemas.microsoft.com/office/drawing/2014/main" id="{799B01DC-507C-DB5E-2FE1-FFEE3DC72BF5}"/>
              </a:ext>
            </a:extLst>
          </p:cNvPr>
          <p:cNvGrpSpPr/>
          <p:nvPr/>
        </p:nvGrpSpPr>
        <p:grpSpPr>
          <a:xfrm>
            <a:off x="3405203" y="3205093"/>
            <a:ext cx="7010399" cy="6968200"/>
            <a:chOff x="0" y="0"/>
            <a:chExt cx="2206054" cy="843745"/>
          </a:xfrm>
        </p:grpSpPr>
        <p:sp>
          <p:nvSpPr>
            <p:cNvPr id="29" name="Freeform 10">
              <a:extLst>
                <a:ext uri="{FF2B5EF4-FFF2-40B4-BE49-F238E27FC236}">
                  <a16:creationId xmlns:a16="http://schemas.microsoft.com/office/drawing/2014/main" id="{3C5522A5-13E4-170F-48D8-70A78FEF884C}"/>
                </a:ext>
              </a:extLst>
            </p:cNvPr>
            <p:cNvSpPr/>
            <p:nvPr/>
          </p:nvSpPr>
          <p:spPr>
            <a:xfrm>
              <a:off x="0" y="0"/>
              <a:ext cx="2206054" cy="843745"/>
            </a:xfrm>
            <a:custGeom>
              <a:avLst/>
              <a:gdLst/>
              <a:ahLst/>
              <a:cxnLst/>
              <a:rect l="l" t="t" r="r" b="b"/>
              <a:pathLst>
                <a:path w="2206054" h="843745">
                  <a:moveTo>
                    <a:pt x="25991" y="0"/>
                  </a:moveTo>
                  <a:lnTo>
                    <a:pt x="2180063" y="0"/>
                  </a:lnTo>
                  <a:cubicBezTo>
                    <a:pt x="2186956" y="0"/>
                    <a:pt x="2193567" y="2738"/>
                    <a:pt x="2198442" y="7613"/>
                  </a:cubicBezTo>
                  <a:cubicBezTo>
                    <a:pt x="2203316" y="12487"/>
                    <a:pt x="2206054" y="19098"/>
                    <a:pt x="2206054" y="25991"/>
                  </a:cubicBezTo>
                  <a:lnTo>
                    <a:pt x="2206054" y="817754"/>
                  </a:lnTo>
                  <a:cubicBezTo>
                    <a:pt x="2206054" y="824647"/>
                    <a:pt x="2203316" y="831258"/>
                    <a:pt x="2198442" y="836133"/>
                  </a:cubicBezTo>
                  <a:cubicBezTo>
                    <a:pt x="2193567" y="841007"/>
                    <a:pt x="2186956" y="843745"/>
                    <a:pt x="2180063" y="843745"/>
                  </a:cubicBezTo>
                  <a:lnTo>
                    <a:pt x="25991" y="843745"/>
                  </a:lnTo>
                  <a:cubicBezTo>
                    <a:pt x="19098" y="843745"/>
                    <a:pt x="12487" y="841007"/>
                    <a:pt x="7613" y="836133"/>
                  </a:cubicBezTo>
                  <a:cubicBezTo>
                    <a:pt x="2738" y="831258"/>
                    <a:pt x="0" y="824647"/>
                    <a:pt x="0" y="817754"/>
                  </a:cubicBezTo>
                  <a:lnTo>
                    <a:pt x="0" y="25991"/>
                  </a:lnTo>
                  <a:cubicBezTo>
                    <a:pt x="0" y="19098"/>
                    <a:pt x="2738" y="12487"/>
                    <a:pt x="7613" y="7613"/>
                  </a:cubicBezTo>
                  <a:cubicBezTo>
                    <a:pt x="12487" y="2738"/>
                    <a:pt x="19098" y="0"/>
                    <a:pt x="25991" y="0"/>
                  </a:cubicBezTo>
                  <a:close/>
                </a:path>
              </a:pathLst>
            </a:custGeom>
            <a:solidFill>
              <a:srgbClr val="1A7BB4"/>
            </a:solidFill>
            <a:ln cap="sq">
              <a:noFill/>
              <a:prstDash val="sysDot"/>
              <a:miter/>
            </a:ln>
          </p:spPr>
          <p:txBody>
            <a:bodyPr/>
            <a:lstStyle/>
            <a:p>
              <a:endParaRPr lang="en-US"/>
            </a:p>
          </p:txBody>
        </p:sp>
        <p:sp>
          <p:nvSpPr>
            <p:cNvPr id="30" name="TextBox 29">
              <a:extLst>
                <a:ext uri="{FF2B5EF4-FFF2-40B4-BE49-F238E27FC236}">
                  <a16:creationId xmlns:a16="http://schemas.microsoft.com/office/drawing/2014/main" id="{3C9EE389-5427-6E9D-5FA8-57859ECB956D}"/>
                </a:ext>
              </a:extLst>
            </p:cNvPr>
            <p:cNvSpPr txBox="1"/>
            <p:nvPr/>
          </p:nvSpPr>
          <p:spPr>
            <a:xfrm>
              <a:off x="0" y="-38100"/>
              <a:ext cx="2206054" cy="881845"/>
            </a:xfrm>
            <a:prstGeom prst="rect">
              <a:avLst/>
            </a:prstGeom>
          </p:spPr>
          <p:txBody>
            <a:bodyPr lIns="50800" tIns="50800" rIns="50800" bIns="50800" rtlCol="0" anchor="ctr"/>
            <a:lstStyle/>
            <a:p>
              <a:pPr algn="ctr">
                <a:lnSpc>
                  <a:spcPts val="2659"/>
                </a:lnSpc>
              </a:pPr>
              <a:endParaRPr/>
            </a:p>
          </p:txBody>
        </p:sp>
      </p:grpSp>
      <p:sp>
        <p:nvSpPr>
          <p:cNvPr id="31" name="TextBox 30">
            <a:extLst>
              <a:ext uri="{FF2B5EF4-FFF2-40B4-BE49-F238E27FC236}">
                <a16:creationId xmlns:a16="http://schemas.microsoft.com/office/drawing/2014/main" id="{BF08B61E-DD8B-5D4C-9903-15F7D032CC3E}"/>
              </a:ext>
            </a:extLst>
          </p:cNvPr>
          <p:cNvSpPr txBox="1"/>
          <p:nvPr/>
        </p:nvSpPr>
        <p:spPr>
          <a:xfrm>
            <a:off x="3616417" y="3554016"/>
            <a:ext cx="6441984" cy="6771084"/>
          </a:xfrm>
          <a:prstGeom prst="rect">
            <a:avLst/>
          </a:prstGeom>
        </p:spPr>
        <p:txBody>
          <a:bodyPr wrap="square" lIns="0" tIns="0" rIns="0" bIns="0" rtlCol="0" anchor="t">
            <a:spAutoFit/>
          </a:bodyPr>
          <a:lstStyle/>
          <a:p>
            <a:r>
              <a:rPr lang="en-US" sz="2000" b="1" dirty="0">
                <a:solidFill>
                  <a:schemeClr val="bg1"/>
                </a:solidFill>
              </a:rPr>
              <a:t>Choose Yes, No, or NA to indicate whether the member’s parent/guardian was notified. If you choose Yes, you will be required to enter the date and time the notification occurred. </a:t>
            </a:r>
          </a:p>
          <a:p>
            <a:pPr>
              <a:lnSpc>
                <a:spcPts val="1800"/>
              </a:lnSpc>
            </a:pPr>
            <a:endParaRPr lang="en-US" sz="2000" b="1" dirty="0">
              <a:solidFill>
                <a:schemeClr val="bg1"/>
              </a:solidFill>
            </a:endParaRPr>
          </a:p>
          <a:p>
            <a:r>
              <a:rPr lang="en-US" sz="2000" b="1" dirty="0">
                <a:solidFill>
                  <a:schemeClr val="bg1"/>
                </a:solidFill>
              </a:rPr>
              <a:t>Choose Yes, No, or NA to indicate whether the member was seen by a psychiatrist after the incident. If you choose Yes, you will be required to describe what was done or recommended by the psychiatrist.</a:t>
            </a:r>
          </a:p>
          <a:p>
            <a:pPr>
              <a:lnSpc>
                <a:spcPts val="1800"/>
              </a:lnSpc>
            </a:pPr>
            <a:endParaRPr lang="en-US" sz="2000" b="1" dirty="0">
              <a:solidFill>
                <a:schemeClr val="bg1"/>
              </a:solidFill>
            </a:endParaRPr>
          </a:p>
          <a:p>
            <a:r>
              <a:rPr lang="en-US" sz="2000" b="1" dirty="0">
                <a:solidFill>
                  <a:schemeClr val="bg1"/>
                </a:solidFill>
              </a:rPr>
              <a:t>Choose Yes, No, or NA to indicate whether the member was seen by a physician or nurse after the incident. If you choose Yes, you will be required to describe what was done or recommended by the physician or nurse.</a:t>
            </a:r>
          </a:p>
          <a:p>
            <a:pPr>
              <a:lnSpc>
                <a:spcPts val="1800"/>
              </a:lnSpc>
            </a:pPr>
            <a:endParaRPr lang="en-US" sz="2000" b="1" dirty="0">
              <a:solidFill>
                <a:schemeClr val="bg1"/>
              </a:solidFill>
            </a:endParaRPr>
          </a:p>
          <a:p>
            <a:r>
              <a:rPr lang="en-US" sz="2000" b="1" dirty="0">
                <a:solidFill>
                  <a:schemeClr val="bg1"/>
                </a:solidFill>
              </a:rPr>
              <a:t>Choose Yes, No, or NA to indicate whether Adult Protective Services (APS) or ChildLine was contacted as a follow-up to the incident. If you choose Yes, enter the report number or name of person you spoke to, and the date the APS or Childline report was made.</a:t>
            </a:r>
          </a:p>
          <a:p>
            <a:pPr>
              <a:lnSpc>
                <a:spcPts val="1800"/>
              </a:lnSpc>
            </a:pPr>
            <a:endParaRPr lang="en-US" sz="2000" b="1" dirty="0">
              <a:solidFill>
                <a:schemeClr val="bg1"/>
              </a:solidFill>
            </a:endParaRPr>
          </a:p>
          <a:p>
            <a:r>
              <a:rPr lang="en-US" sz="2000" b="1" dirty="0">
                <a:solidFill>
                  <a:schemeClr val="bg1"/>
                </a:solidFill>
              </a:rPr>
              <a:t>Click Submit.</a:t>
            </a:r>
          </a:p>
          <a:p>
            <a:endParaRPr lang="en-US" sz="2000" b="1"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59B1E764-4931-1738-FF3F-E009FB624B4E}"/>
              </a:ext>
            </a:extLst>
          </p:cNvPr>
          <p:cNvSpPr/>
          <p:nvPr/>
        </p:nvSpPr>
        <p:spPr>
          <a:xfrm>
            <a:off x="0" y="0"/>
            <a:ext cx="18430829" cy="10287000"/>
          </a:xfrm>
          <a:custGeom>
            <a:avLst/>
            <a:gdLst/>
            <a:ahLst/>
            <a:cxnLst/>
            <a:rect l="l" t="t" r="r" b="b"/>
            <a:pathLst>
              <a:path w="18430829" h="10287000">
                <a:moveTo>
                  <a:pt x="0" y="0"/>
                </a:moveTo>
                <a:lnTo>
                  <a:pt x="18430829" y="0"/>
                </a:lnTo>
                <a:lnTo>
                  <a:pt x="18430829" y="10287000"/>
                </a:lnTo>
                <a:lnTo>
                  <a:pt x="0" y="10287000"/>
                </a:lnTo>
                <a:lnTo>
                  <a:pt x="0" y="0"/>
                </a:lnTo>
                <a:close/>
              </a:path>
            </a:pathLst>
          </a:custGeom>
          <a:blipFill>
            <a:blip r:embed="rId2">
              <a:alphaModFix amt="16000"/>
            </a:blip>
            <a:stretch>
              <a:fillRect r="-124376" b="-167558"/>
            </a:stretch>
          </a:blipFill>
        </p:spPr>
        <p:txBody>
          <a:bodyPr/>
          <a:lstStyle/>
          <a:p>
            <a:endParaRPr lang="en-US"/>
          </a:p>
        </p:txBody>
      </p:sp>
      <p:sp>
        <p:nvSpPr>
          <p:cNvPr id="2" name="Freeform 2"/>
          <p:cNvSpPr/>
          <p:nvPr/>
        </p:nvSpPr>
        <p:spPr>
          <a:xfrm>
            <a:off x="-208038" y="2769589"/>
            <a:ext cx="4999031" cy="7874390"/>
          </a:xfrm>
          <a:custGeom>
            <a:avLst/>
            <a:gdLst/>
            <a:ahLst/>
            <a:cxnLst/>
            <a:rect l="l" t="t" r="r" b="b"/>
            <a:pathLst>
              <a:path w="4999031" h="7874390">
                <a:moveTo>
                  <a:pt x="0" y="0"/>
                </a:moveTo>
                <a:lnTo>
                  <a:pt x="4999031" y="0"/>
                </a:lnTo>
                <a:lnTo>
                  <a:pt x="4999031" y="7874390"/>
                </a:lnTo>
                <a:lnTo>
                  <a:pt x="0" y="7874390"/>
                </a:lnTo>
                <a:lnTo>
                  <a:pt x="0" y="0"/>
                </a:lnTo>
                <a:close/>
              </a:path>
            </a:pathLst>
          </a:custGeom>
          <a:blipFill>
            <a:blip r:embed="rId3"/>
            <a:stretch>
              <a:fillRect l="-54858" r="-81565"/>
            </a:stretch>
          </a:blipFill>
        </p:spPr>
        <p:txBody>
          <a:bodyPr/>
          <a:lstStyle/>
          <a:p>
            <a:endParaRPr lang="en-US"/>
          </a:p>
        </p:txBody>
      </p:sp>
      <p:grpSp>
        <p:nvGrpSpPr>
          <p:cNvPr id="3" name="Group 3"/>
          <p:cNvGrpSpPr/>
          <p:nvPr/>
        </p:nvGrpSpPr>
        <p:grpSpPr>
          <a:xfrm>
            <a:off x="3415640" y="1185094"/>
            <a:ext cx="13843660" cy="2572157"/>
            <a:chOff x="0" y="0"/>
            <a:chExt cx="5126439" cy="952494"/>
          </a:xfrm>
        </p:grpSpPr>
        <p:sp>
          <p:nvSpPr>
            <p:cNvPr id="4" name="Freeform 4"/>
            <p:cNvSpPr/>
            <p:nvPr/>
          </p:nvSpPr>
          <p:spPr>
            <a:xfrm>
              <a:off x="0" y="0"/>
              <a:ext cx="5126439" cy="952494"/>
            </a:xfrm>
            <a:custGeom>
              <a:avLst/>
              <a:gdLst/>
              <a:ahLst/>
              <a:cxnLst/>
              <a:rect l="l" t="t" r="r" b="b"/>
              <a:pathLst>
                <a:path w="5126439" h="952494">
                  <a:moveTo>
                    <a:pt x="11185" y="0"/>
                  </a:moveTo>
                  <a:lnTo>
                    <a:pt x="5115254" y="0"/>
                  </a:lnTo>
                  <a:cubicBezTo>
                    <a:pt x="5121432" y="0"/>
                    <a:pt x="5126439" y="5008"/>
                    <a:pt x="5126439" y="11185"/>
                  </a:cubicBezTo>
                  <a:lnTo>
                    <a:pt x="5126439" y="941309"/>
                  </a:lnTo>
                  <a:cubicBezTo>
                    <a:pt x="5126439" y="944276"/>
                    <a:pt x="5125261" y="947121"/>
                    <a:pt x="5123163" y="949218"/>
                  </a:cubicBezTo>
                  <a:cubicBezTo>
                    <a:pt x="5121066" y="951316"/>
                    <a:pt x="5118221" y="952494"/>
                    <a:pt x="5115254" y="952494"/>
                  </a:cubicBezTo>
                  <a:lnTo>
                    <a:pt x="11185" y="952494"/>
                  </a:lnTo>
                  <a:cubicBezTo>
                    <a:pt x="5008" y="952494"/>
                    <a:pt x="0" y="947486"/>
                    <a:pt x="0" y="941309"/>
                  </a:cubicBezTo>
                  <a:lnTo>
                    <a:pt x="0" y="11185"/>
                  </a:lnTo>
                  <a:cubicBezTo>
                    <a:pt x="0" y="5008"/>
                    <a:pt x="5008" y="0"/>
                    <a:pt x="11185" y="0"/>
                  </a:cubicBezTo>
                  <a:close/>
                </a:path>
              </a:pathLst>
            </a:custGeom>
            <a:solidFill>
              <a:srgbClr val="1A7BB4"/>
            </a:solidFill>
            <a:ln cap="sq">
              <a:noFill/>
              <a:prstDash val="sysDot"/>
              <a:miter/>
            </a:ln>
          </p:spPr>
          <p:txBody>
            <a:bodyPr/>
            <a:lstStyle/>
            <a:p>
              <a:endParaRPr lang="en-US"/>
            </a:p>
          </p:txBody>
        </p:sp>
        <p:sp>
          <p:nvSpPr>
            <p:cNvPr id="5" name="TextBox 5"/>
            <p:cNvSpPr txBox="1"/>
            <p:nvPr/>
          </p:nvSpPr>
          <p:spPr>
            <a:xfrm>
              <a:off x="0" y="-38100"/>
              <a:ext cx="5126439" cy="990594"/>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6086022" y="3980708"/>
            <a:ext cx="9350689" cy="5808814"/>
            <a:chOff x="0" y="0"/>
            <a:chExt cx="12467585" cy="7745085"/>
          </a:xfrm>
        </p:grpSpPr>
        <p:sp>
          <p:nvSpPr>
            <p:cNvPr id="7" name="Freeform 7"/>
            <p:cNvSpPr/>
            <p:nvPr/>
          </p:nvSpPr>
          <p:spPr>
            <a:xfrm>
              <a:off x="0" y="0"/>
              <a:ext cx="12467585" cy="7745085"/>
            </a:xfrm>
            <a:custGeom>
              <a:avLst/>
              <a:gdLst/>
              <a:ahLst/>
              <a:cxnLst/>
              <a:rect l="l" t="t" r="r" b="b"/>
              <a:pathLst>
                <a:path w="12467585" h="7745085">
                  <a:moveTo>
                    <a:pt x="0" y="0"/>
                  </a:moveTo>
                  <a:lnTo>
                    <a:pt x="12467585" y="0"/>
                  </a:lnTo>
                  <a:lnTo>
                    <a:pt x="12467585" y="7745085"/>
                  </a:lnTo>
                  <a:lnTo>
                    <a:pt x="0" y="7745085"/>
                  </a:lnTo>
                  <a:lnTo>
                    <a:pt x="0" y="0"/>
                  </a:lnTo>
                  <a:close/>
                </a:path>
              </a:pathLst>
            </a:custGeom>
            <a:blipFill>
              <a:blip r:embed="rId4"/>
              <a:stretch>
                <a:fillRect b="-66115"/>
              </a:stretch>
            </a:blipFill>
          </p:spPr>
          <p:txBody>
            <a:bodyPr/>
            <a:lstStyle/>
            <a:p>
              <a:endParaRPr lang="en-US"/>
            </a:p>
          </p:txBody>
        </p:sp>
        <p:grpSp>
          <p:nvGrpSpPr>
            <p:cNvPr id="8" name="Group 8"/>
            <p:cNvGrpSpPr/>
            <p:nvPr/>
          </p:nvGrpSpPr>
          <p:grpSpPr>
            <a:xfrm>
              <a:off x="4342352" y="5340095"/>
              <a:ext cx="371560" cy="672112"/>
              <a:chOff x="0" y="0"/>
              <a:chExt cx="73395" cy="132763"/>
            </a:xfrm>
          </p:grpSpPr>
          <p:sp>
            <p:nvSpPr>
              <p:cNvPr id="9" name="Freeform 9"/>
              <p:cNvSpPr/>
              <p:nvPr/>
            </p:nvSpPr>
            <p:spPr>
              <a:xfrm>
                <a:off x="0" y="0"/>
                <a:ext cx="73395" cy="132763"/>
              </a:xfrm>
              <a:custGeom>
                <a:avLst/>
                <a:gdLst/>
                <a:ahLst/>
                <a:cxnLst/>
                <a:rect l="l" t="t" r="r" b="b"/>
                <a:pathLst>
                  <a:path w="73395" h="132763">
                    <a:moveTo>
                      <a:pt x="0" y="0"/>
                    </a:moveTo>
                    <a:lnTo>
                      <a:pt x="73395" y="0"/>
                    </a:lnTo>
                    <a:lnTo>
                      <a:pt x="73395" y="132763"/>
                    </a:lnTo>
                    <a:lnTo>
                      <a:pt x="0" y="132763"/>
                    </a:lnTo>
                    <a:close/>
                  </a:path>
                </a:pathLst>
              </a:custGeom>
              <a:solidFill>
                <a:srgbClr val="FFFFFF"/>
              </a:solidFill>
            </p:spPr>
            <p:txBody>
              <a:bodyPr/>
              <a:lstStyle/>
              <a:p>
                <a:endParaRPr lang="en-US"/>
              </a:p>
            </p:txBody>
          </p:sp>
          <p:sp>
            <p:nvSpPr>
              <p:cNvPr id="10" name="TextBox 10"/>
              <p:cNvSpPr txBox="1"/>
              <p:nvPr/>
            </p:nvSpPr>
            <p:spPr>
              <a:xfrm>
                <a:off x="0" y="-47625"/>
                <a:ext cx="73395" cy="180388"/>
              </a:xfrm>
              <a:prstGeom prst="rect">
                <a:avLst/>
              </a:prstGeom>
            </p:spPr>
            <p:txBody>
              <a:bodyPr lIns="50800" tIns="50800" rIns="50800" bIns="50800" rtlCol="0" anchor="ctr"/>
              <a:lstStyle/>
              <a:p>
                <a:pPr algn="ctr">
                  <a:lnSpc>
                    <a:spcPts val="3360"/>
                  </a:lnSpc>
                </a:pPr>
                <a:endParaRPr/>
              </a:p>
            </p:txBody>
          </p:sp>
        </p:grpSp>
      </p:grpSp>
      <p:sp>
        <p:nvSpPr>
          <p:cNvPr id="12" name="TextBox 12"/>
          <p:cNvSpPr txBox="1"/>
          <p:nvPr/>
        </p:nvSpPr>
        <p:spPr>
          <a:xfrm>
            <a:off x="3743124" y="1436453"/>
            <a:ext cx="13284251" cy="2143760"/>
          </a:xfrm>
          <a:prstGeom prst="rect">
            <a:avLst/>
          </a:prstGeom>
        </p:spPr>
        <p:txBody>
          <a:bodyPr lIns="0" tIns="0" rIns="0" bIns="0" rtlCol="0" anchor="t">
            <a:spAutoFit/>
          </a:bodyPr>
          <a:lstStyle/>
          <a:p>
            <a:pPr algn="l">
              <a:lnSpc>
                <a:spcPts val="5740"/>
              </a:lnSpc>
              <a:spcBef>
                <a:spcPct val="0"/>
              </a:spcBef>
            </a:pPr>
            <a:r>
              <a:rPr lang="en-US" sz="4100" b="1">
                <a:solidFill>
                  <a:srgbClr val="FFFFFF"/>
                </a:solidFill>
                <a:latin typeface="Source Sans Pro Bold"/>
                <a:ea typeface="Source Sans Pro Bold"/>
                <a:cs typeface="Source Sans Pro Bold"/>
                <a:sym typeface="Source Sans Pro Bold"/>
              </a:rPr>
              <a:t>A message will appear to verify that your incident report has been entered. A confirmation number will be provided for the provider record.</a:t>
            </a:r>
          </a:p>
        </p:txBody>
      </p:sp>
      <p:sp>
        <p:nvSpPr>
          <p:cNvPr id="13" name="Oval 12">
            <a:extLst>
              <a:ext uri="{FF2B5EF4-FFF2-40B4-BE49-F238E27FC236}">
                <a16:creationId xmlns:a16="http://schemas.microsoft.com/office/drawing/2014/main" id="{11CDC688-71FF-ED00-BA4A-A930F8108DE7}"/>
              </a:ext>
            </a:extLst>
          </p:cNvPr>
          <p:cNvSpPr/>
          <p:nvPr/>
        </p:nvSpPr>
        <p:spPr>
          <a:xfrm>
            <a:off x="8855233" y="7215382"/>
            <a:ext cx="3060032" cy="1605086"/>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20BE4D9F-9C69-8368-7474-B2611A593EC4}"/>
              </a:ext>
            </a:extLst>
          </p:cNvPr>
          <p:cNvSpPr/>
          <p:nvPr/>
        </p:nvSpPr>
        <p:spPr>
          <a:xfrm>
            <a:off x="0" y="0"/>
            <a:ext cx="18430829" cy="10287000"/>
          </a:xfrm>
          <a:custGeom>
            <a:avLst/>
            <a:gdLst/>
            <a:ahLst/>
            <a:cxnLst/>
            <a:rect l="l" t="t" r="r" b="b"/>
            <a:pathLst>
              <a:path w="18430829" h="10287000">
                <a:moveTo>
                  <a:pt x="0" y="0"/>
                </a:moveTo>
                <a:lnTo>
                  <a:pt x="18430829" y="0"/>
                </a:lnTo>
                <a:lnTo>
                  <a:pt x="18430829" y="10287000"/>
                </a:lnTo>
                <a:lnTo>
                  <a:pt x="0" y="10287000"/>
                </a:lnTo>
                <a:lnTo>
                  <a:pt x="0" y="0"/>
                </a:lnTo>
                <a:close/>
              </a:path>
            </a:pathLst>
          </a:custGeom>
          <a:blipFill>
            <a:blip r:embed="rId2">
              <a:alphaModFix amt="16000"/>
            </a:blip>
            <a:stretch>
              <a:fillRect r="-124376" b="-167558"/>
            </a:stretch>
          </a:blipFill>
        </p:spPr>
        <p:txBody>
          <a:bodyPr/>
          <a:lstStyle/>
          <a:p>
            <a:endParaRPr lang="en-US"/>
          </a:p>
        </p:txBody>
      </p:sp>
      <p:sp>
        <p:nvSpPr>
          <p:cNvPr id="2" name="Freeform 2"/>
          <p:cNvSpPr/>
          <p:nvPr/>
        </p:nvSpPr>
        <p:spPr>
          <a:xfrm>
            <a:off x="-208038" y="2769589"/>
            <a:ext cx="4999031" cy="7874390"/>
          </a:xfrm>
          <a:custGeom>
            <a:avLst/>
            <a:gdLst/>
            <a:ahLst/>
            <a:cxnLst/>
            <a:rect l="l" t="t" r="r" b="b"/>
            <a:pathLst>
              <a:path w="4999031" h="7874390">
                <a:moveTo>
                  <a:pt x="0" y="0"/>
                </a:moveTo>
                <a:lnTo>
                  <a:pt x="4999031" y="0"/>
                </a:lnTo>
                <a:lnTo>
                  <a:pt x="4999031" y="7874390"/>
                </a:lnTo>
                <a:lnTo>
                  <a:pt x="0" y="7874390"/>
                </a:lnTo>
                <a:lnTo>
                  <a:pt x="0" y="0"/>
                </a:lnTo>
                <a:close/>
              </a:path>
            </a:pathLst>
          </a:custGeom>
          <a:blipFill>
            <a:blip r:embed="rId3"/>
            <a:stretch>
              <a:fillRect l="-54858" r="-81565"/>
            </a:stretch>
          </a:blipFill>
        </p:spPr>
        <p:txBody>
          <a:bodyPr/>
          <a:lstStyle/>
          <a:p>
            <a:endParaRPr lang="en-US"/>
          </a:p>
        </p:txBody>
      </p:sp>
      <p:grpSp>
        <p:nvGrpSpPr>
          <p:cNvPr id="3" name="Group 3"/>
          <p:cNvGrpSpPr/>
          <p:nvPr/>
        </p:nvGrpSpPr>
        <p:grpSpPr>
          <a:xfrm>
            <a:off x="4335565" y="1512653"/>
            <a:ext cx="12315763" cy="4322667"/>
            <a:chOff x="0" y="0"/>
            <a:chExt cx="4560644" cy="1600725"/>
          </a:xfrm>
        </p:grpSpPr>
        <p:sp>
          <p:nvSpPr>
            <p:cNvPr id="4" name="Freeform 4"/>
            <p:cNvSpPr/>
            <p:nvPr/>
          </p:nvSpPr>
          <p:spPr>
            <a:xfrm>
              <a:off x="0" y="0"/>
              <a:ext cx="4560644" cy="1600725"/>
            </a:xfrm>
            <a:custGeom>
              <a:avLst/>
              <a:gdLst/>
              <a:ahLst/>
              <a:cxnLst/>
              <a:rect l="l" t="t" r="r" b="b"/>
              <a:pathLst>
                <a:path w="4560644" h="1600725">
                  <a:moveTo>
                    <a:pt x="12572" y="0"/>
                  </a:moveTo>
                  <a:lnTo>
                    <a:pt x="4548072" y="0"/>
                  </a:lnTo>
                  <a:cubicBezTo>
                    <a:pt x="4555015" y="0"/>
                    <a:pt x="4560644" y="5629"/>
                    <a:pt x="4560644" y="12572"/>
                  </a:cubicBezTo>
                  <a:lnTo>
                    <a:pt x="4560644" y="1588152"/>
                  </a:lnTo>
                  <a:cubicBezTo>
                    <a:pt x="4560644" y="1595096"/>
                    <a:pt x="4555015" y="1600725"/>
                    <a:pt x="4548072" y="1600725"/>
                  </a:cubicBezTo>
                  <a:lnTo>
                    <a:pt x="12572" y="1600725"/>
                  </a:lnTo>
                  <a:cubicBezTo>
                    <a:pt x="5629" y="1600725"/>
                    <a:pt x="0" y="1595096"/>
                    <a:pt x="0" y="1588152"/>
                  </a:cubicBezTo>
                  <a:lnTo>
                    <a:pt x="0" y="12572"/>
                  </a:lnTo>
                  <a:cubicBezTo>
                    <a:pt x="0" y="5629"/>
                    <a:pt x="5629" y="0"/>
                    <a:pt x="12572" y="0"/>
                  </a:cubicBezTo>
                  <a:close/>
                </a:path>
              </a:pathLst>
            </a:custGeom>
            <a:solidFill>
              <a:srgbClr val="1A7BB4"/>
            </a:solidFill>
            <a:ln cap="sq">
              <a:noFill/>
              <a:prstDash val="sysDot"/>
              <a:miter/>
            </a:ln>
          </p:spPr>
          <p:txBody>
            <a:bodyPr/>
            <a:lstStyle/>
            <a:p>
              <a:endParaRPr lang="en-US"/>
            </a:p>
          </p:txBody>
        </p:sp>
        <p:sp>
          <p:nvSpPr>
            <p:cNvPr id="5" name="TextBox 5"/>
            <p:cNvSpPr txBox="1"/>
            <p:nvPr/>
          </p:nvSpPr>
          <p:spPr>
            <a:xfrm>
              <a:off x="0" y="-38100"/>
              <a:ext cx="4560644" cy="1638825"/>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969691" y="1840107"/>
            <a:ext cx="11321199" cy="3591560"/>
          </a:xfrm>
          <a:prstGeom prst="rect">
            <a:avLst/>
          </a:prstGeom>
        </p:spPr>
        <p:txBody>
          <a:bodyPr lIns="0" tIns="0" rIns="0" bIns="0" rtlCol="0" anchor="t">
            <a:spAutoFit/>
          </a:bodyPr>
          <a:lstStyle/>
          <a:p>
            <a:pPr algn="l">
              <a:lnSpc>
                <a:spcPts val="5740"/>
              </a:lnSpc>
              <a:spcBef>
                <a:spcPct val="0"/>
              </a:spcBef>
            </a:pPr>
            <a:r>
              <a:rPr lang="en-US" sz="4100" b="1">
                <a:solidFill>
                  <a:srgbClr val="FFFFFF"/>
                </a:solidFill>
                <a:latin typeface="Source Sans Pro Bold"/>
                <a:ea typeface="Source Sans Pro Bold"/>
                <a:cs typeface="Source Sans Pro Bold"/>
                <a:sym typeface="Source Sans Pro Bold"/>
              </a:rPr>
              <a:t>If you have questions about the incident reporting process, please call Magellan and request to speak to a Quality Specialist or email Dawn Haurin at </a:t>
            </a:r>
            <a:r>
              <a:rPr lang="en-US" sz="4100" b="1" u="sng">
                <a:solidFill>
                  <a:srgbClr val="FFFFFF"/>
                </a:solidFill>
                <a:latin typeface="Source Sans Pro Bold"/>
                <a:ea typeface="Source Sans Pro Bold"/>
                <a:cs typeface="Source Sans Pro Bold"/>
                <a:sym typeface="Source Sans Pro Bold"/>
              </a:rPr>
              <a:t>DMPrenoHaurin@magellanhealth.com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03127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Confidentiality statement</a:t>
            </a:r>
          </a:p>
        </p:txBody>
      </p:sp>
      <p:sp>
        <p:nvSpPr>
          <p:cNvPr id="6" name="Content Placeholder 5"/>
          <p:cNvSpPr>
            <a:spLocks noGrp="1"/>
          </p:cNvSpPr>
          <p:nvPr>
            <p:ph idx="1"/>
          </p:nvPr>
        </p:nvSpPr>
        <p:spPr>
          <a:xfrm>
            <a:off x="528831" y="2875455"/>
            <a:ext cx="16578072" cy="6527007"/>
          </a:xfrm>
        </p:spPr>
        <p:txBody>
          <a:bodyPr anchor="b"/>
          <a:lstStyle/>
          <a:p>
            <a:pPr marL="0" indent="0">
              <a:buNone/>
            </a:pPr>
            <a:r>
              <a:rPr lang="en-US" sz="1950" i="1">
                <a:ea typeface="ＭＳ 明朝"/>
                <a:cs typeface="Calibri"/>
              </a:rPr>
              <a:t>By receipt of this presentation, each recipient agrees that the information contained herein will be kept confidential and that the information will not be photocopied, reproduced, or distributed to or disclosed to others at any time without the prior written consent of Magellan Health, Inc.</a:t>
            </a:r>
            <a:endParaRPr lang="en-US" sz="1950">
              <a:ea typeface="ＭＳ 明朝"/>
              <a:cs typeface="Times New Roman"/>
            </a:endParaRPr>
          </a:p>
          <a:p>
            <a:pPr marL="0" indent="0">
              <a:buNone/>
            </a:pPr>
            <a:r>
              <a:rPr lang="en-US" sz="1950" i="1">
                <a:ea typeface="ＭＳ 明朝"/>
                <a:cs typeface="Calibri"/>
              </a:rPr>
              <a:t>The information contained in this presentation is intended for educational purposes only and is not intended to define a standard of care or exclusive course of treatment, nor be a substitute for treatment.</a:t>
            </a:r>
            <a:endParaRPr lang="en-US" sz="1950">
              <a:ea typeface="ＭＳ 明朝"/>
              <a:cs typeface="Times New Roman"/>
            </a:endParaRPr>
          </a:p>
        </p:txBody>
      </p:sp>
      <p:sp>
        <p:nvSpPr>
          <p:cNvPr id="4" name="Slide Number Placeholder 3"/>
          <p:cNvSpPr>
            <a:spLocks noGrp="1"/>
          </p:cNvSpPr>
          <p:nvPr>
            <p:ph type="sldNum" sz="quarter" idx="12"/>
          </p:nvPr>
        </p:nvSpPr>
        <p:spPr/>
        <p:txBody>
          <a:bodyPr/>
          <a:lstStyle/>
          <a:p>
            <a:fld id="{BC8AEE7E-FAD4-4EE3-9D98-D5CFF485C706}" type="slidenum">
              <a:rPr lang="en-US" smtClean="0"/>
              <a:t>28</a:t>
            </a:fld>
            <a:endParaRPr lang="en-US"/>
          </a:p>
        </p:txBody>
      </p:sp>
    </p:spTree>
    <p:extLst>
      <p:ext uri="{BB962C8B-B14F-4D97-AF65-F5344CB8AC3E}">
        <p14:creationId xmlns:p14="http://schemas.microsoft.com/office/powerpoint/2010/main" val="3517689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430829" cy="10287000"/>
          </a:xfrm>
          <a:custGeom>
            <a:avLst/>
            <a:gdLst/>
            <a:ahLst/>
            <a:cxnLst/>
            <a:rect l="l" t="t" r="r" b="b"/>
            <a:pathLst>
              <a:path w="18430829" h="10287000">
                <a:moveTo>
                  <a:pt x="0" y="0"/>
                </a:moveTo>
                <a:lnTo>
                  <a:pt x="18430829" y="0"/>
                </a:lnTo>
                <a:lnTo>
                  <a:pt x="18430829" y="10287000"/>
                </a:lnTo>
                <a:lnTo>
                  <a:pt x="0" y="10287000"/>
                </a:lnTo>
                <a:lnTo>
                  <a:pt x="0" y="0"/>
                </a:lnTo>
                <a:close/>
              </a:path>
            </a:pathLst>
          </a:custGeom>
          <a:blipFill>
            <a:blip r:embed="rId2">
              <a:alphaModFix amt="16000"/>
            </a:blip>
            <a:stretch>
              <a:fillRect r="-124376" b="-167558"/>
            </a:stretch>
          </a:blipFill>
        </p:spPr>
        <p:txBody>
          <a:bodyPr/>
          <a:lstStyle/>
          <a:p>
            <a:endParaRPr lang="en-US"/>
          </a:p>
        </p:txBody>
      </p:sp>
      <p:sp>
        <p:nvSpPr>
          <p:cNvPr id="3" name="Freeform 3"/>
          <p:cNvSpPr/>
          <p:nvPr/>
        </p:nvSpPr>
        <p:spPr>
          <a:xfrm>
            <a:off x="2937569" y="1257282"/>
            <a:ext cx="6206431" cy="9029718"/>
          </a:xfrm>
          <a:custGeom>
            <a:avLst/>
            <a:gdLst/>
            <a:ahLst/>
            <a:cxnLst/>
            <a:rect l="l" t="t" r="r" b="b"/>
            <a:pathLst>
              <a:path w="6206431" h="9029718">
                <a:moveTo>
                  <a:pt x="0" y="0"/>
                </a:moveTo>
                <a:lnTo>
                  <a:pt x="6206431" y="0"/>
                </a:lnTo>
                <a:lnTo>
                  <a:pt x="6206431" y="9029718"/>
                </a:lnTo>
                <a:lnTo>
                  <a:pt x="0" y="9029718"/>
                </a:lnTo>
                <a:lnTo>
                  <a:pt x="0" y="0"/>
                </a:lnTo>
                <a:close/>
              </a:path>
            </a:pathLst>
          </a:custGeom>
          <a:blipFill>
            <a:blip r:embed="rId3"/>
            <a:stretch>
              <a:fillRect l="-74161" r="-44073"/>
            </a:stretch>
          </a:blipFill>
        </p:spPr>
        <p:txBody>
          <a:bodyPr/>
          <a:lstStyle/>
          <a:p>
            <a:endParaRPr lang="en-US"/>
          </a:p>
        </p:txBody>
      </p:sp>
      <p:grpSp>
        <p:nvGrpSpPr>
          <p:cNvPr id="4" name="Group 4"/>
          <p:cNvGrpSpPr/>
          <p:nvPr/>
        </p:nvGrpSpPr>
        <p:grpSpPr>
          <a:xfrm>
            <a:off x="7509275" y="1425896"/>
            <a:ext cx="8266785" cy="4346245"/>
            <a:chOff x="0" y="0"/>
            <a:chExt cx="11022380" cy="5794993"/>
          </a:xfrm>
        </p:grpSpPr>
        <p:grpSp>
          <p:nvGrpSpPr>
            <p:cNvPr id="5" name="Group 5"/>
            <p:cNvGrpSpPr/>
            <p:nvPr/>
          </p:nvGrpSpPr>
          <p:grpSpPr>
            <a:xfrm>
              <a:off x="0" y="0"/>
              <a:ext cx="11022380" cy="5794993"/>
              <a:chOff x="0" y="0"/>
              <a:chExt cx="2177260" cy="1144690"/>
            </a:xfrm>
          </p:grpSpPr>
          <p:sp>
            <p:nvSpPr>
              <p:cNvPr id="6" name="Freeform 6"/>
              <p:cNvSpPr/>
              <p:nvPr/>
            </p:nvSpPr>
            <p:spPr>
              <a:xfrm>
                <a:off x="0" y="0"/>
                <a:ext cx="2177260" cy="1144690"/>
              </a:xfrm>
              <a:custGeom>
                <a:avLst/>
                <a:gdLst/>
                <a:ahLst/>
                <a:cxnLst/>
                <a:rect l="l" t="t" r="r" b="b"/>
                <a:pathLst>
                  <a:path w="2177260" h="1144690">
                    <a:moveTo>
                      <a:pt x="18730" y="0"/>
                    </a:moveTo>
                    <a:lnTo>
                      <a:pt x="2158530" y="0"/>
                    </a:lnTo>
                    <a:cubicBezTo>
                      <a:pt x="2163498" y="0"/>
                      <a:pt x="2168262" y="1973"/>
                      <a:pt x="2171774" y="5486"/>
                    </a:cubicBezTo>
                    <a:cubicBezTo>
                      <a:pt x="2175287" y="8999"/>
                      <a:pt x="2177260" y="13763"/>
                      <a:pt x="2177260" y="18730"/>
                    </a:cubicBezTo>
                    <a:lnTo>
                      <a:pt x="2177260" y="1125960"/>
                    </a:lnTo>
                    <a:cubicBezTo>
                      <a:pt x="2177260" y="1130927"/>
                      <a:pt x="2175287" y="1135691"/>
                      <a:pt x="2171774" y="1139204"/>
                    </a:cubicBezTo>
                    <a:cubicBezTo>
                      <a:pt x="2168262" y="1142717"/>
                      <a:pt x="2163498" y="1144690"/>
                      <a:pt x="2158530" y="1144690"/>
                    </a:cubicBezTo>
                    <a:lnTo>
                      <a:pt x="18730" y="1144690"/>
                    </a:lnTo>
                    <a:cubicBezTo>
                      <a:pt x="13763" y="1144690"/>
                      <a:pt x="8999" y="1142717"/>
                      <a:pt x="5486" y="1139204"/>
                    </a:cubicBezTo>
                    <a:cubicBezTo>
                      <a:pt x="1973" y="1135691"/>
                      <a:pt x="0" y="1130927"/>
                      <a:pt x="0" y="1125960"/>
                    </a:cubicBezTo>
                    <a:lnTo>
                      <a:pt x="0" y="18730"/>
                    </a:lnTo>
                    <a:cubicBezTo>
                      <a:pt x="0" y="13763"/>
                      <a:pt x="1973" y="8999"/>
                      <a:pt x="5486" y="5486"/>
                    </a:cubicBezTo>
                    <a:cubicBezTo>
                      <a:pt x="8999" y="1973"/>
                      <a:pt x="13763" y="0"/>
                      <a:pt x="18730" y="0"/>
                    </a:cubicBezTo>
                    <a:close/>
                  </a:path>
                </a:pathLst>
              </a:custGeom>
              <a:solidFill>
                <a:srgbClr val="1A7BB4"/>
              </a:solidFill>
              <a:ln cap="sq">
                <a:noFill/>
                <a:prstDash val="sysDot"/>
                <a:miter/>
              </a:ln>
            </p:spPr>
            <p:txBody>
              <a:bodyPr/>
              <a:lstStyle/>
              <a:p>
                <a:endParaRPr lang="en-US"/>
              </a:p>
            </p:txBody>
          </p:sp>
          <p:sp>
            <p:nvSpPr>
              <p:cNvPr id="7" name="TextBox 7"/>
              <p:cNvSpPr txBox="1"/>
              <p:nvPr/>
            </p:nvSpPr>
            <p:spPr>
              <a:xfrm>
                <a:off x="0" y="-38100"/>
                <a:ext cx="2177260" cy="118279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585611" y="110798"/>
              <a:ext cx="10192875" cy="5281508"/>
            </a:xfrm>
            <a:prstGeom prst="rect">
              <a:avLst/>
            </a:prstGeom>
          </p:spPr>
          <p:txBody>
            <a:bodyPr lIns="0" tIns="0" rIns="0" bIns="0" rtlCol="0" anchor="t">
              <a:spAutoFit/>
            </a:bodyPr>
            <a:lstStyle/>
            <a:p>
              <a:pPr algn="l">
                <a:lnSpc>
                  <a:spcPts val="5319"/>
                </a:lnSpc>
                <a:spcBef>
                  <a:spcPct val="0"/>
                </a:spcBef>
              </a:pPr>
              <a:r>
                <a:rPr lang="en-US" sz="3799" b="1">
                  <a:solidFill>
                    <a:srgbClr val="FFFFFF"/>
                  </a:solidFill>
                  <a:latin typeface="Source Sans Pro Bold"/>
                  <a:ea typeface="Source Sans Pro Bold"/>
                  <a:cs typeface="Source Sans Pro Bold"/>
                  <a:sym typeface="Source Sans Pro Bold"/>
                </a:rPr>
                <a:t>If the incident qualifies as a Sentinel Event for a managed level of care, please indicate so on the Incident Report and alert Care Management of the occurrence (for managed levels of care).</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430829" cy="10287000"/>
          </a:xfrm>
          <a:custGeom>
            <a:avLst/>
            <a:gdLst/>
            <a:ahLst/>
            <a:cxnLst/>
            <a:rect l="l" t="t" r="r" b="b"/>
            <a:pathLst>
              <a:path w="18430829" h="10287000">
                <a:moveTo>
                  <a:pt x="0" y="0"/>
                </a:moveTo>
                <a:lnTo>
                  <a:pt x="18430829" y="0"/>
                </a:lnTo>
                <a:lnTo>
                  <a:pt x="18430829" y="10287000"/>
                </a:lnTo>
                <a:lnTo>
                  <a:pt x="0" y="10287000"/>
                </a:lnTo>
                <a:lnTo>
                  <a:pt x="0" y="0"/>
                </a:lnTo>
                <a:close/>
              </a:path>
            </a:pathLst>
          </a:custGeom>
          <a:blipFill>
            <a:blip r:embed="rId2">
              <a:alphaModFix amt="16000"/>
            </a:blip>
            <a:stretch>
              <a:fillRect r="-124376" b="-167558"/>
            </a:stretch>
          </a:blipFill>
        </p:spPr>
        <p:txBody>
          <a:bodyPr/>
          <a:lstStyle/>
          <a:p>
            <a:endParaRPr lang="en-US"/>
          </a:p>
        </p:txBody>
      </p:sp>
      <p:sp>
        <p:nvSpPr>
          <p:cNvPr id="3" name="Freeform 3"/>
          <p:cNvSpPr/>
          <p:nvPr/>
        </p:nvSpPr>
        <p:spPr>
          <a:xfrm>
            <a:off x="3204580" y="1845092"/>
            <a:ext cx="6301901" cy="8769399"/>
          </a:xfrm>
          <a:custGeom>
            <a:avLst/>
            <a:gdLst/>
            <a:ahLst/>
            <a:cxnLst/>
            <a:rect l="l" t="t" r="r" b="b"/>
            <a:pathLst>
              <a:path w="6301901" h="8769399">
                <a:moveTo>
                  <a:pt x="0" y="0"/>
                </a:moveTo>
                <a:lnTo>
                  <a:pt x="6301902" y="0"/>
                </a:lnTo>
                <a:lnTo>
                  <a:pt x="6301902" y="8769399"/>
                </a:lnTo>
                <a:lnTo>
                  <a:pt x="0" y="8769399"/>
                </a:lnTo>
                <a:lnTo>
                  <a:pt x="0" y="0"/>
                </a:lnTo>
                <a:close/>
              </a:path>
            </a:pathLst>
          </a:custGeom>
          <a:blipFill>
            <a:blip r:embed="rId3"/>
            <a:stretch>
              <a:fillRect l="-44469" r="-85194" b="-14801"/>
            </a:stretch>
          </a:blipFill>
        </p:spPr>
        <p:txBody>
          <a:bodyPr/>
          <a:lstStyle/>
          <a:p>
            <a:endParaRPr lang="en-US"/>
          </a:p>
        </p:txBody>
      </p:sp>
      <p:grpSp>
        <p:nvGrpSpPr>
          <p:cNvPr id="4" name="Group 4"/>
          <p:cNvGrpSpPr/>
          <p:nvPr/>
        </p:nvGrpSpPr>
        <p:grpSpPr>
          <a:xfrm>
            <a:off x="7080818" y="1635746"/>
            <a:ext cx="8229628" cy="3026150"/>
            <a:chOff x="0" y="0"/>
            <a:chExt cx="2167474" cy="797011"/>
          </a:xfrm>
        </p:grpSpPr>
        <p:sp>
          <p:nvSpPr>
            <p:cNvPr id="5" name="Freeform 5"/>
            <p:cNvSpPr/>
            <p:nvPr/>
          </p:nvSpPr>
          <p:spPr>
            <a:xfrm>
              <a:off x="0" y="0"/>
              <a:ext cx="2167486" cy="797011"/>
            </a:xfrm>
            <a:custGeom>
              <a:avLst/>
              <a:gdLst/>
              <a:ahLst/>
              <a:cxnLst/>
              <a:rect l="l" t="t" r="r" b="b"/>
              <a:pathLst>
                <a:path w="2167486" h="797011">
                  <a:moveTo>
                    <a:pt x="1861968" y="0"/>
                  </a:moveTo>
                  <a:lnTo>
                    <a:pt x="282407" y="0"/>
                  </a:lnTo>
                  <a:cubicBezTo>
                    <a:pt x="126426" y="0"/>
                    <a:pt x="0" y="123512"/>
                    <a:pt x="0" y="322588"/>
                  </a:cubicBezTo>
                  <a:cubicBezTo>
                    <a:pt x="0" y="471980"/>
                    <a:pt x="66279" y="567120"/>
                    <a:pt x="162037" y="611262"/>
                  </a:cubicBezTo>
                  <a:lnTo>
                    <a:pt x="162037" y="797011"/>
                  </a:lnTo>
                  <a:lnTo>
                    <a:pt x="353844" y="637543"/>
                  </a:lnTo>
                  <a:lnTo>
                    <a:pt x="1861968" y="637543"/>
                  </a:lnTo>
                  <a:cubicBezTo>
                    <a:pt x="2041037" y="637543"/>
                    <a:pt x="2167474" y="514031"/>
                    <a:pt x="2167474" y="322564"/>
                  </a:cubicBezTo>
                  <a:cubicBezTo>
                    <a:pt x="2167486" y="123512"/>
                    <a:pt x="2041037" y="0"/>
                    <a:pt x="1861968" y="0"/>
                  </a:cubicBezTo>
                  <a:close/>
                </a:path>
              </a:pathLst>
            </a:custGeom>
            <a:solidFill>
              <a:srgbClr val="1A7BB4"/>
            </a:solidFill>
          </p:spPr>
          <p:txBody>
            <a:bodyPr/>
            <a:lstStyle/>
            <a:p>
              <a:endParaRPr lang="en-US"/>
            </a:p>
          </p:txBody>
        </p:sp>
        <p:sp>
          <p:nvSpPr>
            <p:cNvPr id="6" name="TextBox 6"/>
            <p:cNvSpPr txBox="1"/>
            <p:nvPr/>
          </p:nvSpPr>
          <p:spPr>
            <a:xfrm>
              <a:off x="0" y="0"/>
              <a:ext cx="2167474" cy="606511"/>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7080818" y="2010077"/>
            <a:ext cx="8473015" cy="1526542"/>
          </a:xfrm>
          <a:prstGeom prst="rect">
            <a:avLst/>
          </a:prstGeom>
        </p:spPr>
        <p:txBody>
          <a:bodyPr lIns="0" tIns="0" rIns="0" bIns="0" rtlCol="0" anchor="t">
            <a:spAutoFit/>
          </a:bodyPr>
          <a:lstStyle/>
          <a:p>
            <a:pPr algn="ctr">
              <a:lnSpc>
                <a:spcPts val="6159"/>
              </a:lnSpc>
              <a:spcBef>
                <a:spcPct val="0"/>
              </a:spcBef>
            </a:pPr>
            <a:r>
              <a:rPr lang="en-US" sz="4399" b="1">
                <a:solidFill>
                  <a:srgbClr val="FFFFFF"/>
                </a:solidFill>
                <a:latin typeface="Source Sans Pro Bold"/>
                <a:ea typeface="Source Sans Pro Bold"/>
                <a:cs typeface="Source Sans Pro Bold"/>
                <a:sym typeface="Source Sans Pro Bold"/>
              </a:rPr>
              <a:t>Where to access the Incident Reporting Online Portal?</a:t>
            </a:r>
          </a:p>
        </p:txBody>
      </p:sp>
    </p:spTree>
  </p:cSld>
  <p:clrMapOvr>
    <a:masterClrMapping/>
  </p:clrMapOvr>
  <p:transition>
    <p:cover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C5657E66-5429-EE8B-9B7A-66790D2F29B8}"/>
              </a:ext>
            </a:extLst>
          </p:cNvPr>
          <p:cNvSpPr/>
          <p:nvPr/>
        </p:nvSpPr>
        <p:spPr>
          <a:xfrm>
            <a:off x="0" y="0"/>
            <a:ext cx="18430829" cy="10287000"/>
          </a:xfrm>
          <a:custGeom>
            <a:avLst/>
            <a:gdLst/>
            <a:ahLst/>
            <a:cxnLst/>
            <a:rect l="l" t="t" r="r" b="b"/>
            <a:pathLst>
              <a:path w="18430829" h="10287000">
                <a:moveTo>
                  <a:pt x="0" y="0"/>
                </a:moveTo>
                <a:lnTo>
                  <a:pt x="18430829" y="0"/>
                </a:lnTo>
                <a:lnTo>
                  <a:pt x="18430829" y="10287000"/>
                </a:lnTo>
                <a:lnTo>
                  <a:pt x="0" y="10287000"/>
                </a:lnTo>
                <a:lnTo>
                  <a:pt x="0" y="0"/>
                </a:lnTo>
                <a:close/>
              </a:path>
            </a:pathLst>
          </a:custGeom>
          <a:blipFill>
            <a:blip r:embed="rId2">
              <a:alphaModFix amt="16000"/>
            </a:blip>
            <a:stretch>
              <a:fillRect r="-124376" b="-167558"/>
            </a:stretch>
          </a:blipFill>
        </p:spPr>
        <p:txBody>
          <a:bodyPr/>
          <a:lstStyle/>
          <a:p>
            <a:endParaRPr lang="en-US"/>
          </a:p>
        </p:txBody>
      </p:sp>
      <p:sp>
        <p:nvSpPr>
          <p:cNvPr id="2" name="Freeform 2"/>
          <p:cNvSpPr/>
          <p:nvPr/>
        </p:nvSpPr>
        <p:spPr>
          <a:xfrm>
            <a:off x="610689" y="328657"/>
            <a:ext cx="17094357" cy="9450669"/>
          </a:xfrm>
          <a:custGeom>
            <a:avLst/>
            <a:gdLst/>
            <a:ahLst/>
            <a:cxnLst/>
            <a:rect l="l" t="t" r="r" b="b"/>
            <a:pathLst>
              <a:path w="17094357" h="9450669">
                <a:moveTo>
                  <a:pt x="0" y="0"/>
                </a:moveTo>
                <a:lnTo>
                  <a:pt x="17094357" y="0"/>
                </a:lnTo>
                <a:lnTo>
                  <a:pt x="17094357" y="9450669"/>
                </a:lnTo>
                <a:lnTo>
                  <a:pt x="0" y="9450669"/>
                </a:lnTo>
                <a:lnTo>
                  <a:pt x="0" y="0"/>
                </a:lnTo>
                <a:close/>
              </a:path>
            </a:pathLst>
          </a:custGeom>
          <a:blipFill>
            <a:blip r:embed="rId3"/>
            <a:stretch>
              <a:fillRect/>
            </a:stretch>
          </a:blipFill>
        </p:spPr>
        <p:txBody>
          <a:bodyPr/>
          <a:lstStyle/>
          <a:p>
            <a:endParaRPr lang="en-US"/>
          </a:p>
        </p:txBody>
      </p:sp>
      <p:sp>
        <p:nvSpPr>
          <p:cNvPr id="3" name="Freeform 3"/>
          <p:cNvSpPr/>
          <p:nvPr/>
        </p:nvSpPr>
        <p:spPr>
          <a:xfrm>
            <a:off x="3204580" y="1845092"/>
            <a:ext cx="6301901" cy="8769399"/>
          </a:xfrm>
          <a:custGeom>
            <a:avLst/>
            <a:gdLst/>
            <a:ahLst/>
            <a:cxnLst/>
            <a:rect l="l" t="t" r="r" b="b"/>
            <a:pathLst>
              <a:path w="6301901" h="8769399">
                <a:moveTo>
                  <a:pt x="0" y="0"/>
                </a:moveTo>
                <a:lnTo>
                  <a:pt x="6301902" y="0"/>
                </a:lnTo>
                <a:lnTo>
                  <a:pt x="6301902" y="8769399"/>
                </a:lnTo>
                <a:lnTo>
                  <a:pt x="0" y="8769399"/>
                </a:lnTo>
                <a:lnTo>
                  <a:pt x="0" y="0"/>
                </a:lnTo>
                <a:close/>
              </a:path>
            </a:pathLst>
          </a:custGeom>
          <a:blipFill>
            <a:blip r:embed="rId4"/>
            <a:stretch>
              <a:fillRect l="-44469" r="-85194" b="-14801"/>
            </a:stretch>
          </a:blipFill>
        </p:spPr>
        <p:txBody>
          <a:bodyPr/>
          <a:lstStyle/>
          <a:p>
            <a:endParaRPr lang="en-US"/>
          </a:p>
        </p:txBody>
      </p:sp>
      <p:grpSp>
        <p:nvGrpSpPr>
          <p:cNvPr id="4" name="Group 4"/>
          <p:cNvGrpSpPr/>
          <p:nvPr/>
        </p:nvGrpSpPr>
        <p:grpSpPr>
          <a:xfrm>
            <a:off x="7384122" y="1367099"/>
            <a:ext cx="5978496" cy="3290382"/>
            <a:chOff x="0" y="0"/>
            <a:chExt cx="7971329" cy="4387176"/>
          </a:xfrm>
        </p:grpSpPr>
        <p:grpSp>
          <p:nvGrpSpPr>
            <p:cNvPr id="5" name="Group 5"/>
            <p:cNvGrpSpPr/>
            <p:nvPr/>
          </p:nvGrpSpPr>
          <p:grpSpPr>
            <a:xfrm>
              <a:off x="0" y="0"/>
              <a:ext cx="7971329" cy="4387176"/>
              <a:chOff x="0" y="0"/>
              <a:chExt cx="1574583" cy="866603"/>
            </a:xfrm>
          </p:grpSpPr>
          <p:sp>
            <p:nvSpPr>
              <p:cNvPr id="6" name="Freeform 6"/>
              <p:cNvSpPr/>
              <p:nvPr/>
            </p:nvSpPr>
            <p:spPr>
              <a:xfrm>
                <a:off x="0" y="0"/>
                <a:ext cx="1574583" cy="866603"/>
              </a:xfrm>
              <a:custGeom>
                <a:avLst/>
                <a:gdLst/>
                <a:ahLst/>
                <a:cxnLst/>
                <a:rect l="l" t="t" r="r" b="b"/>
                <a:pathLst>
                  <a:path w="1574583" h="866603">
                    <a:moveTo>
                      <a:pt x="66043" y="0"/>
                    </a:moveTo>
                    <a:lnTo>
                      <a:pt x="1508540" y="0"/>
                    </a:lnTo>
                    <a:cubicBezTo>
                      <a:pt x="1545015" y="0"/>
                      <a:pt x="1574583" y="29568"/>
                      <a:pt x="1574583" y="66043"/>
                    </a:cubicBezTo>
                    <a:lnTo>
                      <a:pt x="1574583" y="800560"/>
                    </a:lnTo>
                    <a:cubicBezTo>
                      <a:pt x="1574583" y="837034"/>
                      <a:pt x="1545015" y="866603"/>
                      <a:pt x="1508540" y="866603"/>
                    </a:cubicBezTo>
                    <a:lnTo>
                      <a:pt x="66043" y="866603"/>
                    </a:lnTo>
                    <a:cubicBezTo>
                      <a:pt x="29568" y="866603"/>
                      <a:pt x="0" y="837034"/>
                      <a:pt x="0" y="800560"/>
                    </a:cubicBezTo>
                    <a:lnTo>
                      <a:pt x="0" y="66043"/>
                    </a:lnTo>
                    <a:cubicBezTo>
                      <a:pt x="0" y="29568"/>
                      <a:pt x="29568" y="0"/>
                      <a:pt x="66043" y="0"/>
                    </a:cubicBezTo>
                    <a:close/>
                  </a:path>
                </a:pathLst>
              </a:custGeom>
              <a:solidFill>
                <a:srgbClr val="1A7BB4"/>
              </a:solidFill>
            </p:spPr>
            <p:txBody>
              <a:bodyPr/>
              <a:lstStyle/>
              <a:p>
                <a:endParaRPr lang="en-US"/>
              </a:p>
            </p:txBody>
          </p:sp>
          <p:sp>
            <p:nvSpPr>
              <p:cNvPr id="7" name="TextBox 7"/>
              <p:cNvSpPr txBox="1"/>
              <p:nvPr/>
            </p:nvSpPr>
            <p:spPr>
              <a:xfrm>
                <a:off x="0" y="-38100"/>
                <a:ext cx="1574583" cy="904703"/>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551319" y="368709"/>
              <a:ext cx="6855024" cy="3157104"/>
            </a:xfrm>
            <a:prstGeom prst="rect">
              <a:avLst/>
            </a:prstGeom>
          </p:spPr>
          <p:txBody>
            <a:bodyPr lIns="0" tIns="0" rIns="0" bIns="0" rtlCol="0" anchor="t">
              <a:spAutoFit/>
            </a:bodyPr>
            <a:lstStyle/>
            <a:p>
              <a:pPr algn="l">
                <a:lnSpc>
                  <a:spcPts val="8399"/>
                </a:lnSpc>
              </a:pPr>
              <a:r>
                <a:rPr lang="en-US" sz="5999" b="1" dirty="0">
                  <a:solidFill>
                    <a:srgbClr val="FFDE59"/>
                  </a:solidFill>
                  <a:latin typeface="Source Sans Pro Bold"/>
                  <a:ea typeface="Source Sans Pro Bold"/>
                  <a:cs typeface="Source Sans Pro Bold"/>
                  <a:sym typeface="Source Sans Pro Bold"/>
                </a:rPr>
                <a:t>1.</a:t>
              </a:r>
            </a:p>
            <a:p>
              <a:pPr algn="l">
                <a:lnSpc>
                  <a:spcPts val="5179"/>
                </a:lnSpc>
              </a:pPr>
              <a:r>
                <a:rPr lang="en-US" sz="3699" b="1" dirty="0">
                  <a:solidFill>
                    <a:srgbClr val="FFDE59"/>
                  </a:solidFill>
                  <a:latin typeface="Source Sans Pro Bold"/>
                  <a:ea typeface="Source Sans Pro Bold"/>
                  <a:cs typeface="Source Sans Pro Bold"/>
                  <a:sym typeface="Source Sans Pro Bold"/>
                </a:rPr>
                <a:t>Go to </a:t>
              </a:r>
            </a:p>
            <a:p>
              <a:pPr algn="l">
                <a:lnSpc>
                  <a:spcPts val="5179"/>
                </a:lnSpc>
                <a:spcBef>
                  <a:spcPct val="0"/>
                </a:spcBef>
              </a:pPr>
              <a:r>
                <a:rPr lang="en-US" sz="3699" b="1" dirty="0">
                  <a:solidFill>
                    <a:srgbClr val="FFDE59"/>
                  </a:solidFill>
                  <a:latin typeface="Source Sans Pro Bold"/>
                  <a:ea typeface="Source Sans Pro Bold"/>
                  <a:cs typeface="Source Sans Pro Bold"/>
                  <a:sym typeface="Source Sans Pro Bold"/>
                </a:rPr>
                <a:t>www.magellanofpa.com</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C0F6F679-A68A-D735-96D0-0442B52C1148}"/>
              </a:ext>
            </a:extLst>
          </p:cNvPr>
          <p:cNvSpPr/>
          <p:nvPr/>
        </p:nvSpPr>
        <p:spPr>
          <a:xfrm>
            <a:off x="0" y="0"/>
            <a:ext cx="18430829" cy="10287000"/>
          </a:xfrm>
          <a:custGeom>
            <a:avLst/>
            <a:gdLst/>
            <a:ahLst/>
            <a:cxnLst/>
            <a:rect l="l" t="t" r="r" b="b"/>
            <a:pathLst>
              <a:path w="18430829" h="10287000">
                <a:moveTo>
                  <a:pt x="0" y="0"/>
                </a:moveTo>
                <a:lnTo>
                  <a:pt x="18430829" y="0"/>
                </a:lnTo>
                <a:lnTo>
                  <a:pt x="18430829" y="10287000"/>
                </a:lnTo>
                <a:lnTo>
                  <a:pt x="0" y="10287000"/>
                </a:lnTo>
                <a:lnTo>
                  <a:pt x="0" y="0"/>
                </a:lnTo>
                <a:close/>
              </a:path>
            </a:pathLst>
          </a:custGeom>
          <a:blipFill>
            <a:blip r:embed="rId2">
              <a:alphaModFix amt="16000"/>
            </a:blip>
            <a:stretch>
              <a:fillRect r="-124376" b="-167558"/>
            </a:stretch>
          </a:blipFill>
        </p:spPr>
        <p:txBody>
          <a:bodyPr/>
          <a:lstStyle/>
          <a:p>
            <a:endParaRPr lang="en-US"/>
          </a:p>
        </p:txBody>
      </p:sp>
      <p:sp>
        <p:nvSpPr>
          <p:cNvPr id="2" name="Freeform 2"/>
          <p:cNvSpPr/>
          <p:nvPr/>
        </p:nvSpPr>
        <p:spPr>
          <a:xfrm>
            <a:off x="807493" y="1334668"/>
            <a:ext cx="19533662" cy="10799246"/>
          </a:xfrm>
          <a:custGeom>
            <a:avLst/>
            <a:gdLst/>
            <a:ahLst/>
            <a:cxnLst/>
            <a:rect l="l" t="t" r="r" b="b"/>
            <a:pathLst>
              <a:path w="19533662" h="10799246">
                <a:moveTo>
                  <a:pt x="0" y="0"/>
                </a:moveTo>
                <a:lnTo>
                  <a:pt x="19533661" y="0"/>
                </a:lnTo>
                <a:lnTo>
                  <a:pt x="19533661" y="10799246"/>
                </a:lnTo>
                <a:lnTo>
                  <a:pt x="0" y="10799246"/>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5011620" y="1495455"/>
            <a:ext cx="3598980" cy="371445"/>
          </a:xfrm>
          <a:prstGeom prst="rect">
            <a:avLst/>
          </a:prstGeom>
        </p:spPr>
        <p:txBody>
          <a:bodyPr wrap="square" lIns="0" tIns="0" rIns="0" bIns="0" rtlCol="0" anchor="t">
            <a:spAutoFit/>
          </a:bodyPr>
          <a:lstStyle/>
          <a:p>
            <a:pPr algn="ctr">
              <a:lnSpc>
                <a:spcPts val="3079"/>
              </a:lnSpc>
              <a:spcBef>
                <a:spcPct val="0"/>
              </a:spcBef>
            </a:pPr>
            <a:r>
              <a:rPr lang="en-US" sz="2199" b="1" dirty="0">
                <a:solidFill>
                  <a:srgbClr val="000000"/>
                </a:solidFill>
                <a:latin typeface="Canva Sans Bold"/>
                <a:ea typeface="Canva Sans Bold"/>
                <a:cs typeface="Canva Sans Bold"/>
                <a:sym typeface="Canva Sans Bold"/>
              </a:rPr>
              <a:t>www.magellanofpa.com</a:t>
            </a:r>
          </a:p>
        </p:txBody>
      </p:sp>
      <p:sp>
        <p:nvSpPr>
          <p:cNvPr id="4" name="Oval 3">
            <a:extLst>
              <a:ext uri="{FF2B5EF4-FFF2-40B4-BE49-F238E27FC236}">
                <a16:creationId xmlns:a16="http://schemas.microsoft.com/office/drawing/2014/main" id="{74101A8B-9D69-383D-E518-D6CE2D2474D3}"/>
              </a:ext>
            </a:extLst>
          </p:cNvPr>
          <p:cNvSpPr/>
          <p:nvPr/>
        </p:nvSpPr>
        <p:spPr>
          <a:xfrm>
            <a:off x="4343400" y="647700"/>
            <a:ext cx="4800600" cy="19050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30DB3A9D-6569-25A4-3B68-552E53E01EDA}"/>
              </a:ext>
            </a:extLst>
          </p:cNvPr>
          <p:cNvSpPr/>
          <p:nvPr/>
        </p:nvSpPr>
        <p:spPr>
          <a:xfrm>
            <a:off x="0" y="0"/>
            <a:ext cx="18430829" cy="10287000"/>
          </a:xfrm>
          <a:custGeom>
            <a:avLst/>
            <a:gdLst/>
            <a:ahLst/>
            <a:cxnLst/>
            <a:rect l="l" t="t" r="r" b="b"/>
            <a:pathLst>
              <a:path w="18430829" h="10287000">
                <a:moveTo>
                  <a:pt x="0" y="0"/>
                </a:moveTo>
                <a:lnTo>
                  <a:pt x="18430829" y="0"/>
                </a:lnTo>
                <a:lnTo>
                  <a:pt x="18430829" y="10287000"/>
                </a:lnTo>
                <a:lnTo>
                  <a:pt x="0" y="10287000"/>
                </a:lnTo>
                <a:lnTo>
                  <a:pt x="0" y="0"/>
                </a:lnTo>
                <a:close/>
              </a:path>
            </a:pathLst>
          </a:custGeom>
          <a:blipFill>
            <a:blip r:embed="rId2">
              <a:alphaModFix amt="16000"/>
            </a:blip>
            <a:stretch>
              <a:fillRect r="-124376" b="-167558"/>
            </a:stretch>
          </a:blipFill>
        </p:spPr>
        <p:txBody>
          <a:bodyPr/>
          <a:lstStyle/>
          <a:p>
            <a:endParaRPr lang="en-US"/>
          </a:p>
        </p:txBody>
      </p:sp>
      <p:sp>
        <p:nvSpPr>
          <p:cNvPr id="2" name="Freeform 2"/>
          <p:cNvSpPr>
            <a:spLocks noGrp="1" noRot="1" noMove="1" noResize="1" noEditPoints="1" noAdjustHandles="1" noChangeArrowheads="1" noChangeShapeType="1"/>
          </p:cNvSpPr>
          <p:nvPr/>
        </p:nvSpPr>
        <p:spPr>
          <a:xfrm>
            <a:off x="144589" y="401279"/>
            <a:ext cx="18143411" cy="9409457"/>
          </a:xfrm>
          <a:custGeom>
            <a:avLst/>
            <a:gdLst/>
            <a:ahLst/>
            <a:cxnLst/>
            <a:rect l="l" t="t" r="r" b="b"/>
            <a:pathLst>
              <a:path w="18143411" h="9409457">
                <a:moveTo>
                  <a:pt x="0" y="0"/>
                </a:moveTo>
                <a:lnTo>
                  <a:pt x="18143411" y="0"/>
                </a:lnTo>
                <a:lnTo>
                  <a:pt x="18143411" y="9409456"/>
                </a:lnTo>
                <a:lnTo>
                  <a:pt x="0" y="9409456"/>
                </a:lnTo>
                <a:lnTo>
                  <a:pt x="0" y="0"/>
                </a:lnTo>
                <a:close/>
              </a:path>
            </a:pathLst>
          </a:custGeom>
          <a:blipFill>
            <a:blip r:embed="rId3"/>
            <a:stretch>
              <a:fillRect/>
            </a:stretch>
          </a:blipFill>
        </p:spPr>
        <p:txBody>
          <a:bodyPr/>
          <a:lstStyle/>
          <a:p>
            <a:endParaRPr lang="en-US"/>
          </a:p>
        </p:txBody>
      </p:sp>
      <p:sp>
        <p:nvSpPr>
          <p:cNvPr id="3" name="Freeform 3"/>
          <p:cNvSpPr>
            <a:spLocks noGrp="1" noRot="1" noMove="1" noResize="1" noEditPoints="1" noAdjustHandles="1" noChangeArrowheads="1" noChangeShapeType="1"/>
          </p:cNvSpPr>
          <p:nvPr/>
        </p:nvSpPr>
        <p:spPr>
          <a:xfrm>
            <a:off x="3204580" y="1845092"/>
            <a:ext cx="6301901" cy="8769399"/>
          </a:xfrm>
          <a:custGeom>
            <a:avLst/>
            <a:gdLst/>
            <a:ahLst/>
            <a:cxnLst/>
            <a:rect l="l" t="t" r="r" b="b"/>
            <a:pathLst>
              <a:path w="6301901" h="8769399">
                <a:moveTo>
                  <a:pt x="0" y="0"/>
                </a:moveTo>
                <a:lnTo>
                  <a:pt x="6301902" y="0"/>
                </a:lnTo>
                <a:lnTo>
                  <a:pt x="6301902" y="8769399"/>
                </a:lnTo>
                <a:lnTo>
                  <a:pt x="0" y="8769399"/>
                </a:lnTo>
                <a:lnTo>
                  <a:pt x="0" y="0"/>
                </a:lnTo>
                <a:close/>
              </a:path>
            </a:pathLst>
          </a:custGeom>
          <a:blipFill>
            <a:blip r:embed="rId4"/>
            <a:stretch>
              <a:fillRect l="-44469" r="-85194" b="-14801"/>
            </a:stretch>
          </a:blipFill>
        </p:spPr>
        <p:txBody>
          <a:bodyPr/>
          <a:lstStyle/>
          <a:p>
            <a:endParaRPr lang="en-US"/>
          </a:p>
        </p:txBody>
      </p:sp>
      <p:grpSp>
        <p:nvGrpSpPr>
          <p:cNvPr id="4" name="Group 4"/>
          <p:cNvGrpSpPr/>
          <p:nvPr/>
        </p:nvGrpSpPr>
        <p:grpSpPr>
          <a:xfrm>
            <a:off x="8189057" y="2440345"/>
            <a:ext cx="5978496" cy="3476437"/>
            <a:chOff x="0" y="0"/>
            <a:chExt cx="7971329" cy="4635250"/>
          </a:xfrm>
        </p:grpSpPr>
        <p:grpSp>
          <p:nvGrpSpPr>
            <p:cNvPr id="5" name="Group 5"/>
            <p:cNvGrpSpPr/>
            <p:nvPr/>
          </p:nvGrpSpPr>
          <p:grpSpPr>
            <a:xfrm>
              <a:off x="0" y="0"/>
              <a:ext cx="7971329" cy="4635250"/>
              <a:chOff x="0" y="0"/>
              <a:chExt cx="1574583" cy="915605"/>
            </a:xfrm>
          </p:grpSpPr>
          <p:sp>
            <p:nvSpPr>
              <p:cNvPr id="6" name="Freeform 6"/>
              <p:cNvSpPr/>
              <p:nvPr/>
            </p:nvSpPr>
            <p:spPr>
              <a:xfrm>
                <a:off x="0" y="0"/>
                <a:ext cx="1574583" cy="915605"/>
              </a:xfrm>
              <a:custGeom>
                <a:avLst/>
                <a:gdLst/>
                <a:ahLst/>
                <a:cxnLst/>
                <a:rect l="l" t="t" r="r" b="b"/>
                <a:pathLst>
                  <a:path w="1574583" h="915605">
                    <a:moveTo>
                      <a:pt x="66043" y="0"/>
                    </a:moveTo>
                    <a:lnTo>
                      <a:pt x="1508540" y="0"/>
                    </a:lnTo>
                    <a:cubicBezTo>
                      <a:pt x="1545015" y="0"/>
                      <a:pt x="1574583" y="29568"/>
                      <a:pt x="1574583" y="66043"/>
                    </a:cubicBezTo>
                    <a:lnTo>
                      <a:pt x="1574583" y="849562"/>
                    </a:lnTo>
                    <a:cubicBezTo>
                      <a:pt x="1574583" y="886036"/>
                      <a:pt x="1545015" y="915605"/>
                      <a:pt x="1508540" y="915605"/>
                    </a:cubicBezTo>
                    <a:lnTo>
                      <a:pt x="66043" y="915605"/>
                    </a:lnTo>
                    <a:cubicBezTo>
                      <a:pt x="29568" y="915605"/>
                      <a:pt x="0" y="886036"/>
                      <a:pt x="0" y="849562"/>
                    </a:cubicBezTo>
                    <a:lnTo>
                      <a:pt x="0" y="66043"/>
                    </a:lnTo>
                    <a:cubicBezTo>
                      <a:pt x="0" y="29568"/>
                      <a:pt x="29568" y="0"/>
                      <a:pt x="66043" y="0"/>
                    </a:cubicBezTo>
                    <a:close/>
                  </a:path>
                </a:pathLst>
              </a:custGeom>
              <a:solidFill>
                <a:srgbClr val="1A7BB4"/>
              </a:solidFill>
            </p:spPr>
            <p:txBody>
              <a:bodyPr/>
              <a:lstStyle/>
              <a:p>
                <a:endParaRPr lang="en-US"/>
              </a:p>
            </p:txBody>
          </p:sp>
          <p:sp>
            <p:nvSpPr>
              <p:cNvPr id="7" name="TextBox 7"/>
              <p:cNvSpPr txBox="1"/>
              <p:nvPr/>
            </p:nvSpPr>
            <p:spPr>
              <a:xfrm>
                <a:off x="0" y="-38100"/>
                <a:ext cx="1574583" cy="953705"/>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551319" y="330609"/>
              <a:ext cx="6855023" cy="3388998"/>
            </a:xfrm>
            <a:prstGeom prst="rect">
              <a:avLst/>
            </a:prstGeom>
          </p:spPr>
          <p:txBody>
            <a:bodyPr lIns="0" tIns="0" rIns="0" bIns="0" rtlCol="0" anchor="t">
              <a:spAutoFit/>
            </a:bodyPr>
            <a:lstStyle/>
            <a:p>
              <a:pPr algn="l">
                <a:lnSpc>
                  <a:spcPts val="9939"/>
                </a:lnSpc>
              </a:pPr>
              <a:r>
                <a:rPr lang="en-US" sz="7099" b="1" dirty="0">
                  <a:solidFill>
                    <a:srgbClr val="FFDE59"/>
                  </a:solidFill>
                  <a:latin typeface="Source Sans Pro Bold"/>
                  <a:ea typeface="Source Sans Pro Bold"/>
                  <a:cs typeface="Source Sans Pro Bold"/>
                  <a:sym typeface="Source Sans Pro Bold"/>
                </a:rPr>
                <a:t>2.</a:t>
              </a:r>
            </a:p>
            <a:p>
              <a:pPr algn="l">
                <a:lnSpc>
                  <a:spcPts val="5179"/>
                </a:lnSpc>
              </a:pPr>
              <a:r>
                <a:rPr lang="en-US" sz="3699" b="1" dirty="0">
                  <a:solidFill>
                    <a:srgbClr val="FFDE59"/>
                  </a:solidFill>
                  <a:latin typeface="Source Sans Pro Bold"/>
                  <a:ea typeface="Source Sans Pro Bold"/>
                  <a:cs typeface="Source Sans Pro Bold"/>
                  <a:sym typeface="Source Sans Pro Bold"/>
                </a:rPr>
                <a:t>Go to the </a:t>
              </a:r>
            </a:p>
            <a:p>
              <a:pPr algn="l">
                <a:lnSpc>
                  <a:spcPts val="5179"/>
                </a:lnSpc>
                <a:spcBef>
                  <a:spcPct val="0"/>
                </a:spcBef>
              </a:pPr>
              <a:r>
                <a:rPr lang="en-US" sz="3699" b="1" dirty="0">
                  <a:solidFill>
                    <a:srgbClr val="FFDE59"/>
                  </a:solidFill>
                  <a:latin typeface="Source Sans Pro Bold"/>
                  <a:ea typeface="Source Sans Pro Bold"/>
                  <a:cs typeface="Source Sans Pro Bold"/>
                  <a:sym typeface="Source Sans Pro Bold"/>
                </a:rPr>
                <a:t>“Provider’s Page”</a:t>
              </a:r>
            </a:p>
          </p:txBody>
        </p:sp>
      </p:grpSp>
      <p:sp>
        <p:nvSpPr>
          <p:cNvPr id="9" name="Oval 8">
            <a:extLst>
              <a:ext uri="{FF2B5EF4-FFF2-40B4-BE49-F238E27FC236}">
                <a16:creationId xmlns:a16="http://schemas.microsoft.com/office/drawing/2014/main" id="{548C4971-0FBE-EC86-EA47-B47FE1EE8C36}"/>
              </a:ext>
            </a:extLst>
          </p:cNvPr>
          <p:cNvSpPr/>
          <p:nvPr/>
        </p:nvSpPr>
        <p:spPr>
          <a:xfrm>
            <a:off x="0" y="4152900"/>
            <a:ext cx="2617373" cy="12954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B47C14E-8F68-451B-2CF6-E56CC81F0B5C}"/>
              </a:ext>
            </a:extLst>
          </p:cNvPr>
          <p:cNvSpPr/>
          <p:nvPr/>
        </p:nvSpPr>
        <p:spPr>
          <a:xfrm>
            <a:off x="15240000" y="1181100"/>
            <a:ext cx="1143000" cy="83615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0AC7C86C-47B6-29F1-B49B-473D3E36DA94}"/>
              </a:ext>
            </a:extLst>
          </p:cNvPr>
          <p:cNvSpPr/>
          <p:nvPr/>
        </p:nvSpPr>
        <p:spPr>
          <a:xfrm>
            <a:off x="0" y="0"/>
            <a:ext cx="18430829" cy="10287000"/>
          </a:xfrm>
          <a:custGeom>
            <a:avLst/>
            <a:gdLst/>
            <a:ahLst/>
            <a:cxnLst/>
            <a:rect l="l" t="t" r="r" b="b"/>
            <a:pathLst>
              <a:path w="18430829" h="10287000">
                <a:moveTo>
                  <a:pt x="0" y="0"/>
                </a:moveTo>
                <a:lnTo>
                  <a:pt x="18430829" y="0"/>
                </a:lnTo>
                <a:lnTo>
                  <a:pt x="18430829" y="10287000"/>
                </a:lnTo>
                <a:lnTo>
                  <a:pt x="0" y="10287000"/>
                </a:lnTo>
                <a:lnTo>
                  <a:pt x="0" y="0"/>
                </a:lnTo>
                <a:close/>
              </a:path>
            </a:pathLst>
          </a:custGeom>
          <a:blipFill>
            <a:blip r:embed="rId2">
              <a:alphaModFix amt="16000"/>
            </a:blip>
            <a:stretch>
              <a:fillRect r="-124376" b="-167558"/>
            </a:stretch>
          </a:blipFill>
        </p:spPr>
        <p:txBody>
          <a:bodyPr/>
          <a:lstStyle/>
          <a:p>
            <a:endParaRPr lang="en-US"/>
          </a:p>
        </p:txBody>
      </p:sp>
      <p:sp>
        <p:nvSpPr>
          <p:cNvPr id="2" name="Freeform 2"/>
          <p:cNvSpPr/>
          <p:nvPr/>
        </p:nvSpPr>
        <p:spPr>
          <a:xfrm>
            <a:off x="7598973" y="79082"/>
            <a:ext cx="10309616" cy="10207918"/>
          </a:xfrm>
          <a:custGeom>
            <a:avLst/>
            <a:gdLst/>
            <a:ahLst/>
            <a:cxnLst/>
            <a:rect l="l" t="t" r="r" b="b"/>
            <a:pathLst>
              <a:path w="10309616" h="10207918">
                <a:moveTo>
                  <a:pt x="0" y="0"/>
                </a:moveTo>
                <a:lnTo>
                  <a:pt x="10309615" y="0"/>
                </a:lnTo>
                <a:lnTo>
                  <a:pt x="10309615" y="10207918"/>
                </a:lnTo>
                <a:lnTo>
                  <a:pt x="0" y="10207918"/>
                </a:lnTo>
                <a:lnTo>
                  <a:pt x="0" y="0"/>
                </a:lnTo>
                <a:close/>
              </a:path>
            </a:pathLst>
          </a:custGeom>
          <a:blipFill>
            <a:blip r:embed="rId3"/>
            <a:stretch>
              <a:fillRect/>
            </a:stretch>
          </a:blipFill>
        </p:spPr>
        <p:txBody>
          <a:bodyPr/>
          <a:lstStyle/>
          <a:p>
            <a:endParaRPr lang="en-US"/>
          </a:p>
        </p:txBody>
      </p:sp>
      <p:sp>
        <p:nvSpPr>
          <p:cNvPr id="3" name="Freeform 3"/>
          <p:cNvSpPr/>
          <p:nvPr/>
        </p:nvSpPr>
        <p:spPr>
          <a:xfrm>
            <a:off x="-1050072" y="3907850"/>
            <a:ext cx="5632131" cy="7837381"/>
          </a:xfrm>
          <a:custGeom>
            <a:avLst/>
            <a:gdLst/>
            <a:ahLst/>
            <a:cxnLst/>
            <a:rect l="l" t="t" r="r" b="b"/>
            <a:pathLst>
              <a:path w="5632131" h="7837381">
                <a:moveTo>
                  <a:pt x="0" y="0"/>
                </a:moveTo>
                <a:lnTo>
                  <a:pt x="5632131" y="0"/>
                </a:lnTo>
                <a:lnTo>
                  <a:pt x="5632131" y="7837382"/>
                </a:lnTo>
                <a:lnTo>
                  <a:pt x="0" y="7837382"/>
                </a:lnTo>
                <a:lnTo>
                  <a:pt x="0" y="0"/>
                </a:lnTo>
                <a:close/>
              </a:path>
            </a:pathLst>
          </a:custGeom>
          <a:blipFill>
            <a:blip r:embed="rId4"/>
            <a:stretch>
              <a:fillRect l="-44469" r="-85194" b="-14801"/>
            </a:stretch>
          </a:blipFill>
        </p:spPr>
        <p:txBody>
          <a:bodyPr/>
          <a:lstStyle/>
          <a:p>
            <a:endParaRPr lang="en-US"/>
          </a:p>
        </p:txBody>
      </p:sp>
      <p:grpSp>
        <p:nvGrpSpPr>
          <p:cNvPr id="4" name="Group 4"/>
          <p:cNvGrpSpPr/>
          <p:nvPr/>
        </p:nvGrpSpPr>
        <p:grpSpPr>
          <a:xfrm>
            <a:off x="1442940" y="851564"/>
            <a:ext cx="5848566" cy="3608541"/>
            <a:chOff x="0" y="0"/>
            <a:chExt cx="7798088" cy="4811388"/>
          </a:xfrm>
        </p:grpSpPr>
        <p:grpSp>
          <p:nvGrpSpPr>
            <p:cNvPr id="5" name="Group 5"/>
            <p:cNvGrpSpPr/>
            <p:nvPr/>
          </p:nvGrpSpPr>
          <p:grpSpPr>
            <a:xfrm>
              <a:off x="0" y="0"/>
              <a:ext cx="7798088" cy="4811388"/>
              <a:chOff x="0" y="0"/>
              <a:chExt cx="1574583" cy="971511"/>
            </a:xfrm>
          </p:grpSpPr>
          <p:sp>
            <p:nvSpPr>
              <p:cNvPr id="6" name="Freeform 6"/>
              <p:cNvSpPr/>
              <p:nvPr/>
            </p:nvSpPr>
            <p:spPr>
              <a:xfrm>
                <a:off x="0" y="0"/>
                <a:ext cx="1574583" cy="971511"/>
              </a:xfrm>
              <a:custGeom>
                <a:avLst/>
                <a:gdLst/>
                <a:ahLst/>
                <a:cxnLst/>
                <a:rect l="l" t="t" r="r" b="b"/>
                <a:pathLst>
                  <a:path w="1574583" h="971511">
                    <a:moveTo>
                      <a:pt x="66043" y="0"/>
                    </a:moveTo>
                    <a:lnTo>
                      <a:pt x="1508540" y="0"/>
                    </a:lnTo>
                    <a:cubicBezTo>
                      <a:pt x="1545015" y="0"/>
                      <a:pt x="1574583" y="29568"/>
                      <a:pt x="1574583" y="66043"/>
                    </a:cubicBezTo>
                    <a:lnTo>
                      <a:pt x="1574583" y="905468"/>
                    </a:lnTo>
                    <a:cubicBezTo>
                      <a:pt x="1574583" y="941943"/>
                      <a:pt x="1545015" y="971511"/>
                      <a:pt x="1508540" y="971511"/>
                    </a:cubicBezTo>
                    <a:lnTo>
                      <a:pt x="66043" y="971511"/>
                    </a:lnTo>
                    <a:cubicBezTo>
                      <a:pt x="29568" y="971511"/>
                      <a:pt x="0" y="941943"/>
                      <a:pt x="0" y="905468"/>
                    </a:cubicBezTo>
                    <a:lnTo>
                      <a:pt x="0" y="66043"/>
                    </a:lnTo>
                    <a:cubicBezTo>
                      <a:pt x="0" y="29568"/>
                      <a:pt x="29568" y="0"/>
                      <a:pt x="66043" y="0"/>
                    </a:cubicBezTo>
                    <a:close/>
                  </a:path>
                </a:pathLst>
              </a:custGeom>
              <a:solidFill>
                <a:srgbClr val="1A7BB4"/>
              </a:solidFill>
            </p:spPr>
            <p:txBody>
              <a:bodyPr/>
              <a:lstStyle/>
              <a:p>
                <a:endParaRPr lang="en-US"/>
              </a:p>
            </p:txBody>
          </p:sp>
          <p:sp>
            <p:nvSpPr>
              <p:cNvPr id="7" name="TextBox 7"/>
              <p:cNvSpPr txBox="1"/>
              <p:nvPr/>
            </p:nvSpPr>
            <p:spPr>
              <a:xfrm>
                <a:off x="0" y="-38100"/>
                <a:ext cx="1574583" cy="1009611"/>
              </a:xfrm>
              <a:prstGeom prst="rect">
                <a:avLst/>
              </a:prstGeom>
            </p:spPr>
            <p:txBody>
              <a:bodyPr lIns="50800" tIns="50800" rIns="50800" bIns="50800" rtlCol="0" anchor="ctr"/>
              <a:lstStyle/>
              <a:p>
                <a:pPr algn="ctr">
                  <a:lnSpc>
                    <a:spcPts val="2602"/>
                  </a:lnSpc>
                </a:pPr>
                <a:endParaRPr/>
              </a:p>
            </p:txBody>
          </p:sp>
        </p:grpSp>
        <p:sp>
          <p:nvSpPr>
            <p:cNvPr id="8" name="TextBox 8"/>
            <p:cNvSpPr txBox="1"/>
            <p:nvPr/>
          </p:nvSpPr>
          <p:spPr>
            <a:xfrm>
              <a:off x="539338" y="329844"/>
              <a:ext cx="6706043" cy="3585801"/>
            </a:xfrm>
            <a:prstGeom prst="rect">
              <a:avLst/>
            </a:prstGeom>
          </p:spPr>
          <p:txBody>
            <a:bodyPr lIns="0" tIns="0" rIns="0" bIns="0" rtlCol="0" anchor="t">
              <a:spAutoFit/>
            </a:bodyPr>
            <a:lstStyle/>
            <a:p>
              <a:pPr algn="l">
                <a:lnSpc>
                  <a:spcPts val="10283"/>
                </a:lnSpc>
              </a:pPr>
              <a:r>
                <a:rPr lang="en-US" sz="7345" b="1" dirty="0">
                  <a:solidFill>
                    <a:srgbClr val="FFDE59"/>
                  </a:solidFill>
                  <a:latin typeface="Source Sans Pro Bold"/>
                  <a:ea typeface="Source Sans Pro Bold"/>
                  <a:cs typeface="Source Sans Pro Bold"/>
                  <a:sym typeface="Source Sans Pro Bold"/>
                </a:rPr>
                <a:t>3.</a:t>
              </a:r>
            </a:p>
            <a:p>
              <a:pPr algn="l">
                <a:lnSpc>
                  <a:spcPts val="5627"/>
                </a:lnSpc>
              </a:pPr>
              <a:r>
                <a:rPr lang="en-US" sz="4019" b="1" dirty="0">
                  <a:solidFill>
                    <a:srgbClr val="FFDE59"/>
                  </a:solidFill>
                  <a:latin typeface="Source Sans Pro Bold"/>
                  <a:ea typeface="Source Sans Pro Bold"/>
                  <a:cs typeface="Source Sans Pro Bold"/>
                  <a:sym typeface="Source Sans Pro Bold"/>
                </a:rPr>
                <a:t>Go to </a:t>
              </a:r>
            </a:p>
            <a:p>
              <a:pPr algn="l">
                <a:lnSpc>
                  <a:spcPts val="5627"/>
                </a:lnSpc>
                <a:spcBef>
                  <a:spcPct val="0"/>
                </a:spcBef>
              </a:pPr>
              <a:r>
                <a:rPr lang="en-US" sz="4019" b="1" dirty="0">
                  <a:solidFill>
                    <a:srgbClr val="FFDE59"/>
                  </a:solidFill>
                  <a:latin typeface="Source Sans Pro Bold"/>
                  <a:ea typeface="Source Sans Pro Bold"/>
                  <a:cs typeface="Source Sans Pro Bold"/>
                  <a:sym typeface="Source Sans Pro Bold"/>
                </a:rPr>
                <a:t>Quality Improvement</a:t>
              </a:r>
            </a:p>
          </p:txBody>
        </p:sp>
      </p:grpSp>
      <p:sp>
        <p:nvSpPr>
          <p:cNvPr id="9" name="Oval 8">
            <a:extLst>
              <a:ext uri="{FF2B5EF4-FFF2-40B4-BE49-F238E27FC236}">
                <a16:creationId xmlns:a16="http://schemas.microsoft.com/office/drawing/2014/main" id="{87372443-52F1-676A-24E9-54647B153646}"/>
              </a:ext>
            </a:extLst>
          </p:cNvPr>
          <p:cNvSpPr/>
          <p:nvPr/>
        </p:nvSpPr>
        <p:spPr>
          <a:xfrm>
            <a:off x="10439400" y="4914900"/>
            <a:ext cx="2617373" cy="218026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ver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6F59D847-0336-4D9D-5155-BC996FBA0650}"/>
              </a:ext>
            </a:extLst>
          </p:cNvPr>
          <p:cNvSpPr/>
          <p:nvPr/>
        </p:nvSpPr>
        <p:spPr>
          <a:xfrm>
            <a:off x="0" y="0"/>
            <a:ext cx="18430829" cy="10287000"/>
          </a:xfrm>
          <a:custGeom>
            <a:avLst/>
            <a:gdLst/>
            <a:ahLst/>
            <a:cxnLst/>
            <a:rect l="l" t="t" r="r" b="b"/>
            <a:pathLst>
              <a:path w="18430829" h="10287000">
                <a:moveTo>
                  <a:pt x="0" y="0"/>
                </a:moveTo>
                <a:lnTo>
                  <a:pt x="18430829" y="0"/>
                </a:lnTo>
                <a:lnTo>
                  <a:pt x="18430829" y="10287000"/>
                </a:lnTo>
                <a:lnTo>
                  <a:pt x="0" y="10287000"/>
                </a:lnTo>
                <a:lnTo>
                  <a:pt x="0" y="0"/>
                </a:lnTo>
                <a:close/>
              </a:path>
            </a:pathLst>
          </a:custGeom>
          <a:blipFill>
            <a:blip r:embed="rId2">
              <a:alphaModFix amt="16000"/>
            </a:blip>
            <a:stretch>
              <a:fillRect r="-124376" b="-167558"/>
            </a:stretch>
          </a:blipFill>
        </p:spPr>
        <p:txBody>
          <a:bodyPr/>
          <a:lstStyle/>
          <a:p>
            <a:endParaRPr lang="en-US"/>
          </a:p>
        </p:txBody>
      </p:sp>
      <p:sp>
        <p:nvSpPr>
          <p:cNvPr id="2" name="Freeform 2"/>
          <p:cNvSpPr/>
          <p:nvPr/>
        </p:nvSpPr>
        <p:spPr>
          <a:xfrm>
            <a:off x="4892231" y="71829"/>
            <a:ext cx="13338125" cy="10039621"/>
          </a:xfrm>
          <a:custGeom>
            <a:avLst/>
            <a:gdLst/>
            <a:ahLst/>
            <a:cxnLst/>
            <a:rect l="l" t="t" r="r" b="b"/>
            <a:pathLst>
              <a:path w="13338125" h="10039621">
                <a:moveTo>
                  <a:pt x="0" y="0"/>
                </a:moveTo>
                <a:lnTo>
                  <a:pt x="13338125" y="0"/>
                </a:lnTo>
                <a:lnTo>
                  <a:pt x="13338125" y="10039621"/>
                </a:lnTo>
                <a:lnTo>
                  <a:pt x="0" y="10039621"/>
                </a:lnTo>
                <a:lnTo>
                  <a:pt x="0" y="0"/>
                </a:lnTo>
                <a:close/>
              </a:path>
            </a:pathLst>
          </a:custGeom>
          <a:blipFill>
            <a:blip r:embed="rId3"/>
            <a:stretch>
              <a:fillRect/>
            </a:stretch>
          </a:blipFill>
        </p:spPr>
        <p:txBody>
          <a:bodyPr/>
          <a:lstStyle/>
          <a:p>
            <a:endParaRPr lang="en-US"/>
          </a:p>
        </p:txBody>
      </p:sp>
      <p:sp>
        <p:nvSpPr>
          <p:cNvPr id="3" name="Freeform 3"/>
          <p:cNvSpPr/>
          <p:nvPr/>
        </p:nvSpPr>
        <p:spPr>
          <a:xfrm>
            <a:off x="-1050072" y="3907850"/>
            <a:ext cx="5632131" cy="7837381"/>
          </a:xfrm>
          <a:custGeom>
            <a:avLst/>
            <a:gdLst/>
            <a:ahLst/>
            <a:cxnLst/>
            <a:rect l="l" t="t" r="r" b="b"/>
            <a:pathLst>
              <a:path w="5632131" h="7837381">
                <a:moveTo>
                  <a:pt x="0" y="0"/>
                </a:moveTo>
                <a:lnTo>
                  <a:pt x="5632131" y="0"/>
                </a:lnTo>
                <a:lnTo>
                  <a:pt x="5632131" y="7837382"/>
                </a:lnTo>
                <a:lnTo>
                  <a:pt x="0" y="7837382"/>
                </a:lnTo>
                <a:lnTo>
                  <a:pt x="0" y="0"/>
                </a:lnTo>
                <a:close/>
              </a:path>
            </a:pathLst>
          </a:custGeom>
          <a:blipFill>
            <a:blip r:embed="rId4"/>
            <a:stretch>
              <a:fillRect l="-44469" r="-85194" b="-14801"/>
            </a:stretch>
          </a:blipFill>
        </p:spPr>
        <p:txBody>
          <a:bodyPr/>
          <a:lstStyle/>
          <a:p>
            <a:endParaRPr lang="en-US"/>
          </a:p>
        </p:txBody>
      </p:sp>
      <p:grpSp>
        <p:nvGrpSpPr>
          <p:cNvPr id="4" name="Group 4"/>
          <p:cNvGrpSpPr/>
          <p:nvPr/>
        </p:nvGrpSpPr>
        <p:grpSpPr>
          <a:xfrm>
            <a:off x="596100" y="1543909"/>
            <a:ext cx="4252470" cy="2623756"/>
            <a:chOff x="0" y="0"/>
            <a:chExt cx="5669960" cy="3498341"/>
          </a:xfrm>
        </p:grpSpPr>
        <p:grpSp>
          <p:nvGrpSpPr>
            <p:cNvPr id="5" name="Group 5"/>
            <p:cNvGrpSpPr/>
            <p:nvPr/>
          </p:nvGrpSpPr>
          <p:grpSpPr>
            <a:xfrm>
              <a:off x="0" y="0"/>
              <a:ext cx="5669960" cy="3498341"/>
              <a:chOff x="0" y="0"/>
              <a:chExt cx="1574583" cy="971511"/>
            </a:xfrm>
          </p:grpSpPr>
          <p:sp>
            <p:nvSpPr>
              <p:cNvPr id="6" name="Freeform 6"/>
              <p:cNvSpPr/>
              <p:nvPr/>
            </p:nvSpPr>
            <p:spPr>
              <a:xfrm>
                <a:off x="0" y="0"/>
                <a:ext cx="1574583" cy="971511"/>
              </a:xfrm>
              <a:custGeom>
                <a:avLst/>
                <a:gdLst/>
                <a:ahLst/>
                <a:cxnLst/>
                <a:rect l="l" t="t" r="r" b="b"/>
                <a:pathLst>
                  <a:path w="1574583" h="971511">
                    <a:moveTo>
                      <a:pt x="66043" y="0"/>
                    </a:moveTo>
                    <a:lnTo>
                      <a:pt x="1508540" y="0"/>
                    </a:lnTo>
                    <a:cubicBezTo>
                      <a:pt x="1545015" y="0"/>
                      <a:pt x="1574583" y="29568"/>
                      <a:pt x="1574583" y="66043"/>
                    </a:cubicBezTo>
                    <a:lnTo>
                      <a:pt x="1574583" y="905468"/>
                    </a:lnTo>
                    <a:cubicBezTo>
                      <a:pt x="1574583" y="941943"/>
                      <a:pt x="1545015" y="971511"/>
                      <a:pt x="1508540" y="971511"/>
                    </a:cubicBezTo>
                    <a:lnTo>
                      <a:pt x="66043" y="971511"/>
                    </a:lnTo>
                    <a:cubicBezTo>
                      <a:pt x="29568" y="971511"/>
                      <a:pt x="0" y="941943"/>
                      <a:pt x="0" y="905468"/>
                    </a:cubicBezTo>
                    <a:lnTo>
                      <a:pt x="0" y="66043"/>
                    </a:lnTo>
                    <a:cubicBezTo>
                      <a:pt x="0" y="29568"/>
                      <a:pt x="29568" y="0"/>
                      <a:pt x="66043" y="0"/>
                    </a:cubicBezTo>
                    <a:close/>
                  </a:path>
                </a:pathLst>
              </a:custGeom>
              <a:solidFill>
                <a:srgbClr val="1A7BB4"/>
              </a:solidFill>
            </p:spPr>
            <p:txBody>
              <a:bodyPr/>
              <a:lstStyle/>
              <a:p>
                <a:endParaRPr lang="en-US"/>
              </a:p>
            </p:txBody>
          </p:sp>
          <p:sp>
            <p:nvSpPr>
              <p:cNvPr id="7" name="TextBox 7"/>
              <p:cNvSpPr txBox="1"/>
              <p:nvPr/>
            </p:nvSpPr>
            <p:spPr>
              <a:xfrm>
                <a:off x="0" y="-28575"/>
                <a:ext cx="1574583" cy="1000086"/>
              </a:xfrm>
              <a:prstGeom prst="rect">
                <a:avLst/>
              </a:prstGeom>
            </p:spPr>
            <p:txBody>
              <a:bodyPr lIns="50800" tIns="50800" rIns="50800" bIns="50800" rtlCol="0" anchor="ctr"/>
              <a:lstStyle/>
              <a:p>
                <a:pPr algn="ctr">
                  <a:lnSpc>
                    <a:spcPts val="1892"/>
                  </a:lnSpc>
                </a:pPr>
                <a:endParaRPr/>
              </a:p>
            </p:txBody>
          </p:sp>
        </p:grpSp>
        <p:sp>
          <p:nvSpPr>
            <p:cNvPr id="8" name="TextBox 8"/>
            <p:cNvSpPr txBox="1"/>
            <p:nvPr/>
          </p:nvSpPr>
          <p:spPr>
            <a:xfrm>
              <a:off x="392151" y="232012"/>
              <a:ext cx="4875939" cy="2684496"/>
            </a:xfrm>
            <a:prstGeom prst="rect">
              <a:avLst/>
            </a:prstGeom>
          </p:spPr>
          <p:txBody>
            <a:bodyPr lIns="0" tIns="0" rIns="0" bIns="0" rtlCol="0" anchor="t">
              <a:spAutoFit/>
            </a:bodyPr>
            <a:lstStyle/>
            <a:p>
              <a:pPr algn="l">
                <a:lnSpc>
                  <a:spcPts val="7477"/>
                </a:lnSpc>
              </a:pPr>
              <a:r>
                <a:rPr lang="en-US" sz="5340" b="1" dirty="0">
                  <a:solidFill>
                    <a:srgbClr val="FFDE59"/>
                  </a:solidFill>
                  <a:latin typeface="Source Sans Pro Bold"/>
                  <a:ea typeface="Source Sans Pro Bold"/>
                  <a:cs typeface="Source Sans Pro Bold"/>
                  <a:sym typeface="Source Sans Pro Bold"/>
                </a:rPr>
                <a:t>4.</a:t>
              </a:r>
            </a:p>
            <a:p>
              <a:pPr algn="l">
                <a:lnSpc>
                  <a:spcPts val="4091"/>
                </a:lnSpc>
              </a:pPr>
              <a:r>
                <a:rPr lang="en-US" sz="4000" b="1" dirty="0">
                  <a:solidFill>
                    <a:srgbClr val="FFDE59"/>
                  </a:solidFill>
                  <a:latin typeface="Source Sans Pro Bold"/>
                  <a:ea typeface="Source Sans Pro Bold"/>
                  <a:cs typeface="Source Sans Pro Bold"/>
                  <a:sym typeface="Source Sans Pro Bold"/>
                </a:rPr>
                <a:t>Go to </a:t>
              </a:r>
            </a:p>
            <a:p>
              <a:pPr algn="l">
                <a:lnSpc>
                  <a:spcPts val="4091"/>
                </a:lnSpc>
                <a:spcBef>
                  <a:spcPct val="0"/>
                </a:spcBef>
              </a:pPr>
              <a:r>
                <a:rPr lang="en-US" sz="4000" b="1" dirty="0">
                  <a:solidFill>
                    <a:srgbClr val="FFDE59"/>
                  </a:solidFill>
                  <a:latin typeface="Source Sans Pro Bold"/>
                  <a:ea typeface="Source Sans Pro Bold"/>
                  <a:cs typeface="Source Sans Pro Bold"/>
                  <a:sym typeface="Source Sans Pro Bold"/>
                </a:rPr>
                <a:t>Patient Safety</a:t>
              </a:r>
            </a:p>
          </p:txBody>
        </p:sp>
      </p:grpSp>
      <p:sp>
        <p:nvSpPr>
          <p:cNvPr id="9" name="Oval 8">
            <a:extLst>
              <a:ext uri="{FF2B5EF4-FFF2-40B4-BE49-F238E27FC236}">
                <a16:creationId xmlns:a16="http://schemas.microsoft.com/office/drawing/2014/main" id="{9755653D-3D82-1E18-E124-18F3AE0AB961}"/>
              </a:ext>
            </a:extLst>
          </p:cNvPr>
          <p:cNvSpPr/>
          <p:nvPr/>
        </p:nvSpPr>
        <p:spPr>
          <a:xfrm>
            <a:off x="5105401" y="4487233"/>
            <a:ext cx="2057400" cy="50386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5D579EE-AF33-1491-2E84-3337DF1D2AC2}"/>
              </a:ext>
            </a:extLst>
          </p:cNvPr>
          <p:cNvSpPr/>
          <p:nvPr/>
        </p:nvSpPr>
        <p:spPr>
          <a:xfrm>
            <a:off x="13258800" y="7962900"/>
            <a:ext cx="2057400" cy="50386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ver dir="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TotalTime>
  <Words>1331</Words>
  <Application>Microsoft Office PowerPoint</Application>
  <PresentationFormat>Custom</PresentationFormat>
  <Paragraphs>122</Paragraphs>
  <Slides>28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Source Sans Pro</vt:lpstr>
      <vt:lpstr>Source Sans Pro Bold</vt:lpstr>
      <vt:lpstr>Aptos</vt:lpstr>
      <vt:lpstr>Arial</vt:lpstr>
      <vt:lpstr>Calibri</vt:lpstr>
      <vt:lpstr>Canva Sans Bold</vt:lpstr>
      <vt:lpstr>ＭＳ 明朝</vt:lpstr>
      <vt:lpstr>League Spartan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Confidentiality statement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Incident Reporting - No audio</dc:title>
  <cp:lastModifiedBy>Macatangay, Maleen</cp:lastModifiedBy>
  <cp:revision>4</cp:revision>
  <cp:lastPrinted>2025-10-13T15:13:22Z</cp:lastPrinted>
  <dcterms:created xsi:type="dcterms:W3CDTF">2006-08-16T00:00:00Z</dcterms:created>
  <dcterms:modified xsi:type="dcterms:W3CDTF">2025-10-13T17:08:08Z</dcterms:modified>
  <dc:identifier>DAG1aMRVnwg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be07fcc-3295-428b-88ad-2394f5c2a736_Enabled">
    <vt:lpwstr>true</vt:lpwstr>
  </property>
  <property fmtid="{D5CDD505-2E9C-101B-9397-08002B2CF9AE}" pid="3" name="MSIP_Label_8be07fcc-3295-428b-88ad-2394f5c2a736_SetDate">
    <vt:lpwstr>2025-10-13T15:13:47Z</vt:lpwstr>
  </property>
  <property fmtid="{D5CDD505-2E9C-101B-9397-08002B2CF9AE}" pid="4" name="MSIP_Label_8be07fcc-3295-428b-88ad-2394f5c2a736_Method">
    <vt:lpwstr>Standard</vt:lpwstr>
  </property>
  <property fmtid="{D5CDD505-2E9C-101B-9397-08002B2CF9AE}" pid="5" name="MSIP_Label_8be07fcc-3295-428b-88ad-2394f5c2a736_Name">
    <vt:lpwstr>Business Use</vt:lpwstr>
  </property>
  <property fmtid="{D5CDD505-2E9C-101B-9397-08002B2CF9AE}" pid="6" name="MSIP_Label_8be07fcc-3295-428b-88ad-2394f5c2a736_SiteId">
    <vt:lpwstr>a9df4fcb-7f39-49f4-9d70-1ee81b27a772</vt:lpwstr>
  </property>
  <property fmtid="{D5CDD505-2E9C-101B-9397-08002B2CF9AE}" pid="7" name="MSIP_Label_8be07fcc-3295-428b-88ad-2394f5c2a736_ActionId">
    <vt:lpwstr>35d7c4d9-3141-411d-acaa-b7e468a19952</vt:lpwstr>
  </property>
  <property fmtid="{D5CDD505-2E9C-101B-9397-08002B2CF9AE}" pid="8" name="MSIP_Label_8be07fcc-3295-428b-88ad-2394f5c2a736_ContentBits">
    <vt:lpwstr>0</vt:lpwstr>
  </property>
  <property fmtid="{D5CDD505-2E9C-101B-9397-08002B2CF9AE}" pid="9" name="MSIP_Label_8be07fcc-3295-428b-88ad-2394f5c2a736_Tag">
    <vt:lpwstr>10, 3, 0, 1</vt:lpwstr>
  </property>
</Properties>
</file>