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56"/>
  </p:notesMasterIdLst>
  <p:sldIdLst>
    <p:sldId id="561" r:id="rId5"/>
    <p:sldId id="562" r:id="rId6"/>
    <p:sldId id="564" r:id="rId7"/>
    <p:sldId id="536" r:id="rId8"/>
    <p:sldId id="1005" r:id="rId9"/>
    <p:sldId id="1046" r:id="rId10"/>
    <p:sldId id="1061" r:id="rId11"/>
    <p:sldId id="1047" r:id="rId12"/>
    <p:sldId id="790" r:id="rId13"/>
    <p:sldId id="912" r:id="rId14"/>
    <p:sldId id="996" r:id="rId15"/>
    <p:sldId id="997" r:id="rId16"/>
    <p:sldId id="3402" r:id="rId17"/>
    <p:sldId id="955" r:id="rId18"/>
    <p:sldId id="1048" r:id="rId19"/>
    <p:sldId id="854" r:id="rId20"/>
    <p:sldId id="1065" r:id="rId21"/>
    <p:sldId id="1068" r:id="rId22"/>
    <p:sldId id="1062" r:id="rId23"/>
    <p:sldId id="1063" r:id="rId24"/>
    <p:sldId id="3404" r:id="rId25"/>
    <p:sldId id="1030" r:id="rId26"/>
    <p:sldId id="810" r:id="rId27"/>
    <p:sldId id="1067" r:id="rId28"/>
    <p:sldId id="1033" r:id="rId29"/>
    <p:sldId id="1049" r:id="rId30"/>
    <p:sldId id="1052" r:id="rId31"/>
    <p:sldId id="1053" r:id="rId32"/>
    <p:sldId id="1054" r:id="rId33"/>
    <p:sldId id="1055" r:id="rId34"/>
    <p:sldId id="1059" r:id="rId35"/>
    <p:sldId id="1060" r:id="rId36"/>
    <p:sldId id="1057" r:id="rId37"/>
    <p:sldId id="1058" r:id="rId38"/>
    <p:sldId id="1035" r:id="rId39"/>
    <p:sldId id="1036" r:id="rId40"/>
    <p:sldId id="1056" r:id="rId41"/>
    <p:sldId id="1011" r:id="rId42"/>
    <p:sldId id="258" r:id="rId43"/>
    <p:sldId id="1002" r:id="rId44"/>
    <p:sldId id="1013" r:id="rId45"/>
    <p:sldId id="328" r:id="rId46"/>
    <p:sldId id="326" r:id="rId47"/>
    <p:sldId id="515" r:id="rId48"/>
    <p:sldId id="999" r:id="rId49"/>
    <p:sldId id="1043" r:id="rId50"/>
    <p:sldId id="578" r:id="rId51"/>
    <p:sldId id="424" r:id="rId52"/>
    <p:sldId id="3403" r:id="rId53"/>
    <p:sldId id="425" r:id="rId54"/>
    <p:sldId id="42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077" userDrawn="1">
          <p15:clr>
            <a:srgbClr val="A4A3A4"/>
          </p15:clr>
        </p15:guide>
        <p15:guide id="4" orient="horz" pos="1029" userDrawn="1">
          <p15:clr>
            <a:srgbClr val="A4A3A4"/>
          </p15:clr>
        </p15:guide>
        <p15:guide id="5" orient="horz" pos="932" userDrawn="1">
          <p15:clr>
            <a:srgbClr val="A4A3A4"/>
          </p15:clr>
        </p15:guide>
        <p15:guide id="6" orient="horz" pos="3515" userDrawn="1">
          <p15:clr>
            <a:srgbClr val="A4A3A4"/>
          </p15:clr>
        </p15:guide>
        <p15:guide id="7" pos="1481" userDrawn="1">
          <p15:clr>
            <a:srgbClr val="A4A3A4"/>
          </p15:clr>
        </p15:guide>
        <p15:guide id="8" pos="2879" userDrawn="1">
          <p15:clr>
            <a:srgbClr val="A4A3A4"/>
          </p15:clr>
        </p15:guide>
        <p15:guide id="9" pos="2786" userDrawn="1">
          <p15:clr>
            <a:srgbClr val="A4A3A4"/>
          </p15:clr>
        </p15:guide>
        <p15:guide id="10" pos="2976" userDrawn="1">
          <p15:clr>
            <a:srgbClr val="A4A3A4"/>
          </p15:clr>
        </p15:guide>
        <p15:guide id="11" pos="5586" userDrawn="1">
          <p15:clr>
            <a:srgbClr val="A4A3A4"/>
          </p15:clr>
        </p15:guide>
        <p15:guide id="12" pos="4280" userDrawn="1">
          <p15:clr>
            <a:srgbClr val="A4A3A4"/>
          </p15:clr>
        </p15:guide>
        <p15:guide id="13" pos="17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0BE502-A214-78F7-8F51-01C564024F6F}" name="Scalise, Kristen D." initials="SKD" userId="S::KDScalise@magellanhealth.com::7ae895b3-be38-4127-8ba4-91ae8fa3b3dc" providerId="AD"/>
  <p188:author id="{A0C78388-4B99-8311-F2B7-B278A832957A}" name="PROUD, AUBREY" initials="PA" userId="S::AVProud@magellanhealth.com::c7088954-1af4-4f95-a893-8f4a829f80d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apman, Leah" initials="CL" lastIdx="1" clrIdx="6">
    <p:extLst>
      <p:ext uri="{19B8F6BF-5375-455C-9EA6-DF929625EA0E}">
        <p15:presenceInfo xmlns:p15="http://schemas.microsoft.com/office/powerpoint/2012/main" userId="S::lchapman1@magellanhealth.com::5ad0082d-72f8-4ba3-8ead-c75626b35468" providerId="AD"/>
      </p:ext>
    </p:extLst>
  </p:cmAuthor>
  <p:cmAuthor id="1" name="Becker, Carolyn" initials="BC" lastIdx="2" clrIdx="0">
    <p:extLst>
      <p:ext uri="{19B8F6BF-5375-455C-9EA6-DF929625EA0E}">
        <p15:presenceInfo xmlns:p15="http://schemas.microsoft.com/office/powerpoint/2012/main" userId="S::CMBecker@magellanhealth.com::2cc2b475-6441-43b4-8e92-086775709c46" providerId="AD"/>
      </p:ext>
    </p:extLst>
  </p:cmAuthor>
  <p:cmAuthor id="8" name="Drager, Pamela" initials="DP" lastIdx="2" clrIdx="7">
    <p:extLst>
      <p:ext uri="{19B8F6BF-5375-455C-9EA6-DF929625EA0E}">
        <p15:presenceInfo xmlns:p15="http://schemas.microsoft.com/office/powerpoint/2012/main" userId="S::dragerp@magellanhealth.com::2bc6f143-de2b-4727-967e-95ea9c35bb98" providerId="AD"/>
      </p:ext>
    </p:extLst>
  </p:cmAuthor>
  <p:cmAuthor id="2" name="Proud, Aubrey" initials="PA" lastIdx="11" clrIdx="1">
    <p:extLst>
      <p:ext uri="{19B8F6BF-5375-455C-9EA6-DF929625EA0E}">
        <p15:presenceInfo xmlns:p15="http://schemas.microsoft.com/office/powerpoint/2012/main" userId="S-1-5-21-725345543-861567501-839522115-216592" providerId="AD"/>
      </p:ext>
    </p:extLst>
  </p:cmAuthor>
  <p:cmAuthor id="9" name="Drager, Pamela" initials="DP [2]" lastIdx="2" clrIdx="8">
    <p:extLst>
      <p:ext uri="{19B8F6BF-5375-455C-9EA6-DF929625EA0E}">
        <p15:presenceInfo xmlns:p15="http://schemas.microsoft.com/office/powerpoint/2012/main" userId="Drager, Pamela" providerId="None"/>
      </p:ext>
    </p:extLst>
  </p:cmAuthor>
  <p:cmAuthor id="3" name="Scalise, Kristen" initials="SK" lastIdx="21" clrIdx="2">
    <p:extLst>
      <p:ext uri="{19B8F6BF-5375-455C-9EA6-DF929625EA0E}">
        <p15:presenceInfo xmlns:p15="http://schemas.microsoft.com/office/powerpoint/2012/main" userId="S-1-5-21-725345543-861567501-839522115-89352" providerId="AD"/>
      </p:ext>
    </p:extLst>
  </p:cmAuthor>
  <p:cmAuthor id="10" name="Lombardi, Dana M." initials="LDM" lastIdx="1" clrIdx="9">
    <p:extLst>
      <p:ext uri="{19B8F6BF-5375-455C-9EA6-DF929625EA0E}">
        <p15:presenceInfo xmlns:p15="http://schemas.microsoft.com/office/powerpoint/2012/main" userId="S::dmlombardi@magellanhealth.com::7bf4c299-6010-4001-bf23-b729ac058088" providerId="AD"/>
      </p:ext>
    </p:extLst>
  </p:cmAuthor>
  <p:cmAuthor id="4" name="Karbiner, Tara W." initials="KW" lastIdx="44" clrIdx="3">
    <p:extLst>
      <p:ext uri="{19B8F6BF-5375-455C-9EA6-DF929625EA0E}">
        <p15:presenceInfo xmlns:p15="http://schemas.microsoft.com/office/powerpoint/2012/main" userId="S::takarbiner@magellanhealth.com::bf754028-71cb-4f90-a161-81ce3ceaf90f" providerId="AD"/>
      </p:ext>
    </p:extLst>
  </p:cmAuthor>
  <p:cmAuthor id="5" name="Scalise, Kristen" initials="SK [2]" lastIdx="3" clrIdx="4">
    <p:extLst>
      <p:ext uri="{19B8F6BF-5375-455C-9EA6-DF929625EA0E}">
        <p15:presenceInfo xmlns:p15="http://schemas.microsoft.com/office/powerpoint/2012/main" userId="S::kdscalise@magellanhealth.com::7ae895b3-be38-4127-8ba4-91ae8fa3b3dc" providerId="AD"/>
      </p:ext>
    </p:extLst>
  </p:cmAuthor>
  <p:cmAuthor id="6" name="Fash, Mitchell S." initials="FS" lastIdx="2" clrIdx="5">
    <p:extLst>
      <p:ext uri="{19B8F6BF-5375-455C-9EA6-DF929625EA0E}">
        <p15:presenceInfo xmlns:p15="http://schemas.microsoft.com/office/powerpoint/2012/main" userId="S::mfash@magellanhealth.com::41925c43-6147-4310-af77-c5042f0042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CE"/>
    <a:srgbClr val="FFDF00"/>
    <a:srgbClr val="BFD22B"/>
    <a:srgbClr val="F7921E"/>
    <a:srgbClr val="F99D2A"/>
    <a:srgbClr val="004A7C"/>
    <a:srgbClr val="00B5EF"/>
    <a:srgbClr val="00643C"/>
    <a:srgbClr val="00B2BA"/>
    <a:srgbClr val="23AE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80848-D958-4FCF-A894-202694567FE1}" v="19" dt="2022-10-26T16:58:51.356"/>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2064" y="78"/>
      </p:cViewPr>
      <p:guideLst>
        <p:guide orient="horz" pos="2160"/>
        <p:guide pos="2880"/>
        <p:guide orient="horz" pos="1077"/>
        <p:guide orient="horz" pos="1029"/>
        <p:guide orient="horz" pos="932"/>
        <p:guide orient="horz" pos="3515"/>
        <p:guide pos="1481"/>
        <p:guide pos="2879"/>
        <p:guide pos="2786"/>
        <p:guide pos="2976"/>
        <p:guide pos="5586"/>
        <p:guide pos="4280"/>
        <p:guide pos="17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alise, Kristen D." userId="7ae895b3-be38-4127-8ba4-91ae8fa3b3dc" providerId="ADAL" clId="{B0880848-D958-4FCF-A894-202694567FE1}"/>
    <pc:docChg chg="custSel addSld delSld modSld">
      <pc:chgData name="Scalise, Kristen D." userId="7ae895b3-be38-4127-8ba4-91ae8fa3b3dc" providerId="ADAL" clId="{B0880848-D958-4FCF-A894-202694567FE1}" dt="2022-10-26T16:58:51.356" v="148" actId="20577"/>
      <pc:docMkLst>
        <pc:docMk/>
      </pc:docMkLst>
      <pc:sldChg chg="modSp mod delCm">
        <pc:chgData name="Scalise, Kristen D." userId="7ae895b3-be38-4127-8ba4-91ae8fa3b3dc" providerId="ADAL" clId="{B0880848-D958-4FCF-A894-202694567FE1}" dt="2022-10-26T16:34:55.872" v="130"/>
        <pc:sldMkLst>
          <pc:docMk/>
          <pc:sldMk cId="2667938654" sldId="955"/>
        </pc:sldMkLst>
        <pc:spChg chg="mod">
          <ac:chgData name="Scalise, Kristen D." userId="7ae895b3-be38-4127-8ba4-91ae8fa3b3dc" providerId="ADAL" clId="{B0880848-D958-4FCF-A894-202694567FE1}" dt="2022-10-26T14:17:08.068" v="42" actId="20577"/>
          <ac:spMkLst>
            <pc:docMk/>
            <pc:sldMk cId="2667938654" sldId="955"/>
            <ac:spMk id="2" creationId="{96941E0E-C0B0-4FE3-8D73-0BBA45FBA48D}"/>
          </ac:spMkLst>
        </pc:spChg>
        <pc:spChg chg="mod">
          <ac:chgData name="Scalise, Kristen D." userId="7ae895b3-be38-4127-8ba4-91ae8fa3b3dc" providerId="ADAL" clId="{B0880848-D958-4FCF-A894-202694567FE1}" dt="2022-10-26T16:34:41.752" v="129" actId="122"/>
          <ac:spMkLst>
            <pc:docMk/>
            <pc:sldMk cId="2667938654" sldId="955"/>
            <ac:spMk id="3" creationId="{85540381-3B40-4368-BC37-84030833880D}"/>
          </ac:spMkLst>
        </pc:spChg>
      </pc:sldChg>
      <pc:sldChg chg="modSp">
        <pc:chgData name="Scalise, Kristen D." userId="7ae895b3-be38-4127-8ba4-91ae8fa3b3dc" providerId="ADAL" clId="{B0880848-D958-4FCF-A894-202694567FE1}" dt="2022-10-26T16:58:44.639" v="139" actId="20577"/>
        <pc:sldMkLst>
          <pc:docMk/>
          <pc:sldMk cId="3698294528" sldId="1035"/>
        </pc:sldMkLst>
        <pc:graphicFrameChg chg="mod">
          <ac:chgData name="Scalise, Kristen D." userId="7ae895b3-be38-4127-8ba4-91ae8fa3b3dc" providerId="ADAL" clId="{B0880848-D958-4FCF-A894-202694567FE1}" dt="2022-10-26T16:58:44.639" v="139" actId="20577"/>
          <ac:graphicFrameMkLst>
            <pc:docMk/>
            <pc:sldMk cId="3698294528" sldId="1035"/>
            <ac:graphicFrameMk id="6" creationId="{AFEA3BDC-ED92-D98C-37A9-77283A1FF069}"/>
          </ac:graphicFrameMkLst>
        </pc:graphicFrameChg>
      </pc:sldChg>
      <pc:sldChg chg="modSp">
        <pc:chgData name="Scalise, Kristen D." userId="7ae895b3-be38-4127-8ba4-91ae8fa3b3dc" providerId="ADAL" clId="{B0880848-D958-4FCF-A894-202694567FE1}" dt="2022-10-26T16:58:51.356" v="148" actId="20577"/>
        <pc:sldMkLst>
          <pc:docMk/>
          <pc:sldMk cId="1345051997" sldId="1036"/>
        </pc:sldMkLst>
        <pc:graphicFrameChg chg="mod">
          <ac:chgData name="Scalise, Kristen D." userId="7ae895b3-be38-4127-8ba4-91ae8fa3b3dc" providerId="ADAL" clId="{B0880848-D958-4FCF-A894-202694567FE1}" dt="2022-10-26T16:58:51.356" v="148" actId="20577"/>
          <ac:graphicFrameMkLst>
            <pc:docMk/>
            <pc:sldMk cId="1345051997" sldId="1036"/>
            <ac:graphicFrameMk id="6" creationId="{B6966C60-C5ED-5D9B-E495-E853AACD8519}"/>
          </ac:graphicFrameMkLst>
        </pc:graphicFrameChg>
      </pc:sldChg>
      <pc:sldChg chg="modSp add del mod">
        <pc:chgData name="Scalise, Kristen D." userId="7ae895b3-be38-4127-8ba4-91ae8fa3b3dc" providerId="ADAL" clId="{B0880848-D958-4FCF-A894-202694567FE1}" dt="2022-10-26T14:17:01.675" v="23" actId="2696"/>
        <pc:sldMkLst>
          <pc:docMk/>
          <pc:sldMk cId="789861078" sldId="3405"/>
        </pc:sldMkLst>
        <pc:spChg chg="mod">
          <ac:chgData name="Scalise, Kristen D." userId="7ae895b3-be38-4127-8ba4-91ae8fa3b3dc" providerId="ADAL" clId="{B0880848-D958-4FCF-A894-202694567FE1}" dt="2022-10-26T14:16:23.462" v="22"/>
          <ac:spMkLst>
            <pc:docMk/>
            <pc:sldMk cId="789861078" sldId="3405"/>
            <ac:spMk id="3" creationId="{85540381-3B40-4368-BC37-84030833880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Individual Admissions vs Reported Discharges Q2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Individual Admissions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Bucks</c:v>
                </c:pt>
                <c:pt idx="1">
                  <c:v>Cambria</c:v>
                </c:pt>
                <c:pt idx="2">
                  <c:v>Lehigh</c:v>
                </c:pt>
                <c:pt idx="3">
                  <c:v>MNT</c:v>
                </c:pt>
                <c:pt idx="4">
                  <c:v>NH</c:v>
                </c:pt>
              </c:strCache>
            </c:strRef>
          </c:cat>
          <c:val>
            <c:numRef>
              <c:f>Sheet1!$B$2:$B$6</c:f>
              <c:numCache>
                <c:formatCode>General</c:formatCode>
                <c:ptCount val="5"/>
                <c:pt idx="0">
                  <c:v>48</c:v>
                </c:pt>
                <c:pt idx="1">
                  <c:v>14</c:v>
                </c:pt>
                <c:pt idx="2">
                  <c:v>24</c:v>
                </c:pt>
                <c:pt idx="3">
                  <c:v>43</c:v>
                </c:pt>
                <c:pt idx="4">
                  <c:v>24</c:v>
                </c:pt>
              </c:numCache>
            </c:numRef>
          </c:val>
          <c:extLst>
            <c:ext xmlns:c16="http://schemas.microsoft.com/office/drawing/2014/chart" uri="{C3380CC4-5D6E-409C-BE32-E72D297353CC}">
              <c16:uniqueId val="{00000000-ED7F-4588-9506-7D9955DAE911}"/>
            </c:ext>
          </c:extLst>
        </c:ser>
        <c:ser>
          <c:idx val="1"/>
          <c:order val="1"/>
          <c:tx>
            <c:strRef>
              <c:f>Sheet1!$C$1</c:f>
              <c:strCache>
                <c:ptCount val="1"/>
                <c:pt idx="0">
                  <c:v>Discharges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Bucks</c:v>
                </c:pt>
                <c:pt idx="1">
                  <c:v>Cambria</c:v>
                </c:pt>
                <c:pt idx="2">
                  <c:v>Lehigh</c:v>
                </c:pt>
                <c:pt idx="3">
                  <c:v>MNT</c:v>
                </c:pt>
                <c:pt idx="4">
                  <c:v>NH</c:v>
                </c:pt>
              </c:strCache>
            </c:strRef>
          </c:cat>
          <c:val>
            <c:numRef>
              <c:f>Sheet1!$C$2:$C$6</c:f>
              <c:numCache>
                <c:formatCode>General</c:formatCode>
                <c:ptCount val="5"/>
                <c:pt idx="0">
                  <c:v>62</c:v>
                </c:pt>
                <c:pt idx="1">
                  <c:v>11</c:v>
                </c:pt>
                <c:pt idx="2">
                  <c:v>17</c:v>
                </c:pt>
                <c:pt idx="3">
                  <c:v>61</c:v>
                </c:pt>
                <c:pt idx="4">
                  <c:v>11</c:v>
                </c:pt>
              </c:numCache>
            </c:numRef>
          </c:val>
          <c:extLst>
            <c:ext xmlns:c16="http://schemas.microsoft.com/office/drawing/2014/chart" uri="{C3380CC4-5D6E-409C-BE32-E72D297353CC}">
              <c16:uniqueId val="{00000001-ED7F-4588-9506-7D9955DAE911}"/>
            </c:ext>
          </c:extLst>
        </c:ser>
        <c:dLbls>
          <c:dLblPos val="outEnd"/>
          <c:showLegendKey val="0"/>
          <c:showVal val="1"/>
          <c:showCatName val="0"/>
          <c:showSerName val="0"/>
          <c:showPercent val="0"/>
          <c:showBubbleSize val="0"/>
        </c:dLbls>
        <c:gapWidth val="219"/>
        <c:overlap val="-27"/>
        <c:axId val="712236712"/>
        <c:axId val="712237040"/>
      </c:barChart>
      <c:catAx>
        <c:axId val="712236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237040"/>
        <c:crosses val="autoZero"/>
        <c:auto val="1"/>
        <c:lblAlgn val="ctr"/>
        <c:lblOffset val="100"/>
        <c:noMultiLvlLbl val="0"/>
      </c:catAx>
      <c:valAx>
        <c:axId val="712237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236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ABA</a:t>
            </a:r>
            <a:r>
              <a:rPr lang="en-US" baseline="0" dirty="0"/>
              <a:t> Admissions </a:t>
            </a:r>
            <a:r>
              <a:rPr lang="en-US" baseline="0"/>
              <a:t>vs Reported Discharges </a:t>
            </a:r>
            <a:r>
              <a:rPr lang="en-US" baseline="0" dirty="0"/>
              <a:t>Q2 2022</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ABA Admissions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Bucks</c:v>
                </c:pt>
                <c:pt idx="1">
                  <c:v>Cambria</c:v>
                </c:pt>
                <c:pt idx="2">
                  <c:v>Lehigh</c:v>
                </c:pt>
                <c:pt idx="3">
                  <c:v>MNT</c:v>
                </c:pt>
                <c:pt idx="4">
                  <c:v>NH</c:v>
                </c:pt>
              </c:strCache>
            </c:strRef>
          </c:cat>
          <c:val>
            <c:numRef>
              <c:f>Sheet1!$B$2:$B$6</c:f>
              <c:numCache>
                <c:formatCode>General</c:formatCode>
                <c:ptCount val="5"/>
                <c:pt idx="0">
                  <c:v>10</c:v>
                </c:pt>
                <c:pt idx="1">
                  <c:v>3</c:v>
                </c:pt>
                <c:pt idx="2">
                  <c:v>9</c:v>
                </c:pt>
                <c:pt idx="3">
                  <c:v>20</c:v>
                </c:pt>
                <c:pt idx="4">
                  <c:v>11</c:v>
                </c:pt>
              </c:numCache>
            </c:numRef>
          </c:val>
          <c:extLst>
            <c:ext xmlns:c16="http://schemas.microsoft.com/office/drawing/2014/chart" uri="{C3380CC4-5D6E-409C-BE32-E72D297353CC}">
              <c16:uniqueId val="{00000000-0031-4031-BD17-9D8F48962EB5}"/>
            </c:ext>
          </c:extLst>
        </c:ser>
        <c:ser>
          <c:idx val="1"/>
          <c:order val="1"/>
          <c:tx>
            <c:strRef>
              <c:f>Sheet1!$C$1</c:f>
              <c:strCache>
                <c:ptCount val="1"/>
                <c:pt idx="0">
                  <c:v>ABA Discharges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Bucks</c:v>
                </c:pt>
                <c:pt idx="1">
                  <c:v>Cambria</c:v>
                </c:pt>
                <c:pt idx="2">
                  <c:v>Lehigh</c:v>
                </c:pt>
                <c:pt idx="3">
                  <c:v>MNT</c:v>
                </c:pt>
                <c:pt idx="4">
                  <c:v>NH</c:v>
                </c:pt>
              </c:strCache>
            </c:strRef>
          </c:cat>
          <c:val>
            <c:numRef>
              <c:f>Sheet1!$C$2:$C$6</c:f>
              <c:numCache>
                <c:formatCode>General</c:formatCode>
                <c:ptCount val="5"/>
                <c:pt idx="0">
                  <c:v>10</c:v>
                </c:pt>
                <c:pt idx="1">
                  <c:v>3</c:v>
                </c:pt>
                <c:pt idx="2">
                  <c:v>17</c:v>
                </c:pt>
                <c:pt idx="3">
                  <c:v>24</c:v>
                </c:pt>
                <c:pt idx="4">
                  <c:v>17</c:v>
                </c:pt>
              </c:numCache>
            </c:numRef>
          </c:val>
          <c:extLst>
            <c:ext xmlns:c16="http://schemas.microsoft.com/office/drawing/2014/chart" uri="{C3380CC4-5D6E-409C-BE32-E72D297353CC}">
              <c16:uniqueId val="{00000001-0031-4031-BD17-9D8F48962EB5}"/>
            </c:ext>
          </c:extLst>
        </c:ser>
        <c:dLbls>
          <c:dLblPos val="outEnd"/>
          <c:showLegendKey val="0"/>
          <c:showVal val="1"/>
          <c:showCatName val="0"/>
          <c:showSerName val="0"/>
          <c:showPercent val="0"/>
          <c:showBubbleSize val="0"/>
        </c:dLbls>
        <c:gapWidth val="219"/>
        <c:overlap val="-27"/>
        <c:axId val="712248192"/>
        <c:axId val="712248848"/>
      </c:barChart>
      <c:catAx>
        <c:axId val="71224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248848"/>
        <c:crosses val="autoZero"/>
        <c:auto val="1"/>
        <c:lblAlgn val="ctr"/>
        <c:lblOffset val="100"/>
        <c:noMultiLvlLbl val="0"/>
      </c:catAx>
      <c:valAx>
        <c:axId val="71224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2248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DDDE69-CB44-4527-B9FA-3CC79776AF94}" type="doc">
      <dgm:prSet loTypeId="urn:microsoft.com/office/officeart/2005/8/layout/process4" loCatId="process" qsTypeId="urn:microsoft.com/office/officeart/2005/8/quickstyle/3d2" qsCatId="3D" csTypeId="urn:microsoft.com/office/officeart/2005/8/colors/accent1_2" csCatId="accent1" phldr="1"/>
      <dgm:spPr/>
      <dgm:t>
        <a:bodyPr/>
        <a:lstStyle/>
        <a:p>
          <a:endParaRPr lang="en-US"/>
        </a:p>
      </dgm:t>
    </dgm:pt>
    <dgm:pt modelId="{F7CB2EE3-633C-4D24-A86E-C0ADD94C7A1A}">
      <dgm:prSet phldrT="[Text]" custT="1"/>
      <dgm:spPr/>
      <dgm:t>
        <a:bodyPr/>
        <a:lstStyle/>
        <a:p>
          <a:r>
            <a:rPr lang="en-US" sz="3600" b="1"/>
            <a:t>Availity Essentials</a:t>
          </a:r>
        </a:p>
      </dgm:t>
    </dgm:pt>
    <dgm:pt modelId="{076CB932-7C34-4CDB-B5D3-2800CF7B4446}" type="parTrans" cxnId="{196EDF3E-69DC-4ED3-AC14-7E8E36043B8A}">
      <dgm:prSet/>
      <dgm:spPr/>
      <dgm:t>
        <a:bodyPr/>
        <a:lstStyle/>
        <a:p>
          <a:endParaRPr lang="en-US">
            <a:solidFill>
              <a:schemeClr val="tx1"/>
            </a:solidFill>
          </a:endParaRPr>
        </a:p>
      </dgm:t>
    </dgm:pt>
    <dgm:pt modelId="{D7E701B7-F775-4696-97BE-4B139875D7AF}" type="sibTrans" cxnId="{196EDF3E-69DC-4ED3-AC14-7E8E36043B8A}">
      <dgm:prSet/>
      <dgm:spPr/>
      <dgm:t>
        <a:bodyPr/>
        <a:lstStyle/>
        <a:p>
          <a:endParaRPr lang="en-US">
            <a:solidFill>
              <a:schemeClr val="tx1"/>
            </a:solidFill>
          </a:endParaRPr>
        </a:p>
      </dgm:t>
    </dgm:pt>
    <dgm:pt modelId="{64526A49-9FC4-440D-BF4F-197DF1C85F36}">
      <dgm:prSet phldrT="[Text]" custT="1"/>
      <dgm:spPr/>
      <dgm:t>
        <a:bodyPr/>
        <a:lstStyle/>
        <a:p>
          <a:r>
            <a:rPr lang="en-US" sz="1600"/>
            <a:t>Nation’s largest real time health information network</a:t>
          </a:r>
        </a:p>
      </dgm:t>
    </dgm:pt>
    <dgm:pt modelId="{B47CCF1B-3D21-46DF-898F-A231AB7E2B7C}" type="parTrans" cxnId="{F6278F1B-1448-4DE3-9F54-1379407724A2}">
      <dgm:prSet/>
      <dgm:spPr/>
      <dgm:t>
        <a:bodyPr/>
        <a:lstStyle/>
        <a:p>
          <a:endParaRPr lang="en-US">
            <a:solidFill>
              <a:schemeClr val="tx1"/>
            </a:solidFill>
          </a:endParaRPr>
        </a:p>
      </dgm:t>
    </dgm:pt>
    <dgm:pt modelId="{E4742472-275A-4719-92AC-95344B4AFE0B}" type="sibTrans" cxnId="{F6278F1B-1448-4DE3-9F54-1379407724A2}">
      <dgm:prSet/>
      <dgm:spPr/>
      <dgm:t>
        <a:bodyPr/>
        <a:lstStyle/>
        <a:p>
          <a:endParaRPr lang="en-US">
            <a:solidFill>
              <a:schemeClr val="tx1"/>
            </a:solidFill>
          </a:endParaRPr>
        </a:p>
      </dgm:t>
    </dgm:pt>
    <dgm:pt modelId="{CBC2337C-C6BC-4F71-B1A9-16E7F1AFAD8D}">
      <dgm:prSet phldrT="[Text]" custT="1"/>
      <dgm:spPr/>
      <dgm:t>
        <a:bodyPr/>
        <a:lstStyle/>
        <a:p>
          <a:r>
            <a:rPr lang="en-US" sz="1600"/>
            <a:t>20 years of streamlining and simplifying providers administrative tasks </a:t>
          </a:r>
        </a:p>
      </dgm:t>
    </dgm:pt>
    <dgm:pt modelId="{F78EAC31-C025-4F0D-91F8-94F1E920BEAC}" type="parTrans" cxnId="{BCD802A3-03A2-42D4-9F10-B84BFD2C9874}">
      <dgm:prSet/>
      <dgm:spPr/>
      <dgm:t>
        <a:bodyPr/>
        <a:lstStyle/>
        <a:p>
          <a:endParaRPr lang="en-US">
            <a:solidFill>
              <a:schemeClr val="tx1"/>
            </a:solidFill>
          </a:endParaRPr>
        </a:p>
      </dgm:t>
    </dgm:pt>
    <dgm:pt modelId="{7B11306B-109C-4537-8A84-077687C2ED35}" type="sibTrans" cxnId="{BCD802A3-03A2-42D4-9F10-B84BFD2C9874}">
      <dgm:prSet/>
      <dgm:spPr/>
      <dgm:t>
        <a:bodyPr/>
        <a:lstStyle/>
        <a:p>
          <a:endParaRPr lang="en-US">
            <a:solidFill>
              <a:schemeClr val="tx1"/>
            </a:solidFill>
          </a:endParaRPr>
        </a:p>
      </dgm:t>
    </dgm:pt>
    <dgm:pt modelId="{49B5B4A5-9552-46D4-B80A-023D10AE10DC}">
      <dgm:prSet phldrT="[Text]" custT="1"/>
      <dgm:spPr/>
      <dgm:t>
        <a:bodyPr/>
        <a:lstStyle/>
        <a:p>
          <a:r>
            <a:rPr lang="en-US" sz="1600"/>
            <a:t>“One Stop Shopping” Providers benefit from having one place to complete key task for multiple health plan payors</a:t>
          </a:r>
        </a:p>
      </dgm:t>
    </dgm:pt>
    <dgm:pt modelId="{F2249B76-354F-43D6-9917-A726020B7740}" type="parTrans" cxnId="{4A9124AA-F106-4000-9890-D963CD8B80FF}">
      <dgm:prSet/>
      <dgm:spPr/>
      <dgm:t>
        <a:bodyPr/>
        <a:lstStyle/>
        <a:p>
          <a:endParaRPr lang="en-US">
            <a:solidFill>
              <a:schemeClr val="tx1"/>
            </a:solidFill>
          </a:endParaRPr>
        </a:p>
      </dgm:t>
    </dgm:pt>
    <dgm:pt modelId="{E6B114C4-6FD5-4B02-96EF-D9A85DD2F366}" type="sibTrans" cxnId="{4A9124AA-F106-4000-9890-D963CD8B80FF}">
      <dgm:prSet/>
      <dgm:spPr/>
      <dgm:t>
        <a:bodyPr/>
        <a:lstStyle/>
        <a:p>
          <a:endParaRPr lang="en-US">
            <a:solidFill>
              <a:schemeClr val="tx1"/>
            </a:solidFill>
          </a:endParaRPr>
        </a:p>
      </dgm:t>
    </dgm:pt>
    <dgm:pt modelId="{61DFF177-76F9-4981-B441-90133FB6D36D}">
      <dgm:prSet phldrT="[Text]" custT="1"/>
      <dgm:spPr/>
      <dgm:t>
        <a:bodyPr/>
        <a:lstStyle/>
        <a:p>
          <a:r>
            <a:rPr lang="en-US" sz="1600"/>
            <a:t>Availity Essentials is free so that providers can enjoy real-time information exchange with many payers they work with every day</a:t>
          </a:r>
        </a:p>
      </dgm:t>
    </dgm:pt>
    <dgm:pt modelId="{4A133272-082B-49A9-97D2-1E8CAF1AB5C8}" type="parTrans" cxnId="{955E5D7D-9AC4-456F-A93E-07F781D5DB99}">
      <dgm:prSet/>
      <dgm:spPr/>
      <dgm:t>
        <a:bodyPr/>
        <a:lstStyle/>
        <a:p>
          <a:endParaRPr lang="en-US">
            <a:solidFill>
              <a:schemeClr val="tx1"/>
            </a:solidFill>
          </a:endParaRPr>
        </a:p>
      </dgm:t>
    </dgm:pt>
    <dgm:pt modelId="{F3A20394-ABEA-401A-AE16-88DA490CFE93}" type="sibTrans" cxnId="{955E5D7D-9AC4-456F-A93E-07F781D5DB99}">
      <dgm:prSet/>
      <dgm:spPr/>
      <dgm:t>
        <a:bodyPr/>
        <a:lstStyle/>
        <a:p>
          <a:endParaRPr lang="en-US">
            <a:solidFill>
              <a:schemeClr val="tx1"/>
            </a:solidFill>
          </a:endParaRPr>
        </a:p>
      </dgm:t>
    </dgm:pt>
    <dgm:pt modelId="{1C768BB9-69D1-4F52-9385-30E325EC63B0}" type="pres">
      <dgm:prSet presAssocID="{38DDDE69-CB44-4527-B9FA-3CC79776AF94}" presName="Name0" presStyleCnt="0">
        <dgm:presLayoutVars>
          <dgm:dir/>
          <dgm:animLvl val="lvl"/>
          <dgm:resizeHandles val="exact"/>
        </dgm:presLayoutVars>
      </dgm:prSet>
      <dgm:spPr/>
    </dgm:pt>
    <dgm:pt modelId="{52324679-7CF2-4EB6-B46C-BBA66F897325}" type="pres">
      <dgm:prSet presAssocID="{F7CB2EE3-633C-4D24-A86E-C0ADD94C7A1A}" presName="boxAndChildren" presStyleCnt="0"/>
      <dgm:spPr/>
    </dgm:pt>
    <dgm:pt modelId="{EE04C429-2910-468E-A68B-51E44CB2ED5D}" type="pres">
      <dgm:prSet presAssocID="{F7CB2EE3-633C-4D24-A86E-C0ADD94C7A1A}" presName="parentTextBox" presStyleLbl="node1" presStyleIdx="0" presStyleCnt="1"/>
      <dgm:spPr/>
    </dgm:pt>
    <dgm:pt modelId="{143B9841-51A9-4D6E-8F0F-1423C5C0719F}" type="pres">
      <dgm:prSet presAssocID="{F7CB2EE3-633C-4D24-A86E-C0ADD94C7A1A}" presName="entireBox" presStyleLbl="node1" presStyleIdx="0" presStyleCnt="1" custLinFactNeighborX="2430" custLinFactNeighborY="7344"/>
      <dgm:spPr/>
    </dgm:pt>
    <dgm:pt modelId="{E52CBD75-FFDD-4EFF-AAB1-9077A47A7C5B}" type="pres">
      <dgm:prSet presAssocID="{F7CB2EE3-633C-4D24-A86E-C0ADD94C7A1A}" presName="descendantBox" presStyleCnt="0"/>
      <dgm:spPr/>
    </dgm:pt>
    <dgm:pt modelId="{5330E382-6EB8-4A25-8708-EC2B9F0B38B4}" type="pres">
      <dgm:prSet presAssocID="{64526A49-9FC4-440D-BF4F-197DF1C85F36}" presName="childTextBox" presStyleLbl="fgAccFollowNode1" presStyleIdx="0" presStyleCnt="4">
        <dgm:presLayoutVars>
          <dgm:bulletEnabled val="1"/>
        </dgm:presLayoutVars>
      </dgm:prSet>
      <dgm:spPr/>
    </dgm:pt>
    <dgm:pt modelId="{F9A73E61-BB1B-469D-89BB-07FD18F9B542}" type="pres">
      <dgm:prSet presAssocID="{CBC2337C-C6BC-4F71-B1A9-16E7F1AFAD8D}" presName="childTextBox" presStyleLbl="fgAccFollowNode1" presStyleIdx="1" presStyleCnt="4">
        <dgm:presLayoutVars>
          <dgm:bulletEnabled val="1"/>
        </dgm:presLayoutVars>
      </dgm:prSet>
      <dgm:spPr/>
    </dgm:pt>
    <dgm:pt modelId="{C509BB66-488B-4260-8F5D-2C0755CC91B8}" type="pres">
      <dgm:prSet presAssocID="{49B5B4A5-9552-46D4-B80A-023D10AE10DC}" presName="childTextBox" presStyleLbl="fgAccFollowNode1" presStyleIdx="2" presStyleCnt="4">
        <dgm:presLayoutVars>
          <dgm:bulletEnabled val="1"/>
        </dgm:presLayoutVars>
      </dgm:prSet>
      <dgm:spPr/>
    </dgm:pt>
    <dgm:pt modelId="{0F053E1A-E119-4304-9C3D-0D1DC0B96949}" type="pres">
      <dgm:prSet presAssocID="{61DFF177-76F9-4981-B441-90133FB6D36D}" presName="childTextBox" presStyleLbl="fgAccFollowNode1" presStyleIdx="3" presStyleCnt="4">
        <dgm:presLayoutVars>
          <dgm:bulletEnabled val="1"/>
        </dgm:presLayoutVars>
      </dgm:prSet>
      <dgm:spPr/>
    </dgm:pt>
  </dgm:ptLst>
  <dgm:cxnLst>
    <dgm:cxn modelId="{955A8018-F80D-4BD9-87CC-B14E2CF2E605}" type="presOf" srcId="{61DFF177-76F9-4981-B441-90133FB6D36D}" destId="{0F053E1A-E119-4304-9C3D-0D1DC0B96949}" srcOrd="0" destOrd="0" presId="urn:microsoft.com/office/officeart/2005/8/layout/process4"/>
    <dgm:cxn modelId="{F6278F1B-1448-4DE3-9F54-1379407724A2}" srcId="{F7CB2EE3-633C-4D24-A86E-C0ADD94C7A1A}" destId="{64526A49-9FC4-440D-BF4F-197DF1C85F36}" srcOrd="0" destOrd="0" parTransId="{B47CCF1B-3D21-46DF-898F-A231AB7E2B7C}" sibTransId="{E4742472-275A-4719-92AC-95344B4AFE0B}"/>
    <dgm:cxn modelId="{196EDF3E-69DC-4ED3-AC14-7E8E36043B8A}" srcId="{38DDDE69-CB44-4527-B9FA-3CC79776AF94}" destId="{F7CB2EE3-633C-4D24-A86E-C0ADD94C7A1A}" srcOrd="0" destOrd="0" parTransId="{076CB932-7C34-4CDB-B5D3-2800CF7B4446}" sibTransId="{D7E701B7-F775-4696-97BE-4B139875D7AF}"/>
    <dgm:cxn modelId="{2E09ED6D-846A-47C5-AF2B-EA3791919821}" type="presOf" srcId="{38DDDE69-CB44-4527-B9FA-3CC79776AF94}" destId="{1C768BB9-69D1-4F52-9385-30E325EC63B0}" srcOrd="0" destOrd="0" presId="urn:microsoft.com/office/officeart/2005/8/layout/process4"/>
    <dgm:cxn modelId="{CFF8007D-6AC9-4E43-B799-D88DD0EFD64C}" type="presOf" srcId="{64526A49-9FC4-440D-BF4F-197DF1C85F36}" destId="{5330E382-6EB8-4A25-8708-EC2B9F0B38B4}" srcOrd="0" destOrd="0" presId="urn:microsoft.com/office/officeart/2005/8/layout/process4"/>
    <dgm:cxn modelId="{955E5D7D-9AC4-456F-A93E-07F781D5DB99}" srcId="{F7CB2EE3-633C-4D24-A86E-C0ADD94C7A1A}" destId="{61DFF177-76F9-4981-B441-90133FB6D36D}" srcOrd="3" destOrd="0" parTransId="{4A133272-082B-49A9-97D2-1E8CAF1AB5C8}" sibTransId="{F3A20394-ABEA-401A-AE16-88DA490CFE93}"/>
    <dgm:cxn modelId="{497A4C80-D3FD-4EB2-A6F2-18126AF4811C}" type="presOf" srcId="{F7CB2EE3-633C-4D24-A86E-C0ADD94C7A1A}" destId="{143B9841-51A9-4D6E-8F0F-1423C5C0719F}" srcOrd="1" destOrd="0" presId="urn:microsoft.com/office/officeart/2005/8/layout/process4"/>
    <dgm:cxn modelId="{42796492-BD10-4B27-8A61-FB8D0724B344}" type="presOf" srcId="{CBC2337C-C6BC-4F71-B1A9-16E7F1AFAD8D}" destId="{F9A73E61-BB1B-469D-89BB-07FD18F9B542}" srcOrd="0" destOrd="0" presId="urn:microsoft.com/office/officeart/2005/8/layout/process4"/>
    <dgm:cxn modelId="{BCD802A3-03A2-42D4-9F10-B84BFD2C9874}" srcId="{F7CB2EE3-633C-4D24-A86E-C0ADD94C7A1A}" destId="{CBC2337C-C6BC-4F71-B1A9-16E7F1AFAD8D}" srcOrd="1" destOrd="0" parTransId="{F78EAC31-C025-4F0D-91F8-94F1E920BEAC}" sibTransId="{7B11306B-109C-4537-8A84-077687C2ED35}"/>
    <dgm:cxn modelId="{4A9124AA-F106-4000-9890-D963CD8B80FF}" srcId="{F7CB2EE3-633C-4D24-A86E-C0ADD94C7A1A}" destId="{49B5B4A5-9552-46D4-B80A-023D10AE10DC}" srcOrd="2" destOrd="0" parTransId="{F2249B76-354F-43D6-9917-A726020B7740}" sibTransId="{E6B114C4-6FD5-4B02-96EF-D9A85DD2F366}"/>
    <dgm:cxn modelId="{B6E637DC-FB7F-4DCB-8B56-37F046A1AD62}" type="presOf" srcId="{F7CB2EE3-633C-4D24-A86E-C0ADD94C7A1A}" destId="{EE04C429-2910-468E-A68B-51E44CB2ED5D}" srcOrd="0" destOrd="0" presId="urn:microsoft.com/office/officeart/2005/8/layout/process4"/>
    <dgm:cxn modelId="{77335EE3-C307-4238-BC3B-DBBDB246461F}" type="presOf" srcId="{49B5B4A5-9552-46D4-B80A-023D10AE10DC}" destId="{C509BB66-488B-4260-8F5D-2C0755CC91B8}" srcOrd="0" destOrd="0" presId="urn:microsoft.com/office/officeart/2005/8/layout/process4"/>
    <dgm:cxn modelId="{A8412605-1390-49C6-ADB2-CC3F1BCB7CB7}" type="presParOf" srcId="{1C768BB9-69D1-4F52-9385-30E325EC63B0}" destId="{52324679-7CF2-4EB6-B46C-BBA66F897325}" srcOrd="0" destOrd="0" presId="urn:microsoft.com/office/officeart/2005/8/layout/process4"/>
    <dgm:cxn modelId="{24006449-27BD-47DE-BF0E-841A340F94D1}" type="presParOf" srcId="{52324679-7CF2-4EB6-B46C-BBA66F897325}" destId="{EE04C429-2910-468E-A68B-51E44CB2ED5D}" srcOrd="0" destOrd="0" presId="urn:microsoft.com/office/officeart/2005/8/layout/process4"/>
    <dgm:cxn modelId="{C3A4AE54-7BE8-4B7E-97FF-B9A30E225D62}" type="presParOf" srcId="{52324679-7CF2-4EB6-B46C-BBA66F897325}" destId="{143B9841-51A9-4D6E-8F0F-1423C5C0719F}" srcOrd="1" destOrd="0" presId="urn:microsoft.com/office/officeart/2005/8/layout/process4"/>
    <dgm:cxn modelId="{F179260A-4959-4B0A-8882-6E5A1A047131}" type="presParOf" srcId="{52324679-7CF2-4EB6-B46C-BBA66F897325}" destId="{E52CBD75-FFDD-4EFF-AAB1-9077A47A7C5B}" srcOrd="2" destOrd="0" presId="urn:microsoft.com/office/officeart/2005/8/layout/process4"/>
    <dgm:cxn modelId="{1150D075-3C7A-4E17-8735-7BCDE1F9CCFC}" type="presParOf" srcId="{E52CBD75-FFDD-4EFF-AAB1-9077A47A7C5B}" destId="{5330E382-6EB8-4A25-8708-EC2B9F0B38B4}" srcOrd="0" destOrd="0" presId="urn:microsoft.com/office/officeart/2005/8/layout/process4"/>
    <dgm:cxn modelId="{23CE33A7-50E3-47EA-8777-69822490517F}" type="presParOf" srcId="{E52CBD75-FFDD-4EFF-AAB1-9077A47A7C5B}" destId="{F9A73E61-BB1B-469D-89BB-07FD18F9B542}" srcOrd="1" destOrd="0" presId="urn:microsoft.com/office/officeart/2005/8/layout/process4"/>
    <dgm:cxn modelId="{22D262E9-1DF3-4575-BCC9-6B5E6E845C99}" type="presParOf" srcId="{E52CBD75-FFDD-4EFF-AAB1-9077A47A7C5B}" destId="{C509BB66-488B-4260-8F5D-2C0755CC91B8}" srcOrd="2" destOrd="0" presId="urn:microsoft.com/office/officeart/2005/8/layout/process4"/>
    <dgm:cxn modelId="{5C1E8CC8-A85D-4D59-BAD5-452BCFEA99FC}" type="presParOf" srcId="{E52CBD75-FFDD-4EFF-AAB1-9077A47A7C5B}" destId="{0F053E1A-E119-4304-9C3D-0D1DC0B96949}" srcOrd="3"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D2CCE86-D188-4F8C-BC4A-D4500B6A942F}"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E97BF5D0-7140-4739-AC21-8B68E4AD5C6F}">
      <dgm:prSet/>
      <dgm:spPr/>
      <dgm:t>
        <a:bodyPr/>
        <a:lstStyle/>
        <a:p>
          <a:r>
            <a:rPr lang="en-US"/>
            <a:t>Get claims remittance and EOBs/EOPs via the Claims Status tile In addition to checking eligibility, benefits and accumulated amounts on Availity’s portal – Availity Essentials – you now have access to see claims remittance and EOBs/EOPs using the Claims Status tile. This goes live 11/1/22.</a:t>
          </a:r>
        </a:p>
      </dgm:t>
    </dgm:pt>
    <dgm:pt modelId="{BDB2D56F-59F5-4AD1-A53D-835928E07F52}" type="parTrans" cxnId="{C69974CA-8E65-4EE1-91C8-30D8337FA21A}">
      <dgm:prSet/>
      <dgm:spPr/>
      <dgm:t>
        <a:bodyPr/>
        <a:lstStyle/>
        <a:p>
          <a:endParaRPr lang="en-US"/>
        </a:p>
      </dgm:t>
    </dgm:pt>
    <dgm:pt modelId="{E6DA20CB-9D22-4819-8EB5-6BBB94ACD84C}" type="sibTrans" cxnId="{C69974CA-8E65-4EE1-91C8-30D8337FA21A}">
      <dgm:prSet/>
      <dgm:spPr/>
      <dgm:t>
        <a:bodyPr/>
        <a:lstStyle/>
        <a:p>
          <a:endParaRPr lang="en-US"/>
        </a:p>
      </dgm:t>
    </dgm:pt>
    <dgm:pt modelId="{EF199D8D-29F6-44EB-991D-03BA845D57D6}">
      <dgm:prSet/>
      <dgm:spPr/>
      <dgm:t>
        <a:bodyPr/>
        <a:lstStyle/>
        <a:p>
          <a:r>
            <a:rPr lang="en-US"/>
            <a:t>Specific communication will be sent to all providers with additional information and pre-recorded training opportunities. </a:t>
          </a:r>
        </a:p>
      </dgm:t>
    </dgm:pt>
    <dgm:pt modelId="{C346120D-78C7-4C26-B04F-A216C1D1B233}" type="parTrans" cxnId="{C3F8DB71-829E-414D-A34E-2C7CE1534DFD}">
      <dgm:prSet/>
      <dgm:spPr/>
      <dgm:t>
        <a:bodyPr/>
        <a:lstStyle/>
        <a:p>
          <a:endParaRPr lang="en-US"/>
        </a:p>
      </dgm:t>
    </dgm:pt>
    <dgm:pt modelId="{4D300CDF-3117-4CDA-B05B-B1B98F3AA5B9}" type="sibTrans" cxnId="{C3F8DB71-829E-414D-A34E-2C7CE1534DFD}">
      <dgm:prSet/>
      <dgm:spPr/>
      <dgm:t>
        <a:bodyPr/>
        <a:lstStyle/>
        <a:p>
          <a:endParaRPr lang="en-US"/>
        </a:p>
      </dgm:t>
    </dgm:pt>
    <dgm:pt modelId="{F7727319-2CA2-4521-B9E2-9264303BF1DB}">
      <dgm:prSet/>
      <dgm:spPr/>
      <dgm:t>
        <a:bodyPr/>
        <a:lstStyle/>
        <a:p>
          <a:r>
            <a:rPr lang="en-US"/>
            <a:t>MagellanProvider.com (MP.COM) is not going away at this time. Some tools will transition to Availity (Eligibility – 10/1/22 and Claims look up 11/1/22).</a:t>
          </a:r>
        </a:p>
      </dgm:t>
    </dgm:pt>
    <dgm:pt modelId="{632610C3-E234-4259-9EA3-51D073357FDE}" type="parTrans" cxnId="{BCFD8F6F-8E13-4BAC-A6CE-E889E26E0159}">
      <dgm:prSet/>
      <dgm:spPr/>
      <dgm:t>
        <a:bodyPr/>
        <a:lstStyle/>
        <a:p>
          <a:endParaRPr lang="en-US"/>
        </a:p>
      </dgm:t>
    </dgm:pt>
    <dgm:pt modelId="{F6E819AA-0DFF-4C3C-B8EF-2EED7E14FBCE}" type="sibTrans" cxnId="{BCFD8F6F-8E13-4BAC-A6CE-E889E26E0159}">
      <dgm:prSet/>
      <dgm:spPr/>
      <dgm:t>
        <a:bodyPr/>
        <a:lstStyle/>
        <a:p>
          <a:endParaRPr lang="en-US"/>
        </a:p>
      </dgm:t>
    </dgm:pt>
    <dgm:pt modelId="{6E36019B-FC2E-4D28-BF0B-3FB25CA8E32E}">
      <dgm:prSet/>
      <dgm:spPr/>
      <dgm:t>
        <a:bodyPr/>
        <a:lstStyle/>
        <a:p>
          <a:r>
            <a:rPr lang="en-US"/>
            <a:t>Submission of claims is not changing at this time only claims look up 11/1/22.</a:t>
          </a:r>
        </a:p>
      </dgm:t>
    </dgm:pt>
    <dgm:pt modelId="{92A474AA-4600-47BA-99F2-893E9E7B4A88}" type="parTrans" cxnId="{228BA54F-BBCF-4F29-81EA-D961332E02D4}">
      <dgm:prSet/>
      <dgm:spPr/>
      <dgm:t>
        <a:bodyPr/>
        <a:lstStyle/>
        <a:p>
          <a:endParaRPr lang="en-US"/>
        </a:p>
      </dgm:t>
    </dgm:pt>
    <dgm:pt modelId="{9B459D93-571C-4206-BCB2-C719D9E38811}" type="sibTrans" cxnId="{228BA54F-BBCF-4F29-81EA-D961332E02D4}">
      <dgm:prSet/>
      <dgm:spPr/>
      <dgm:t>
        <a:bodyPr/>
        <a:lstStyle/>
        <a:p>
          <a:endParaRPr lang="en-US"/>
        </a:p>
      </dgm:t>
    </dgm:pt>
    <dgm:pt modelId="{3FFD72E5-4AD4-4CD4-BE5A-42C0473D4669}">
      <dgm:prSet/>
      <dgm:spPr/>
      <dgm:t>
        <a:bodyPr/>
        <a:lstStyle/>
        <a:p>
          <a:r>
            <a:rPr lang="en-US"/>
            <a:t>Authorizations are still the same for now but will transition to a new platform in the future. No date for this set but communications and trainings will occur prior to any changes. </a:t>
          </a:r>
        </a:p>
      </dgm:t>
    </dgm:pt>
    <dgm:pt modelId="{F6B6BA56-A642-4DBC-BF93-A2272EC37CBB}" type="parTrans" cxnId="{087C07B3-455B-4D71-8489-D8FD43964807}">
      <dgm:prSet/>
      <dgm:spPr/>
      <dgm:t>
        <a:bodyPr/>
        <a:lstStyle/>
        <a:p>
          <a:endParaRPr lang="en-US"/>
        </a:p>
      </dgm:t>
    </dgm:pt>
    <dgm:pt modelId="{5B436B47-446C-4BC2-8400-3C1D2A25CB66}" type="sibTrans" cxnId="{087C07B3-455B-4D71-8489-D8FD43964807}">
      <dgm:prSet/>
      <dgm:spPr/>
      <dgm:t>
        <a:bodyPr/>
        <a:lstStyle/>
        <a:p>
          <a:endParaRPr lang="en-US"/>
        </a:p>
      </dgm:t>
    </dgm:pt>
    <dgm:pt modelId="{C34AA807-FD64-4CAA-B6F5-5CC69D167B3B}">
      <dgm:prSet/>
      <dgm:spPr/>
      <dgm:t>
        <a:bodyPr/>
        <a:lstStyle/>
        <a:p>
          <a:r>
            <a:rPr lang="en-US"/>
            <a:t>CANS and POMS are still on MP.COM.</a:t>
          </a:r>
        </a:p>
      </dgm:t>
    </dgm:pt>
    <dgm:pt modelId="{38B9530A-C697-45A5-AE11-7D6346D15461}" type="parTrans" cxnId="{23511BE3-AD46-41CE-8ADC-9183B1C2E29E}">
      <dgm:prSet/>
      <dgm:spPr/>
      <dgm:t>
        <a:bodyPr/>
        <a:lstStyle/>
        <a:p>
          <a:endParaRPr lang="en-US"/>
        </a:p>
      </dgm:t>
    </dgm:pt>
    <dgm:pt modelId="{B7946740-9355-4C51-82AB-FDFB22C6F895}" type="sibTrans" cxnId="{23511BE3-AD46-41CE-8ADC-9183B1C2E29E}">
      <dgm:prSet/>
      <dgm:spPr/>
      <dgm:t>
        <a:bodyPr/>
        <a:lstStyle/>
        <a:p>
          <a:endParaRPr lang="en-US"/>
        </a:p>
      </dgm:t>
    </dgm:pt>
    <dgm:pt modelId="{3A74FFBB-ADCE-4B2D-9088-1EBD8535CE8F}" type="pres">
      <dgm:prSet presAssocID="{7D2CCE86-D188-4F8C-BC4A-D4500B6A942F}" presName="diagram" presStyleCnt="0">
        <dgm:presLayoutVars>
          <dgm:dir/>
          <dgm:resizeHandles val="exact"/>
        </dgm:presLayoutVars>
      </dgm:prSet>
      <dgm:spPr/>
    </dgm:pt>
    <dgm:pt modelId="{3DD2C01E-4060-4C4D-9B5D-ECE0B2C1360C}" type="pres">
      <dgm:prSet presAssocID="{E97BF5D0-7140-4739-AC21-8B68E4AD5C6F}" presName="node" presStyleLbl="node1" presStyleIdx="0" presStyleCnt="6">
        <dgm:presLayoutVars>
          <dgm:bulletEnabled val="1"/>
        </dgm:presLayoutVars>
      </dgm:prSet>
      <dgm:spPr/>
    </dgm:pt>
    <dgm:pt modelId="{694D7B92-E289-4DDE-9026-675C7631B0DD}" type="pres">
      <dgm:prSet presAssocID="{E6DA20CB-9D22-4819-8EB5-6BBB94ACD84C}" presName="sibTrans" presStyleCnt="0"/>
      <dgm:spPr/>
    </dgm:pt>
    <dgm:pt modelId="{54D5C654-44AA-4E1A-AAB7-A98DECDE0B22}" type="pres">
      <dgm:prSet presAssocID="{EF199D8D-29F6-44EB-991D-03BA845D57D6}" presName="node" presStyleLbl="node1" presStyleIdx="1" presStyleCnt="6">
        <dgm:presLayoutVars>
          <dgm:bulletEnabled val="1"/>
        </dgm:presLayoutVars>
      </dgm:prSet>
      <dgm:spPr/>
    </dgm:pt>
    <dgm:pt modelId="{AD4990F8-2F77-4075-9BE6-D4CC729C9DF6}" type="pres">
      <dgm:prSet presAssocID="{4D300CDF-3117-4CDA-B05B-B1B98F3AA5B9}" presName="sibTrans" presStyleCnt="0"/>
      <dgm:spPr/>
    </dgm:pt>
    <dgm:pt modelId="{67569738-5F1A-4D77-AF52-79E774CB07BC}" type="pres">
      <dgm:prSet presAssocID="{F7727319-2CA2-4521-B9E2-9264303BF1DB}" presName="node" presStyleLbl="node1" presStyleIdx="2" presStyleCnt="6">
        <dgm:presLayoutVars>
          <dgm:bulletEnabled val="1"/>
        </dgm:presLayoutVars>
      </dgm:prSet>
      <dgm:spPr/>
    </dgm:pt>
    <dgm:pt modelId="{3B90A338-52CA-4A5B-9334-7DB20125B78D}" type="pres">
      <dgm:prSet presAssocID="{F6E819AA-0DFF-4C3C-B8EF-2EED7E14FBCE}" presName="sibTrans" presStyleCnt="0"/>
      <dgm:spPr/>
    </dgm:pt>
    <dgm:pt modelId="{00E8B35B-83C2-433E-A5DE-5713E9F32A29}" type="pres">
      <dgm:prSet presAssocID="{6E36019B-FC2E-4D28-BF0B-3FB25CA8E32E}" presName="node" presStyleLbl="node1" presStyleIdx="3" presStyleCnt="6">
        <dgm:presLayoutVars>
          <dgm:bulletEnabled val="1"/>
        </dgm:presLayoutVars>
      </dgm:prSet>
      <dgm:spPr/>
    </dgm:pt>
    <dgm:pt modelId="{4B85FB89-DA15-426D-A035-C3D5637D1476}" type="pres">
      <dgm:prSet presAssocID="{9B459D93-571C-4206-BCB2-C719D9E38811}" presName="sibTrans" presStyleCnt="0"/>
      <dgm:spPr/>
    </dgm:pt>
    <dgm:pt modelId="{FC876685-E27C-4DD1-9BEF-31F888D04FCD}" type="pres">
      <dgm:prSet presAssocID="{3FFD72E5-4AD4-4CD4-BE5A-42C0473D4669}" presName="node" presStyleLbl="node1" presStyleIdx="4" presStyleCnt="6">
        <dgm:presLayoutVars>
          <dgm:bulletEnabled val="1"/>
        </dgm:presLayoutVars>
      </dgm:prSet>
      <dgm:spPr/>
    </dgm:pt>
    <dgm:pt modelId="{C1054161-10DD-4BDD-B92A-381A050119DE}" type="pres">
      <dgm:prSet presAssocID="{5B436B47-446C-4BC2-8400-3C1D2A25CB66}" presName="sibTrans" presStyleCnt="0"/>
      <dgm:spPr/>
    </dgm:pt>
    <dgm:pt modelId="{92ACB2C3-A10B-400A-A1D9-95364290B1A0}" type="pres">
      <dgm:prSet presAssocID="{C34AA807-FD64-4CAA-B6F5-5CC69D167B3B}" presName="node" presStyleLbl="node1" presStyleIdx="5" presStyleCnt="6">
        <dgm:presLayoutVars>
          <dgm:bulletEnabled val="1"/>
        </dgm:presLayoutVars>
      </dgm:prSet>
      <dgm:spPr/>
    </dgm:pt>
  </dgm:ptLst>
  <dgm:cxnLst>
    <dgm:cxn modelId="{97855537-F750-4668-873E-7D537075472D}" type="presOf" srcId="{EF199D8D-29F6-44EB-991D-03BA845D57D6}" destId="{54D5C654-44AA-4E1A-AAB7-A98DECDE0B22}" srcOrd="0" destOrd="0" presId="urn:microsoft.com/office/officeart/2005/8/layout/default"/>
    <dgm:cxn modelId="{C303465E-B8E3-4221-AD1F-7883F2C21233}" type="presOf" srcId="{F7727319-2CA2-4521-B9E2-9264303BF1DB}" destId="{67569738-5F1A-4D77-AF52-79E774CB07BC}" srcOrd="0" destOrd="0" presId="urn:microsoft.com/office/officeart/2005/8/layout/default"/>
    <dgm:cxn modelId="{BCFD8F6F-8E13-4BAC-A6CE-E889E26E0159}" srcId="{7D2CCE86-D188-4F8C-BC4A-D4500B6A942F}" destId="{F7727319-2CA2-4521-B9E2-9264303BF1DB}" srcOrd="2" destOrd="0" parTransId="{632610C3-E234-4259-9EA3-51D073357FDE}" sibTransId="{F6E819AA-0DFF-4C3C-B8EF-2EED7E14FBCE}"/>
    <dgm:cxn modelId="{228BA54F-BBCF-4F29-81EA-D961332E02D4}" srcId="{7D2CCE86-D188-4F8C-BC4A-D4500B6A942F}" destId="{6E36019B-FC2E-4D28-BF0B-3FB25CA8E32E}" srcOrd="3" destOrd="0" parTransId="{92A474AA-4600-47BA-99F2-893E9E7B4A88}" sibTransId="{9B459D93-571C-4206-BCB2-C719D9E38811}"/>
    <dgm:cxn modelId="{25E70850-0B53-4265-BF8A-7ABA2D416744}" type="presOf" srcId="{7D2CCE86-D188-4F8C-BC4A-D4500B6A942F}" destId="{3A74FFBB-ADCE-4B2D-9088-1EBD8535CE8F}" srcOrd="0" destOrd="0" presId="urn:microsoft.com/office/officeart/2005/8/layout/default"/>
    <dgm:cxn modelId="{C3F8DB71-829E-414D-A34E-2C7CE1534DFD}" srcId="{7D2CCE86-D188-4F8C-BC4A-D4500B6A942F}" destId="{EF199D8D-29F6-44EB-991D-03BA845D57D6}" srcOrd="1" destOrd="0" parTransId="{C346120D-78C7-4C26-B04F-A216C1D1B233}" sibTransId="{4D300CDF-3117-4CDA-B05B-B1B98F3AA5B9}"/>
    <dgm:cxn modelId="{A4276153-F363-4F37-B9A0-4FE8C1038D67}" type="presOf" srcId="{6E36019B-FC2E-4D28-BF0B-3FB25CA8E32E}" destId="{00E8B35B-83C2-433E-A5DE-5713E9F32A29}" srcOrd="0" destOrd="0" presId="urn:microsoft.com/office/officeart/2005/8/layout/default"/>
    <dgm:cxn modelId="{4F4C8977-F050-4FA8-AE79-AE408DC5A461}" type="presOf" srcId="{E97BF5D0-7140-4739-AC21-8B68E4AD5C6F}" destId="{3DD2C01E-4060-4C4D-9B5D-ECE0B2C1360C}" srcOrd="0" destOrd="0" presId="urn:microsoft.com/office/officeart/2005/8/layout/default"/>
    <dgm:cxn modelId="{087C07B3-455B-4D71-8489-D8FD43964807}" srcId="{7D2CCE86-D188-4F8C-BC4A-D4500B6A942F}" destId="{3FFD72E5-4AD4-4CD4-BE5A-42C0473D4669}" srcOrd="4" destOrd="0" parTransId="{F6B6BA56-A642-4DBC-BF93-A2272EC37CBB}" sibTransId="{5B436B47-446C-4BC2-8400-3C1D2A25CB66}"/>
    <dgm:cxn modelId="{C69974CA-8E65-4EE1-91C8-30D8337FA21A}" srcId="{7D2CCE86-D188-4F8C-BC4A-D4500B6A942F}" destId="{E97BF5D0-7140-4739-AC21-8B68E4AD5C6F}" srcOrd="0" destOrd="0" parTransId="{BDB2D56F-59F5-4AD1-A53D-835928E07F52}" sibTransId="{E6DA20CB-9D22-4819-8EB5-6BBB94ACD84C}"/>
    <dgm:cxn modelId="{FDCE2DE1-0021-443B-A7AE-34C4B3FC1011}" type="presOf" srcId="{3FFD72E5-4AD4-4CD4-BE5A-42C0473D4669}" destId="{FC876685-E27C-4DD1-9BEF-31F888D04FCD}" srcOrd="0" destOrd="0" presId="urn:microsoft.com/office/officeart/2005/8/layout/default"/>
    <dgm:cxn modelId="{23511BE3-AD46-41CE-8ADC-9183B1C2E29E}" srcId="{7D2CCE86-D188-4F8C-BC4A-D4500B6A942F}" destId="{C34AA807-FD64-4CAA-B6F5-5CC69D167B3B}" srcOrd="5" destOrd="0" parTransId="{38B9530A-C697-45A5-AE11-7D6346D15461}" sibTransId="{B7946740-9355-4C51-82AB-FDFB22C6F895}"/>
    <dgm:cxn modelId="{332360EC-0D25-42BA-8B25-D5C9EE9FF2B4}" type="presOf" srcId="{C34AA807-FD64-4CAA-B6F5-5CC69D167B3B}" destId="{92ACB2C3-A10B-400A-A1D9-95364290B1A0}" srcOrd="0" destOrd="0" presId="urn:microsoft.com/office/officeart/2005/8/layout/default"/>
    <dgm:cxn modelId="{C34E2D67-CD73-40F9-96C5-2CB106F1FBF2}" type="presParOf" srcId="{3A74FFBB-ADCE-4B2D-9088-1EBD8535CE8F}" destId="{3DD2C01E-4060-4C4D-9B5D-ECE0B2C1360C}" srcOrd="0" destOrd="0" presId="urn:microsoft.com/office/officeart/2005/8/layout/default"/>
    <dgm:cxn modelId="{07D8999A-E64B-4B4F-ADF7-606705459DE9}" type="presParOf" srcId="{3A74FFBB-ADCE-4B2D-9088-1EBD8535CE8F}" destId="{694D7B92-E289-4DDE-9026-675C7631B0DD}" srcOrd="1" destOrd="0" presId="urn:microsoft.com/office/officeart/2005/8/layout/default"/>
    <dgm:cxn modelId="{D05A77BA-B1A8-4804-A9BB-177B9DA4972B}" type="presParOf" srcId="{3A74FFBB-ADCE-4B2D-9088-1EBD8535CE8F}" destId="{54D5C654-44AA-4E1A-AAB7-A98DECDE0B22}" srcOrd="2" destOrd="0" presId="urn:microsoft.com/office/officeart/2005/8/layout/default"/>
    <dgm:cxn modelId="{42203B36-FC4F-46CB-817A-6AD63AF49568}" type="presParOf" srcId="{3A74FFBB-ADCE-4B2D-9088-1EBD8535CE8F}" destId="{AD4990F8-2F77-4075-9BE6-D4CC729C9DF6}" srcOrd="3" destOrd="0" presId="urn:microsoft.com/office/officeart/2005/8/layout/default"/>
    <dgm:cxn modelId="{F88B62DE-78D8-47B3-8704-60A85B539FED}" type="presParOf" srcId="{3A74FFBB-ADCE-4B2D-9088-1EBD8535CE8F}" destId="{67569738-5F1A-4D77-AF52-79E774CB07BC}" srcOrd="4" destOrd="0" presId="urn:microsoft.com/office/officeart/2005/8/layout/default"/>
    <dgm:cxn modelId="{EF55BEB1-0526-45C8-B74B-6AAAFF65611B}" type="presParOf" srcId="{3A74FFBB-ADCE-4B2D-9088-1EBD8535CE8F}" destId="{3B90A338-52CA-4A5B-9334-7DB20125B78D}" srcOrd="5" destOrd="0" presId="urn:microsoft.com/office/officeart/2005/8/layout/default"/>
    <dgm:cxn modelId="{9D4D516B-234E-481D-BE8A-2889D8381C51}" type="presParOf" srcId="{3A74FFBB-ADCE-4B2D-9088-1EBD8535CE8F}" destId="{00E8B35B-83C2-433E-A5DE-5713E9F32A29}" srcOrd="6" destOrd="0" presId="urn:microsoft.com/office/officeart/2005/8/layout/default"/>
    <dgm:cxn modelId="{91967C8C-369E-4602-A07A-F37C8FD30A3A}" type="presParOf" srcId="{3A74FFBB-ADCE-4B2D-9088-1EBD8535CE8F}" destId="{4B85FB89-DA15-426D-A035-C3D5637D1476}" srcOrd="7" destOrd="0" presId="urn:microsoft.com/office/officeart/2005/8/layout/default"/>
    <dgm:cxn modelId="{2C293795-27FD-4E21-9B76-9F23C8D50404}" type="presParOf" srcId="{3A74FFBB-ADCE-4B2D-9088-1EBD8535CE8F}" destId="{FC876685-E27C-4DD1-9BEF-31F888D04FCD}" srcOrd="8" destOrd="0" presId="urn:microsoft.com/office/officeart/2005/8/layout/default"/>
    <dgm:cxn modelId="{ACD037D4-32B1-4CAA-B3FF-24295AAFE2D5}" type="presParOf" srcId="{3A74FFBB-ADCE-4B2D-9088-1EBD8535CE8F}" destId="{C1054161-10DD-4BDD-B92A-381A050119DE}" srcOrd="9" destOrd="0" presId="urn:microsoft.com/office/officeart/2005/8/layout/default"/>
    <dgm:cxn modelId="{401F6A97-3CA3-4D2A-8FD8-A24054AEAFFF}" type="presParOf" srcId="{3A74FFBB-ADCE-4B2D-9088-1EBD8535CE8F}" destId="{92ACB2C3-A10B-400A-A1D9-95364290B1A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F2C459-7109-4BC4-8D1E-422C41173F68}"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F68B607F-1D87-4F06-AB73-7B8C58FA4B4C}">
      <dgm:prSet/>
      <dgm:spPr/>
      <dgm:t>
        <a:bodyPr/>
        <a:lstStyle/>
        <a:p>
          <a:pPr algn="ctr">
            <a:defRPr cap="all"/>
          </a:pPr>
          <a:r>
            <a:rPr lang="en-US"/>
            <a:t>How do I find what I’m looking for?</a:t>
          </a:r>
        </a:p>
      </dgm:t>
    </dgm:pt>
    <dgm:pt modelId="{1CF7225E-7A49-416D-9D67-334E948E0AD3}" type="parTrans" cxnId="{B6EBB60E-4650-408E-9BA2-D26449714BA8}">
      <dgm:prSet/>
      <dgm:spPr/>
      <dgm:t>
        <a:bodyPr/>
        <a:lstStyle/>
        <a:p>
          <a:endParaRPr lang="en-US"/>
        </a:p>
      </dgm:t>
    </dgm:pt>
    <dgm:pt modelId="{8E2CE42A-A121-42C2-A4E5-A8B2D99A767C}" type="sibTrans" cxnId="{B6EBB60E-4650-408E-9BA2-D26449714BA8}">
      <dgm:prSet/>
      <dgm:spPr/>
      <dgm:t>
        <a:bodyPr/>
        <a:lstStyle/>
        <a:p>
          <a:endParaRPr lang="en-US"/>
        </a:p>
      </dgm:t>
    </dgm:pt>
    <dgm:pt modelId="{41257DF4-0CBD-446B-B591-A35136A1F2FC}">
      <dgm:prSet/>
      <dgm:spPr/>
      <dgm:t>
        <a:bodyPr/>
        <a:lstStyle/>
        <a:p>
          <a:endParaRPr lang="en-US"/>
        </a:p>
      </dgm:t>
    </dgm:pt>
    <dgm:pt modelId="{BDA6B685-7B52-4900-BDEE-1F1D39A54144}" type="parTrans" cxnId="{15A27A53-2F72-4192-832A-4AA2B3D1DFAD}">
      <dgm:prSet/>
      <dgm:spPr/>
      <dgm:t>
        <a:bodyPr/>
        <a:lstStyle/>
        <a:p>
          <a:endParaRPr lang="en-US"/>
        </a:p>
      </dgm:t>
    </dgm:pt>
    <dgm:pt modelId="{CF3474A4-31A2-4981-89FC-4632E8442D41}" type="sibTrans" cxnId="{15A27A53-2F72-4192-832A-4AA2B3D1DFAD}">
      <dgm:prSet/>
      <dgm:spPr/>
      <dgm:t>
        <a:bodyPr/>
        <a:lstStyle/>
        <a:p>
          <a:endParaRPr lang="en-US"/>
        </a:p>
      </dgm:t>
    </dgm:pt>
    <dgm:pt modelId="{E2FACBBC-E4AC-4212-9FF9-7F1D686FEB65}">
      <dgm:prSet/>
      <dgm:spPr/>
      <dgm:t>
        <a:bodyPr/>
        <a:lstStyle/>
        <a:p>
          <a:endParaRPr lang="en-US"/>
        </a:p>
      </dgm:t>
    </dgm:pt>
    <dgm:pt modelId="{ED561AEB-F0F2-4525-B80C-A103A948FED4}" type="parTrans" cxnId="{E1F60456-52F8-44C2-8ED2-0938CC6E99F1}">
      <dgm:prSet/>
      <dgm:spPr/>
      <dgm:t>
        <a:bodyPr/>
        <a:lstStyle/>
        <a:p>
          <a:endParaRPr lang="en-US"/>
        </a:p>
      </dgm:t>
    </dgm:pt>
    <dgm:pt modelId="{1C43841E-E8C5-477D-9E57-AD86FFD25B9A}" type="sibTrans" cxnId="{E1F60456-52F8-44C2-8ED2-0938CC6E99F1}">
      <dgm:prSet/>
      <dgm:spPr/>
      <dgm:t>
        <a:bodyPr/>
        <a:lstStyle/>
        <a:p>
          <a:endParaRPr lang="en-US"/>
        </a:p>
      </dgm:t>
    </dgm:pt>
    <dgm:pt modelId="{A22F0270-D04D-4FD2-8E22-7A5972929863}">
      <dgm:prSet/>
      <dgm:spPr/>
      <dgm:t>
        <a:bodyPr/>
        <a:lstStyle/>
        <a:p>
          <a:endParaRPr lang="en-US"/>
        </a:p>
      </dgm:t>
    </dgm:pt>
    <dgm:pt modelId="{D1E5DFAC-5AA8-48C4-B114-65896AD71FAD}" type="parTrans" cxnId="{0F296F8B-4F52-489E-95C6-400A5A6828FC}">
      <dgm:prSet/>
      <dgm:spPr/>
      <dgm:t>
        <a:bodyPr/>
        <a:lstStyle/>
        <a:p>
          <a:endParaRPr lang="en-US"/>
        </a:p>
      </dgm:t>
    </dgm:pt>
    <dgm:pt modelId="{2DAE0557-44CF-4BDA-9CFC-609207287324}" type="sibTrans" cxnId="{0F296F8B-4F52-489E-95C6-400A5A6828FC}">
      <dgm:prSet/>
      <dgm:spPr/>
      <dgm:t>
        <a:bodyPr/>
        <a:lstStyle/>
        <a:p>
          <a:endParaRPr lang="en-US"/>
        </a:p>
      </dgm:t>
    </dgm:pt>
    <dgm:pt modelId="{0CE60C85-0ECB-4A78-B7B2-FDA53EC5358D}" type="pres">
      <dgm:prSet presAssocID="{43F2C459-7109-4BC4-8D1E-422C41173F68}" presName="root" presStyleCnt="0">
        <dgm:presLayoutVars>
          <dgm:dir/>
          <dgm:resizeHandles val="exact"/>
        </dgm:presLayoutVars>
      </dgm:prSet>
      <dgm:spPr/>
    </dgm:pt>
    <dgm:pt modelId="{77422BA2-8070-446A-8968-DE63AE378109}" type="pres">
      <dgm:prSet presAssocID="{F68B607F-1D87-4F06-AB73-7B8C58FA4B4C}" presName="compNode" presStyleCnt="0"/>
      <dgm:spPr/>
    </dgm:pt>
    <dgm:pt modelId="{7D18823C-B9F0-4539-9448-C86719BDF00F}" type="pres">
      <dgm:prSet presAssocID="{F68B607F-1D87-4F06-AB73-7B8C58FA4B4C}" presName="iconBgRect" presStyleLbl="bgShp" presStyleIdx="0" presStyleCnt="1" custLinFactNeighborX="-1830" custLinFactNeighborY="24252"/>
      <dgm:spPr/>
    </dgm:pt>
    <dgm:pt modelId="{385E8CB1-B1DA-4F2F-8949-E6324826EFA7}" type="pres">
      <dgm:prSet presAssocID="{F68B607F-1D87-4F06-AB73-7B8C58FA4B4C}" presName="iconRect" presStyleLbl="node1" presStyleIdx="0" presStyleCnt="1" custLinFactNeighborX="-3987" custLinFactNeighborY="4146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900F5716-6D79-4774-8647-3EA84630FB73}" type="pres">
      <dgm:prSet presAssocID="{F68B607F-1D87-4F06-AB73-7B8C58FA4B4C}" presName="spaceRect" presStyleCnt="0"/>
      <dgm:spPr/>
    </dgm:pt>
    <dgm:pt modelId="{51E811E5-BB0F-476A-96E1-A241A2DA0970}" type="pres">
      <dgm:prSet presAssocID="{F68B607F-1D87-4F06-AB73-7B8C58FA4B4C}" presName="textRect" presStyleLbl="revTx" presStyleIdx="0" presStyleCnt="1" custLinFactY="-200000" custLinFactNeighborX="-2512" custLinFactNeighborY="-242806">
        <dgm:presLayoutVars>
          <dgm:chMax val="1"/>
          <dgm:chPref val="1"/>
        </dgm:presLayoutVars>
      </dgm:prSet>
      <dgm:spPr/>
    </dgm:pt>
  </dgm:ptLst>
  <dgm:cxnLst>
    <dgm:cxn modelId="{B6EBB60E-4650-408E-9BA2-D26449714BA8}" srcId="{43F2C459-7109-4BC4-8D1E-422C41173F68}" destId="{F68B607F-1D87-4F06-AB73-7B8C58FA4B4C}" srcOrd="0" destOrd="0" parTransId="{1CF7225E-7A49-416D-9D67-334E948E0AD3}" sibTransId="{8E2CE42A-A121-42C2-A4E5-A8B2D99A767C}"/>
    <dgm:cxn modelId="{15A27A53-2F72-4192-832A-4AA2B3D1DFAD}" srcId="{F68B607F-1D87-4F06-AB73-7B8C58FA4B4C}" destId="{41257DF4-0CBD-446B-B591-A35136A1F2FC}" srcOrd="0" destOrd="0" parTransId="{BDA6B685-7B52-4900-BDEE-1F1D39A54144}" sibTransId="{CF3474A4-31A2-4981-89FC-4632E8442D41}"/>
    <dgm:cxn modelId="{E1F60456-52F8-44C2-8ED2-0938CC6E99F1}" srcId="{F68B607F-1D87-4F06-AB73-7B8C58FA4B4C}" destId="{E2FACBBC-E4AC-4212-9FF9-7F1D686FEB65}" srcOrd="1" destOrd="0" parTransId="{ED561AEB-F0F2-4525-B80C-A103A948FED4}" sibTransId="{1C43841E-E8C5-477D-9E57-AD86FFD25B9A}"/>
    <dgm:cxn modelId="{A1923E7D-A417-4A3A-9FBC-595C3F3B9F72}" type="presOf" srcId="{43F2C459-7109-4BC4-8D1E-422C41173F68}" destId="{0CE60C85-0ECB-4A78-B7B2-FDA53EC5358D}" srcOrd="0" destOrd="0" presId="urn:microsoft.com/office/officeart/2018/5/layout/IconCircleLabelList"/>
    <dgm:cxn modelId="{0F296F8B-4F52-489E-95C6-400A5A6828FC}" srcId="{F68B607F-1D87-4F06-AB73-7B8C58FA4B4C}" destId="{A22F0270-D04D-4FD2-8E22-7A5972929863}" srcOrd="2" destOrd="0" parTransId="{D1E5DFAC-5AA8-48C4-B114-65896AD71FAD}" sibTransId="{2DAE0557-44CF-4BDA-9CFC-609207287324}"/>
    <dgm:cxn modelId="{90E06EB8-6326-4728-9DC4-0837460C73A7}" type="presOf" srcId="{F68B607F-1D87-4F06-AB73-7B8C58FA4B4C}" destId="{51E811E5-BB0F-476A-96E1-A241A2DA0970}" srcOrd="0" destOrd="0" presId="urn:microsoft.com/office/officeart/2018/5/layout/IconCircleLabelList"/>
    <dgm:cxn modelId="{458A76EF-B3A0-4CD7-AA27-C4AD47666E9B}" type="presParOf" srcId="{0CE60C85-0ECB-4A78-B7B2-FDA53EC5358D}" destId="{77422BA2-8070-446A-8968-DE63AE378109}" srcOrd="0" destOrd="0" presId="urn:microsoft.com/office/officeart/2018/5/layout/IconCircleLabelList"/>
    <dgm:cxn modelId="{90D08D50-378A-40E7-8C86-449B4457AC9B}" type="presParOf" srcId="{77422BA2-8070-446A-8968-DE63AE378109}" destId="{7D18823C-B9F0-4539-9448-C86719BDF00F}" srcOrd="0" destOrd="0" presId="urn:microsoft.com/office/officeart/2018/5/layout/IconCircleLabelList"/>
    <dgm:cxn modelId="{A8859040-FB59-4702-88D4-00C159AD2060}" type="presParOf" srcId="{77422BA2-8070-446A-8968-DE63AE378109}" destId="{385E8CB1-B1DA-4F2F-8949-E6324826EFA7}" srcOrd="1" destOrd="0" presId="urn:microsoft.com/office/officeart/2018/5/layout/IconCircleLabelList"/>
    <dgm:cxn modelId="{6D26DD80-1714-4250-93EB-9BF70ED86B59}" type="presParOf" srcId="{77422BA2-8070-446A-8968-DE63AE378109}" destId="{900F5716-6D79-4774-8647-3EA84630FB73}" srcOrd="2" destOrd="0" presId="urn:microsoft.com/office/officeart/2018/5/layout/IconCircleLabelList"/>
    <dgm:cxn modelId="{EE482C38-B455-4E30-9F2B-AC218C945030}" type="presParOf" srcId="{77422BA2-8070-446A-8968-DE63AE378109}" destId="{51E811E5-BB0F-476A-96E1-A241A2DA097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B9841-51A9-4D6E-8F0F-1423C5C0719F}">
      <dsp:nvSpPr>
        <dsp:cNvPr id="0" name=""/>
        <dsp:cNvSpPr/>
      </dsp:nvSpPr>
      <dsp:spPr>
        <a:xfrm>
          <a:off x="0" y="0"/>
          <a:ext cx="8289131" cy="37892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a:t>Availity Essentials</a:t>
          </a:r>
        </a:p>
      </dsp:txBody>
      <dsp:txXfrm>
        <a:off x="0" y="0"/>
        <a:ext cx="8289131" cy="2046178"/>
      </dsp:txXfrm>
    </dsp:sp>
    <dsp:sp modelId="{5330E382-6EB8-4A25-8708-EC2B9F0B38B4}">
      <dsp:nvSpPr>
        <dsp:cNvPr id="0" name=""/>
        <dsp:cNvSpPr/>
      </dsp:nvSpPr>
      <dsp:spPr>
        <a:xfrm>
          <a:off x="0" y="1970393"/>
          <a:ext cx="2072282" cy="17430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Nation’s largest real time health information network</a:t>
          </a:r>
        </a:p>
      </dsp:txBody>
      <dsp:txXfrm>
        <a:off x="0" y="1970393"/>
        <a:ext cx="2072282" cy="1743040"/>
      </dsp:txXfrm>
    </dsp:sp>
    <dsp:sp modelId="{F9A73E61-BB1B-469D-89BB-07FD18F9B542}">
      <dsp:nvSpPr>
        <dsp:cNvPr id="0" name=""/>
        <dsp:cNvSpPr/>
      </dsp:nvSpPr>
      <dsp:spPr>
        <a:xfrm>
          <a:off x="2072282" y="1970393"/>
          <a:ext cx="2072282" cy="17430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20 years of streamlining and simplifying providers administrative tasks </a:t>
          </a:r>
        </a:p>
      </dsp:txBody>
      <dsp:txXfrm>
        <a:off x="2072282" y="1970393"/>
        <a:ext cx="2072282" cy="1743040"/>
      </dsp:txXfrm>
    </dsp:sp>
    <dsp:sp modelId="{C509BB66-488B-4260-8F5D-2C0755CC91B8}">
      <dsp:nvSpPr>
        <dsp:cNvPr id="0" name=""/>
        <dsp:cNvSpPr/>
      </dsp:nvSpPr>
      <dsp:spPr>
        <a:xfrm>
          <a:off x="4144565" y="1970393"/>
          <a:ext cx="2072282" cy="17430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“One Stop Shopping” Providers benefit from having one place to complete key task for multiple health plan payors</a:t>
          </a:r>
        </a:p>
      </dsp:txBody>
      <dsp:txXfrm>
        <a:off x="4144565" y="1970393"/>
        <a:ext cx="2072282" cy="1743040"/>
      </dsp:txXfrm>
    </dsp:sp>
    <dsp:sp modelId="{0F053E1A-E119-4304-9C3D-0D1DC0B96949}">
      <dsp:nvSpPr>
        <dsp:cNvPr id="0" name=""/>
        <dsp:cNvSpPr/>
      </dsp:nvSpPr>
      <dsp:spPr>
        <a:xfrm>
          <a:off x="6216848" y="1970393"/>
          <a:ext cx="2072282" cy="17430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Availity Essentials is free so that providers can enjoy real-time information exchange with many payers they work with every day</a:t>
          </a:r>
        </a:p>
      </dsp:txBody>
      <dsp:txXfrm>
        <a:off x="6216848" y="1970393"/>
        <a:ext cx="2072282" cy="174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2C01E-4060-4C4D-9B5D-ECE0B2C1360C}">
      <dsp:nvSpPr>
        <dsp:cNvPr id="0" name=""/>
        <dsp:cNvSpPr/>
      </dsp:nvSpPr>
      <dsp:spPr>
        <a:xfrm>
          <a:off x="0" y="491958"/>
          <a:ext cx="2590323" cy="15541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Get claims remittance and EOBs/EOPs via the Claims Status tile In addition to checking eligibility, benefits and accumulated amounts on Availity’s portal – Availity Essentials – you now have access to see claims remittance and EOBs/EOPs using the Claims Status tile. This goes live 11/1/22.</a:t>
          </a:r>
        </a:p>
      </dsp:txBody>
      <dsp:txXfrm>
        <a:off x="0" y="491958"/>
        <a:ext cx="2590323" cy="1554194"/>
      </dsp:txXfrm>
    </dsp:sp>
    <dsp:sp modelId="{54D5C654-44AA-4E1A-AAB7-A98DECDE0B22}">
      <dsp:nvSpPr>
        <dsp:cNvPr id="0" name=""/>
        <dsp:cNvSpPr/>
      </dsp:nvSpPr>
      <dsp:spPr>
        <a:xfrm>
          <a:off x="2849356" y="491958"/>
          <a:ext cx="2590323" cy="15541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Specific communication will be sent to all providers with additional information and pre-recorded training opportunities. </a:t>
          </a:r>
        </a:p>
      </dsp:txBody>
      <dsp:txXfrm>
        <a:off x="2849356" y="491958"/>
        <a:ext cx="2590323" cy="1554194"/>
      </dsp:txXfrm>
    </dsp:sp>
    <dsp:sp modelId="{67569738-5F1A-4D77-AF52-79E774CB07BC}">
      <dsp:nvSpPr>
        <dsp:cNvPr id="0" name=""/>
        <dsp:cNvSpPr/>
      </dsp:nvSpPr>
      <dsp:spPr>
        <a:xfrm>
          <a:off x="5698712" y="491958"/>
          <a:ext cx="2590323" cy="15541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MagellanProvider.com (MP.COM) is not going away at this time. Some tools will transition to Availity (Eligibility – 10/1/22 and Claims look up 11/1/22).</a:t>
          </a:r>
        </a:p>
      </dsp:txBody>
      <dsp:txXfrm>
        <a:off x="5698712" y="491958"/>
        <a:ext cx="2590323" cy="1554194"/>
      </dsp:txXfrm>
    </dsp:sp>
    <dsp:sp modelId="{00E8B35B-83C2-433E-A5DE-5713E9F32A29}">
      <dsp:nvSpPr>
        <dsp:cNvPr id="0" name=""/>
        <dsp:cNvSpPr/>
      </dsp:nvSpPr>
      <dsp:spPr>
        <a:xfrm>
          <a:off x="0" y="2305185"/>
          <a:ext cx="2590323" cy="15541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Submission of claims is not changing at this time only claims look up 11/1/22.</a:t>
          </a:r>
        </a:p>
      </dsp:txBody>
      <dsp:txXfrm>
        <a:off x="0" y="2305185"/>
        <a:ext cx="2590323" cy="1554194"/>
      </dsp:txXfrm>
    </dsp:sp>
    <dsp:sp modelId="{FC876685-E27C-4DD1-9BEF-31F888D04FCD}">
      <dsp:nvSpPr>
        <dsp:cNvPr id="0" name=""/>
        <dsp:cNvSpPr/>
      </dsp:nvSpPr>
      <dsp:spPr>
        <a:xfrm>
          <a:off x="2849356" y="2305185"/>
          <a:ext cx="2590323" cy="15541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Authorizations are still the same for now but will transition to a new platform in the future. No date for this set but communications and trainings will occur prior to any changes. </a:t>
          </a:r>
        </a:p>
      </dsp:txBody>
      <dsp:txXfrm>
        <a:off x="2849356" y="2305185"/>
        <a:ext cx="2590323" cy="1554194"/>
      </dsp:txXfrm>
    </dsp:sp>
    <dsp:sp modelId="{92ACB2C3-A10B-400A-A1D9-95364290B1A0}">
      <dsp:nvSpPr>
        <dsp:cNvPr id="0" name=""/>
        <dsp:cNvSpPr/>
      </dsp:nvSpPr>
      <dsp:spPr>
        <a:xfrm>
          <a:off x="5698712" y="2305185"/>
          <a:ext cx="2590323" cy="15541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CANS and POMS are still on MP.COM.</a:t>
          </a:r>
        </a:p>
      </dsp:txBody>
      <dsp:txXfrm>
        <a:off x="5698712" y="2305185"/>
        <a:ext cx="2590323" cy="1554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8823C-B9F0-4539-9448-C86719BDF00F}">
      <dsp:nvSpPr>
        <dsp:cNvPr id="0" name=""/>
        <dsp:cNvSpPr/>
      </dsp:nvSpPr>
      <dsp:spPr>
        <a:xfrm>
          <a:off x="3006331" y="908242"/>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5E8CB1-B1DA-4F2F-8949-E6324826EFA7}">
      <dsp:nvSpPr>
        <dsp:cNvPr id="0" name=""/>
        <dsp:cNvSpPr/>
      </dsp:nvSpPr>
      <dsp:spPr>
        <a:xfrm>
          <a:off x="3464281" y="1366178"/>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E811E5-BB0F-476A-96E1-A241A2DA0970}">
      <dsp:nvSpPr>
        <dsp:cNvPr id="0" name=""/>
        <dsp:cNvSpPr/>
      </dsp:nvSpPr>
      <dsp:spPr>
        <a:xfrm>
          <a:off x="2254086" y="67465"/>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How do I find what I’m looking for?</a:t>
          </a:r>
        </a:p>
      </dsp:txBody>
      <dsp:txXfrm>
        <a:off x="2254086" y="67465"/>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2EF0E-C26A-41E9-AAB2-160A4E7A72B8}" type="datetimeFigureOut">
              <a:rPr lang="en-US" smtClean="0"/>
              <a:t>10/26/2022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C22A0-F4DE-46A5-8350-019C0A0CC2A5}" type="slidenum">
              <a:rPr lang="en-US" smtClean="0"/>
              <a:t>‹#›</a:t>
            </a:fld>
            <a:endParaRPr lang="en-US"/>
          </a:p>
        </p:txBody>
      </p:sp>
    </p:spTree>
    <p:extLst>
      <p:ext uri="{BB962C8B-B14F-4D97-AF65-F5344CB8AC3E}">
        <p14:creationId xmlns:p14="http://schemas.microsoft.com/office/powerpoint/2010/main" val="274979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BC22A0-F4DE-46A5-8350-019C0A0CC2A5}" type="slidenum">
              <a:rPr lang="en-US" smtClean="0"/>
              <a:t>1</a:t>
            </a:fld>
            <a:endParaRPr lang="en-US"/>
          </a:p>
        </p:txBody>
      </p:sp>
    </p:spTree>
    <p:extLst>
      <p:ext uri="{BB962C8B-B14F-4D97-AF65-F5344CB8AC3E}">
        <p14:creationId xmlns:p14="http://schemas.microsoft.com/office/powerpoint/2010/main" val="60621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B9BC22A0-F4DE-46A5-8350-019C0A0CC2A5}" type="slidenum">
              <a:rPr lang="en-US" smtClean="0"/>
              <a:t>2</a:t>
            </a:fld>
            <a:endParaRPr lang="en-US"/>
          </a:p>
        </p:txBody>
      </p:sp>
    </p:spTree>
    <p:extLst>
      <p:ext uri="{BB962C8B-B14F-4D97-AF65-F5344CB8AC3E}">
        <p14:creationId xmlns:p14="http://schemas.microsoft.com/office/powerpoint/2010/main" val="231002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Crystal</a:t>
            </a:r>
          </a:p>
        </p:txBody>
      </p:sp>
      <p:sp>
        <p:nvSpPr>
          <p:cNvPr id="4" name="Slide Number Placeholder 3"/>
          <p:cNvSpPr>
            <a:spLocks noGrp="1"/>
          </p:cNvSpPr>
          <p:nvPr>
            <p:ph type="sldNum" sz="quarter" idx="5"/>
          </p:nvPr>
        </p:nvSpPr>
        <p:spPr/>
        <p:txBody>
          <a:bodyPr/>
          <a:lstStyle/>
          <a:p>
            <a:fld id="{B9BC22A0-F4DE-46A5-8350-019C0A0CC2A5}" type="slidenum">
              <a:rPr lang="en-US" smtClean="0"/>
              <a:t>10</a:t>
            </a:fld>
            <a:endParaRPr lang="en-US"/>
          </a:p>
        </p:txBody>
      </p:sp>
    </p:spTree>
    <p:extLst>
      <p:ext uri="{BB962C8B-B14F-4D97-AF65-F5344CB8AC3E}">
        <p14:creationId xmlns:p14="http://schemas.microsoft.com/office/powerpoint/2010/main" val="86414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Crystal</a:t>
            </a:r>
          </a:p>
        </p:txBody>
      </p:sp>
      <p:sp>
        <p:nvSpPr>
          <p:cNvPr id="4" name="Slide Number Placeholder 3"/>
          <p:cNvSpPr>
            <a:spLocks noGrp="1"/>
          </p:cNvSpPr>
          <p:nvPr>
            <p:ph type="sldNum" sz="quarter" idx="5"/>
          </p:nvPr>
        </p:nvSpPr>
        <p:spPr/>
        <p:txBody>
          <a:bodyPr/>
          <a:lstStyle/>
          <a:p>
            <a:fld id="{B9BC22A0-F4DE-46A5-8350-019C0A0CC2A5}" type="slidenum">
              <a:rPr lang="en-US" smtClean="0"/>
              <a:t>11</a:t>
            </a:fld>
            <a:endParaRPr lang="en-US"/>
          </a:p>
        </p:txBody>
      </p:sp>
    </p:spTree>
    <p:extLst>
      <p:ext uri="{BB962C8B-B14F-4D97-AF65-F5344CB8AC3E}">
        <p14:creationId xmlns:p14="http://schemas.microsoft.com/office/powerpoint/2010/main" val="180549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Crystal</a:t>
            </a:r>
          </a:p>
        </p:txBody>
      </p:sp>
      <p:sp>
        <p:nvSpPr>
          <p:cNvPr id="4" name="Slide Number Placeholder 3"/>
          <p:cNvSpPr>
            <a:spLocks noGrp="1"/>
          </p:cNvSpPr>
          <p:nvPr>
            <p:ph type="sldNum" sz="quarter" idx="5"/>
          </p:nvPr>
        </p:nvSpPr>
        <p:spPr/>
        <p:txBody>
          <a:bodyPr/>
          <a:lstStyle/>
          <a:p>
            <a:fld id="{B9BC22A0-F4DE-46A5-8350-019C0A0CC2A5}" type="slidenum">
              <a:rPr lang="en-US" smtClean="0"/>
              <a:t>12</a:t>
            </a:fld>
            <a:endParaRPr lang="en-US"/>
          </a:p>
        </p:txBody>
      </p:sp>
    </p:spTree>
    <p:extLst>
      <p:ext uri="{BB962C8B-B14F-4D97-AF65-F5344CB8AC3E}">
        <p14:creationId xmlns:p14="http://schemas.microsoft.com/office/powerpoint/2010/main" val="256167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Initiative Highlight on this topic</a:t>
            </a:r>
          </a:p>
        </p:txBody>
      </p:sp>
      <p:sp>
        <p:nvSpPr>
          <p:cNvPr id="5" name="Slide Number Placeholder 4"/>
          <p:cNvSpPr>
            <a:spLocks noGrp="1"/>
          </p:cNvSpPr>
          <p:nvPr>
            <p:ph type="sldNum" sz="quarter" idx="5"/>
          </p:nvPr>
        </p:nvSpPr>
        <p:spPr/>
        <p:txBody>
          <a:bodyPr/>
          <a:lstStyle/>
          <a:p>
            <a:fld id="{5A77E7A1-6416-4FB8-AD40-DE8AE01DA9E1}" type="slidenum">
              <a:rPr lang="en-US" smtClean="0"/>
              <a:t>14</a:t>
            </a:fld>
            <a:endParaRPr lang="en-US"/>
          </a:p>
        </p:txBody>
      </p:sp>
    </p:spTree>
    <p:extLst>
      <p:ext uri="{BB962C8B-B14F-4D97-AF65-F5344CB8AC3E}">
        <p14:creationId xmlns:p14="http://schemas.microsoft.com/office/powerpoint/2010/main" val="21692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a:t>
            </a:r>
          </a:p>
        </p:txBody>
      </p:sp>
      <p:sp>
        <p:nvSpPr>
          <p:cNvPr id="4" name="Slide Number Placeholder 3"/>
          <p:cNvSpPr>
            <a:spLocks noGrp="1"/>
          </p:cNvSpPr>
          <p:nvPr>
            <p:ph type="sldNum" sz="quarter" idx="5"/>
          </p:nvPr>
        </p:nvSpPr>
        <p:spPr/>
        <p:txBody>
          <a:bodyPr/>
          <a:lstStyle/>
          <a:p>
            <a:fld id="{B9BC22A0-F4DE-46A5-8350-019C0A0CC2A5}" type="slidenum">
              <a:rPr lang="en-US" smtClean="0"/>
              <a:t>45</a:t>
            </a:fld>
            <a:endParaRPr lang="en-US"/>
          </a:p>
        </p:txBody>
      </p:sp>
    </p:spTree>
    <p:extLst>
      <p:ext uri="{BB962C8B-B14F-4D97-AF65-F5344CB8AC3E}">
        <p14:creationId xmlns:p14="http://schemas.microsoft.com/office/powerpoint/2010/main" val="3022822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a:t>
            </a:r>
          </a:p>
        </p:txBody>
      </p:sp>
      <p:sp>
        <p:nvSpPr>
          <p:cNvPr id="4" name="Slide Number Placeholder 3"/>
          <p:cNvSpPr>
            <a:spLocks noGrp="1"/>
          </p:cNvSpPr>
          <p:nvPr>
            <p:ph type="sldNum" sz="quarter" idx="5"/>
          </p:nvPr>
        </p:nvSpPr>
        <p:spPr/>
        <p:txBody>
          <a:bodyPr/>
          <a:lstStyle/>
          <a:p>
            <a:fld id="{B9BC22A0-F4DE-46A5-8350-019C0A0CC2A5}" type="slidenum">
              <a:rPr lang="en-US" smtClean="0"/>
              <a:t>46</a:t>
            </a:fld>
            <a:endParaRPr lang="en-US"/>
          </a:p>
        </p:txBody>
      </p:sp>
    </p:spTree>
    <p:extLst>
      <p:ext uri="{BB962C8B-B14F-4D97-AF65-F5344CB8AC3E}">
        <p14:creationId xmlns:p14="http://schemas.microsoft.com/office/powerpoint/2010/main" val="868499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with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01752" cy="565856"/>
          </a:xfrm>
          <a:prstGeom prst="rect">
            <a:avLst/>
          </a:prstGeom>
        </p:spPr>
      </p:pic>
    </p:spTree>
    <p:extLst>
      <p:ext uri="{BB962C8B-B14F-4D97-AF65-F5344CB8AC3E}">
        <p14:creationId xmlns:p14="http://schemas.microsoft.com/office/powerpoint/2010/main" val="40864117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Option 1b">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5172" y="5675051"/>
            <a:ext cx="1771942" cy="477061"/>
          </a:xfrm>
          <a:prstGeom prst="rect">
            <a:avLst/>
          </a:prstGeom>
        </p:spPr>
      </p:pic>
    </p:spTree>
    <p:extLst>
      <p:ext uri="{BB962C8B-B14F-4D97-AF65-F5344CB8AC3E}">
        <p14:creationId xmlns:p14="http://schemas.microsoft.com/office/powerpoint/2010/main" val="24419948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tx2"/>
                </a:solidFill>
              </a:defRPr>
            </a:lvl1pPr>
          </a:lstStyle>
          <a:p>
            <a:r>
              <a:rPr lang="en-US"/>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10685" cy="514415"/>
          </a:xfrm>
          <a:prstGeom prst="rect">
            <a:avLst/>
          </a:prstGeom>
        </p:spPr>
      </p:pic>
    </p:spTree>
    <p:extLst>
      <p:ext uri="{BB962C8B-B14F-4D97-AF65-F5344CB8AC3E}">
        <p14:creationId xmlns:p14="http://schemas.microsoft.com/office/powerpoint/2010/main" val="13715833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tx2"/>
                </a:solidFill>
              </a:defRPr>
            </a:lvl1pPr>
          </a:lstStyle>
          <a:p>
            <a:r>
              <a:rPr lang="en-US"/>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10685" cy="514415"/>
          </a:xfrm>
          <a:prstGeom prst="rect">
            <a:avLst/>
          </a:prstGeom>
        </p:spPr>
      </p:pic>
    </p:spTree>
    <p:extLst>
      <p:ext uri="{BB962C8B-B14F-4D97-AF65-F5344CB8AC3E}">
        <p14:creationId xmlns:p14="http://schemas.microsoft.com/office/powerpoint/2010/main" val="115270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665843"/>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accent3"/>
                </a:solidFill>
              </a:defRPr>
            </a:lvl1pPr>
          </a:lstStyle>
          <a:p>
            <a:r>
              <a:rPr lang="en-US"/>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10685" cy="514415"/>
          </a:xfrm>
          <a:prstGeom prst="rect">
            <a:avLst/>
          </a:prstGeom>
        </p:spPr>
      </p:pic>
    </p:spTree>
    <p:extLst>
      <p:ext uri="{BB962C8B-B14F-4D97-AF65-F5344CB8AC3E}">
        <p14:creationId xmlns:p14="http://schemas.microsoft.com/office/powerpoint/2010/main" val="38851911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3999" cy="6652590"/>
          </a:xfrm>
          <a:prstGeom prst="rect">
            <a:avLst/>
          </a:prstGeom>
        </p:spPr>
      </p:pic>
      <p:sp>
        <p:nvSpPr>
          <p:cNvPr id="5" name="Title 1"/>
          <p:cNvSpPr>
            <a:spLocks noGrp="1"/>
          </p:cNvSpPr>
          <p:nvPr>
            <p:ph type="ctrTitle"/>
          </p:nvPr>
        </p:nvSpPr>
        <p:spPr>
          <a:xfrm>
            <a:off x="5206" y="1086679"/>
            <a:ext cx="9143998" cy="2313100"/>
          </a:xfrm>
          <a:prstGeom prst="rect">
            <a:avLst/>
          </a:prstGeom>
        </p:spPr>
        <p:txBody>
          <a:bodyPr anchor="b" anchorCtr="0"/>
          <a:lstStyle>
            <a:lvl1pPr algn="ctr">
              <a:defRPr sz="4400">
                <a:solidFill>
                  <a:schemeClr val="accent4"/>
                </a:solidFill>
              </a:defRPr>
            </a:lvl1pPr>
          </a:lstStyle>
          <a:p>
            <a:r>
              <a:rPr lang="en-US"/>
              <a:t>Click to edit Master title style</a:t>
            </a:r>
          </a:p>
        </p:txBody>
      </p:sp>
      <p:sp>
        <p:nvSpPr>
          <p:cNvPr id="7" name="Subtitle 2"/>
          <p:cNvSpPr>
            <a:spLocks noGrp="1"/>
          </p:cNvSpPr>
          <p:nvPr>
            <p:ph type="subTitle" idx="1"/>
          </p:nvPr>
        </p:nvSpPr>
        <p:spPr>
          <a:xfrm>
            <a:off x="5206" y="3952064"/>
            <a:ext cx="9143998" cy="1655762"/>
          </a:xfrm>
          <a:prstGeom prst="rect">
            <a:avLst/>
          </a:prstGeom>
        </p:spPr>
        <p:txBody>
          <a:bodyPr/>
          <a:lstStyle>
            <a:lvl1pPr marL="0" indent="0" algn="ctr">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2642" y="6056995"/>
            <a:ext cx="1910685" cy="514415"/>
          </a:xfrm>
          <a:prstGeom prst="rect">
            <a:avLst/>
          </a:prstGeom>
        </p:spPr>
      </p:pic>
    </p:spTree>
    <p:extLst>
      <p:ext uri="{BB962C8B-B14F-4D97-AF65-F5344CB8AC3E}">
        <p14:creationId xmlns:p14="http://schemas.microsoft.com/office/powerpoint/2010/main" val="340845913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6">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1" y="6080376"/>
            <a:ext cx="1736990" cy="467651"/>
          </a:xfrm>
          <a:prstGeom prst="rect">
            <a:avLst/>
          </a:prstGeom>
        </p:spPr>
      </p:pic>
    </p:spTree>
    <p:extLst>
      <p:ext uri="{BB962C8B-B14F-4D97-AF65-F5344CB8AC3E}">
        <p14:creationId xmlns:p14="http://schemas.microsoft.com/office/powerpoint/2010/main" val="14801394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7">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1" y="6080376"/>
            <a:ext cx="1736990" cy="467651"/>
          </a:xfrm>
          <a:prstGeom prst="rect">
            <a:avLst/>
          </a:prstGeom>
        </p:spPr>
      </p:pic>
    </p:spTree>
    <p:extLst>
      <p:ext uri="{BB962C8B-B14F-4D97-AF65-F5344CB8AC3E}">
        <p14:creationId xmlns:p14="http://schemas.microsoft.com/office/powerpoint/2010/main" val="228950257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1"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bg1"/>
                </a:solidFill>
              </a:defRPr>
            </a:lvl1pPr>
          </a:lstStyle>
          <a:p>
            <a:r>
              <a:rPr lang="en-US"/>
              <a:t>Click to edit Master </a:t>
            </a:r>
            <a:br>
              <a:rPr lang="en-US"/>
            </a:br>
            <a:r>
              <a:rPr lang="en-US"/>
              <a:t>title style</a:t>
            </a:r>
          </a:p>
        </p:txBody>
      </p:sp>
      <p:sp>
        <p:nvSpPr>
          <p:cNvPr id="12"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1" y="6080376"/>
            <a:ext cx="1736990" cy="467651"/>
          </a:xfrm>
          <a:prstGeom prst="rect">
            <a:avLst/>
          </a:prstGeom>
        </p:spPr>
      </p:pic>
    </p:spTree>
    <p:extLst>
      <p:ext uri="{BB962C8B-B14F-4D97-AF65-F5344CB8AC3E}">
        <p14:creationId xmlns:p14="http://schemas.microsoft.com/office/powerpoint/2010/main" val="11881066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hasCustomPrompt="1"/>
          </p:nvPr>
        </p:nvSpPr>
        <p:spPr>
          <a:xfrm>
            <a:off x="2107097" y="1404730"/>
            <a:ext cx="9143998" cy="2313100"/>
          </a:xfrm>
          <a:prstGeom prst="rect">
            <a:avLst/>
          </a:prstGeom>
        </p:spPr>
        <p:txBody>
          <a:bodyPr anchor="b" anchorCtr="0"/>
          <a:lstStyle>
            <a:lvl1pPr algn="l">
              <a:defRPr sz="4400">
                <a:solidFill>
                  <a:schemeClr val="tx2"/>
                </a:solidFill>
              </a:defRPr>
            </a:lvl1pPr>
          </a:lstStyle>
          <a:p>
            <a:r>
              <a:rPr lang="en-US"/>
              <a:t>Click to edit Master </a:t>
            </a:r>
            <a:br>
              <a:rPr lang="en-US"/>
            </a:br>
            <a:r>
              <a:rPr lang="en-US"/>
              <a:t>title style</a:t>
            </a:r>
          </a:p>
        </p:txBody>
      </p:sp>
      <p:sp>
        <p:nvSpPr>
          <p:cNvPr id="7" name="Subtitle 2"/>
          <p:cNvSpPr>
            <a:spLocks noGrp="1"/>
          </p:cNvSpPr>
          <p:nvPr>
            <p:ph type="subTitle" idx="1"/>
          </p:nvPr>
        </p:nvSpPr>
        <p:spPr>
          <a:xfrm>
            <a:off x="2133601" y="4270115"/>
            <a:ext cx="9143998"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1" y="6080376"/>
            <a:ext cx="1736990" cy="467651"/>
          </a:xfrm>
          <a:prstGeom prst="rect">
            <a:avLst/>
          </a:prstGeom>
        </p:spPr>
      </p:pic>
    </p:spTree>
    <p:extLst>
      <p:ext uri="{BB962C8B-B14F-4D97-AF65-F5344CB8AC3E}">
        <p14:creationId xmlns:p14="http://schemas.microsoft.com/office/powerpoint/2010/main" val="112243210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T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3" name="Rectangle 2"/>
          <p:cNvSpPr/>
          <p:nvPr userDrawn="1"/>
        </p:nvSpPr>
        <p:spPr>
          <a:xfrm>
            <a:off x="6640643" y="5884088"/>
            <a:ext cx="2503356" cy="934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85317"/>
            <a:ext cx="2101752" cy="565856"/>
          </a:xfrm>
          <a:prstGeom prst="rect">
            <a:avLst/>
          </a:prstGeom>
        </p:spPr>
      </p:pic>
    </p:spTree>
    <p:extLst>
      <p:ext uri="{BB962C8B-B14F-4D97-AF65-F5344CB8AC3E}">
        <p14:creationId xmlns:p14="http://schemas.microsoft.com/office/powerpoint/2010/main" val="3130837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01752" cy="565856"/>
          </a:xfrm>
          <a:prstGeom prst="rect">
            <a:avLst/>
          </a:prstGeom>
        </p:spPr>
      </p:pic>
    </p:spTree>
    <p:extLst>
      <p:ext uri="{BB962C8B-B14F-4D97-AF65-F5344CB8AC3E}">
        <p14:creationId xmlns:p14="http://schemas.microsoft.com/office/powerpoint/2010/main" val="20811473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Slide Option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36987" cy="467650"/>
          </a:xfrm>
          <a:prstGeom prst="rect">
            <a:avLst/>
          </a:prstGeom>
        </p:spPr>
      </p:pic>
    </p:spTree>
    <p:extLst>
      <p:ext uri="{BB962C8B-B14F-4D97-AF65-F5344CB8AC3E}">
        <p14:creationId xmlns:p14="http://schemas.microsoft.com/office/powerpoint/2010/main" val="21865784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Slide Option 2">
    <p:spTree>
      <p:nvGrpSpPr>
        <p:cNvPr id="1" name=""/>
        <p:cNvGrpSpPr/>
        <p:nvPr/>
      </p:nvGrpSpPr>
      <p:grpSpPr>
        <a:xfrm>
          <a:off x="0" y="0"/>
          <a:ext cx="0" cy="0"/>
          <a:chOff x="0" y="0"/>
          <a:chExt cx="0" cy="0"/>
        </a:xfrm>
      </p:grpSpPr>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36987" cy="467650"/>
          </a:xfrm>
          <a:prstGeom prst="rect">
            <a:avLst/>
          </a:prstGeom>
        </p:spPr>
      </p:pic>
    </p:spTree>
    <p:extLst>
      <p:ext uri="{BB962C8B-B14F-4D97-AF65-F5344CB8AC3E}">
        <p14:creationId xmlns:p14="http://schemas.microsoft.com/office/powerpoint/2010/main" val="43074668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lide Option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36987" cy="467650"/>
          </a:xfrm>
          <a:prstGeom prst="rect">
            <a:avLst/>
          </a:prstGeom>
        </p:spPr>
      </p:pic>
    </p:spTree>
    <p:extLst>
      <p:ext uri="{BB962C8B-B14F-4D97-AF65-F5344CB8AC3E}">
        <p14:creationId xmlns:p14="http://schemas.microsoft.com/office/powerpoint/2010/main" val="25255746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Slide Option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a:solidFill>
            <a:schemeClr val="bg1"/>
          </a:solidFill>
        </p:spPr>
      </p:pic>
      <p:sp>
        <p:nvSpPr>
          <p:cNvPr id="5" name="Rectangle 4"/>
          <p:cNvSpPr/>
          <p:nvPr userDrawn="1"/>
        </p:nvSpPr>
        <p:spPr>
          <a:xfrm>
            <a:off x="839449" y="0"/>
            <a:ext cx="8304551" cy="954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p>
        </p:txBody>
      </p:sp>
      <p:sp>
        <p:nvSpPr>
          <p:cNvPr id="4" name="Slide Number Placeholder 3"/>
          <p:cNvSpPr>
            <a:spLocks noGrp="1"/>
          </p:cNvSpPr>
          <p:nvPr>
            <p:ph type="sldNum" sz="quarter" idx="11"/>
          </p:nvPr>
        </p:nvSpPr>
        <p:spPr/>
        <p:txBody>
          <a:bodyPr/>
          <a:lstStyle/>
          <a:p>
            <a:fld id="{BC8AEE7E-FAD4-4EE3-9D98-D5CFF485C706}" type="slidenum">
              <a:rPr lang="en-US" smtClean="0"/>
              <a:pPr/>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76840" y="6080377"/>
            <a:ext cx="1736987" cy="467650"/>
          </a:xfrm>
          <a:prstGeom prst="rect">
            <a:avLst/>
          </a:prstGeom>
        </p:spPr>
      </p:pic>
    </p:spTree>
    <p:extLst>
      <p:ext uri="{BB962C8B-B14F-4D97-AF65-F5344CB8AC3E}">
        <p14:creationId xmlns:p14="http://schemas.microsoft.com/office/powerpoint/2010/main" val="280582487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329586270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4416" y="1146950"/>
            <a:ext cx="828903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274936479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V2">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64416" y="1146950"/>
            <a:ext cx="828903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AEE7E-FAD4-4EE3-9D98-D5CFF485C706}" type="slidenum">
              <a:rPr lang="en-US" smtClean="0"/>
              <a:t>‹#›</a:t>
            </a:fld>
            <a:endParaRPr lang="en-US"/>
          </a:p>
        </p:txBody>
      </p:sp>
    </p:spTree>
    <p:extLst>
      <p:ext uri="{BB962C8B-B14F-4D97-AF65-F5344CB8AC3E}">
        <p14:creationId xmlns:p14="http://schemas.microsoft.com/office/powerpoint/2010/main" val="40428283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AEE7E-FAD4-4EE3-9D98-D5CFF485C706}" type="slidenum">
              <a:rPr lang="en-US" smtClean="0"/>
              <a:t>‹#›</a:t>
            </a:fld>
            <a:endParaRPr lang="en-US"/>
          </a:p>
        </p:txBody>
      </p:sp>
      <p:sp>
        <p:nvSpPr>
          <p:cNvPr id="9" name="Content Placeholder 2"/>
          <p:cNvSpPr>
            <a:spLocks noGrp="1"/>
          </p:cNvSpPr>
          <p:nvPr>
            <p:ph sz="half" idx="1"/>
          </p:nvPr>
        </p:nvSpPr>
        <p:spPr>
          <a:xfrm>
            <a:off x="223170" y="1146950"/>
            <a:ext cx="3987883"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4603281" y="1146950"/>
            <a:ext cx="4119614"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9095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738235" y="6429183"/>
            <a:ext cx="7294514" cy="365125"/>
          </a:xfrm>
        </p:spPr>
        <p:txBody>
          <a:bodyPr/>
          <a:lstStyle/>
          <a:p>
            <a:endParaRPr lang="en-US"/>
          </a:p>
        </p:txBody>
      </p:sp>
      <p:sp>
        <p:nvSpPr>
          <p:cNvPr id="3" name="Slide Number Placeholder 5"/>
          <p:cNvSpPr>
            <a:spLocks noGrp="1"/>
          </p:cNvSpPr>
          <p:nvPr>
            <p:ph type="sldNum" sz="quarter" idx="12"/>
          </p:nvPr>
        </p:nvSpPr>
        <p:spPr>
          <a:xfrm>
            <a:off x="200913" y="6429183"/>
            <a:ext cx="402926" cy="365125"/>
          </a:xfrm>
        </p:spPr>
        <p:txBody>
          <a:bodyPr/>
          <a:lstStyle/>
          <a:p>
            <a:fld id="{BC8AEE7E-FAD4-4EE3-9D98-D5CFF485C706}" type="slidenum">
              <a:rPr lang="en-US" smtClean="0"/>
              <a:t>‹#›</a:t>
            </a:fld>
            <a:endParaRPr lang="en-US"/>
          </a:p>
        </p:txBody>
      </p:sp>
      <p:sp>
        <p:nvSpPr>
          <p:cNvPr id="5" name="Title 1"/>
          <p:cNvSpPr>
            <a:spLocks noGrp="1"/>
          </p:cNvSpPr>
          <p:nvPr>
            <p:ph type="title"/>
          </p:nvPr>
        </p:nvSpPr>
        <p:spPr>
          <a:xfrm>
            <a:off x="194563" y="189651"/>
            <a:ext cx="7565138" cy="113114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453156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7"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01752" cy="565856"/>
          </a:xfrm>
          <a:prstGeom prst="rect">
            <a:avLst/>
          </a:prstGeom>
        </p:spPr>
      </p:pic>
    </p:spTree>
    <p:extLst>
      <p:ext uri="{BB962C8B-B14F-4D97-AF65-F5344CB8AC3E}">
        <p14:creationId xmlns:p14="http://schemas.microsoft.com/office/powerpoint/2010/main" val="71532918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Title 1"/>
          <p:cNvSpPr>
            <a:spLocks noGrp="1"/>
          </p:cNvSpPr>
          <p:nvPr>
            <p:ph type="ctrTitle"/>
          </p:nvPr>
        </p:nvSpPr>
        <p:spPr>
          <a:xfrm>
            <a:off x="474002" y="887894"/>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9" name="Subtitle 2"/>
          <p:cNvSpPr>
            <a:spLocks noGrp="1"/>
          </p:cNvSpPr>
          <p:nvPr>
            <p:ph type="subTitle" idx="1" hasCustomPrompt="1"/>
          </p:nvPr>
        </p:nvSpPr>
        <p:spPr>
          <a:xfrm>
            <a:off x="474003" y="3806287"/>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8"/>
            <a:ext cx="2101752" cy="565856"/>
          </a:xfrm>
          <a:prstGeom prst="rect">
            <a:avLst/>
          </a:prstGeom>
        </p:spPr>
      </p:pic>
    </p:spTree>
    <p:extLst>
      <p:ext uri="{BB962C8B-B14F-4D97-AF65-F5344CB8AC3E}">
        <p14:creationId xmlns:p14="http://schemas.microsoft.com/office/powerpoint/2010/main" val="37648712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4">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2"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22"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92686"/>
            <a:ext cx="2101752" cy="565856"/>
          </a:xfrm>
          <a:prstGeom prst="rect">
            <a:avLst/>
          </a:prstGeom>
        </p:spPr>
      </p:pic>
    </p:spTree>
    <p:extLst>
      <p:ext uri="{BB962C8B-B14F-4D97-AF65-F5344CB8AC3E}">
        <p14:creationId xmlns:p14="http://schemas.microsoft.com/office/powerpoint/2010/main" val="10367211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92686"/>
            <a:ext cx="2101752" cy="565856"/>
          </a:xfrm>
          <a:prstGeom prst="rect">
            <a:avLst/>
          </a:prstGeom>
        </p:spPr>
      </p:pic>
    </p:spTree>
    <p:extLst>
      <p:ext uri="{BB962C8B-B14F-4D97-AF65-F5344CB8AC3E}">
        <p14:creationId xmlns:p14="http://schemas.microsoft.com/office/powerpoint/2010/main" val="29279317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6">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bg1"/>
                </a:solidFill>
              </a:defRPr>
            </a:lvl1pPr>
          </a:lstStyle>
          <a:p>
            <a:r>
              <a:rPr lang="en-US"/>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92686"/>
            <a:ext cx="2101752" cy="565856"/>
          </a:xfrm>
          <a:prstGeom prst="rect">
            <a:avLst/>
          </a:prstGeom>
        </p:spPr>
      </p:pic>
    </p:spTree>
    <p:extLst>
      <p:ext uri="{BB962C8B-B14F-4D97-AF65-F5344CB8AC3E}">
        <p14:creationId xmlns:p14="http://schemas.microsoft.com/office/powerpoint/2010/main" val="30472189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tx2"/>
                </a:solidFill>
              </a:defRPr>
            </a:lvl1pPr>
          </a:lstStyle>
          <a:p>
            <a:r>
              <a:rPr lang="en-US"/>
              <a:t>Click to edit Master title style</a:t>
            </a:r>
          </a:p>
        </p:txBody>
      </p:sp>
      <p:sp>
        <p:nvSpPr>
          <p:cNvPr id="19"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9634" y="5792686"/>
            <a:ext cx="2101752" cy="565856"/>
          </a:xfrm>
          <a:prstGeom prst="rect">
            <a:avLst/>
          </a:prstGeom>
        </p:spPr>
      </p:pic>
    </p:spTree>
    <p:extLst>
      <p:ext uri="{BB962C8B-B14F-4D97-AF65-F5344CB8AC3E}">
        <p14:creationId xmlns:p14="http://schemas.microsoft.com/office/powerpoint/2010/main" val="49754444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ransition Slide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15" name="Title 1"/>
          <p:cNvSpPr>
            <a:spLocks noGrp="1"/>
          </p:cNvSpPr>
          <p:nvPr>
            <p:ph type="ctrTitle"/>
          </p:nvPr>
        </p:nvSpPr>
        <p:spPr>
          <a:xfrm>
            <a:off x="474002" y="437320"/>
            <a:ext cx="5260877" cy="2313100"/>
          </a:xfrm>
          <a:prstGeom prst="rect">
            <a:avLst/>
          </a:prstGeom>
        </p:spPr>
        <p:txBody>
          <a:bodyPr anchor="b" anchorCtr="0"/>
          <a:lstStyle>
            <a:lvl1pPr algn="l">
              <a:defRPr sz="4400">
                <a:solidFill>
                  <a:schemeClr val="tx2"/>
                </a:solidFill>
              </a:defRPr>
            </a:lvl1pPr>
          </a:lstStyle>
          <a:p>
            <a:r>
              <a:rPr lang="en-US"/>
              <a:t>Click to edit Master title style</a:t>
            </a:r>
          </a:p>
        </p:txBody>
      </p:sp>
      <p:sp>
        <p:nvSpPr>
          <p:cNvPr id="17" name="Subtitle 2"/>
          <p:cNvSpPr>
            <a:spLocks noGrp="1"/>
          </p:cNvSpPr>
          <p:nvPr>
            <p:ph type="subTitle" idx="1" hasCustomPrompt="1"/>
          </p:nvPr>
        </p:nvSpPr>
        <p:spPr>
          <a:xfrm>
            <a:off x="474003" y="3355713"/>
            <a:ext cx="4962703" cy="1655762"/>
          </a:xfrm>
          <a:prstGeom prst="rect">
            <a:avLst/>
          </a:prstGeom>
        </p:spPr>
        <p:txBody>
          <a:bodyPr/>
          <a:lstStyle>
            <a:lvl1pPr marL="0" indent="0" algn="l">
              <a:buNone/>
              <a:defRPr sz="24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a:t>
            </a:r>
            <a:br>
              <a:rPr lang="en-US"/>
            </a:br>
            <a:r>
              <a:rPr lang="en-US"/>
              <a:t>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84447" y="5526329"/>
            <a:ext cx="2101753" cy="565856"/>
          </a:xfrm>
          <a:prstGeom prst="rect">
            <a:avLst/>
          </a:prstGeom>
        </p:spPr>
      </p:pic>
    </p:spTree>
    <p:extLst>
      <p:ext uri="{BB962C8B-B14F-4D97-AF65-F5344CB8AC3E}">
        <p14:creationId xmlns:p14="http://schemas.microsoft.com/office/powerpoint/2010/main" val="6806702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38235" y="6429183"/>
            <a:ext cx="7294514"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200913" y="6429183"/>
            <a:ext cx="402926" cy="365125"/>
          </a:xfrm>
          <a:prstGeom prst="rect">
            <a:avLst/>
          </a:prstGeom>
        </p:spPr>
        <p:txBody>
          <a:bodyPr vert="horz" lIns="91440" tIns="45720" rIns="91440" bIns="45720" rtlCol="0" anchor="b"/>
          <a:lstStyle>
            <a:lvl1pPr algn="l">
              <a:defRPr sz="1000">
                <a:solidFill>
                  <a:schemeClr val="tx1">
                    <a:lumMod val="65000"/>
                    <a:lumOff val="35000"/>
                  </a:schemeClr>
                </a:solidFill>
              </a:defRPr>
            </a:lvl1pPr>
          </a:lstStyle>
          <a:p>
            <a:fld id="{BC8AEE7E-FAD4-4EE3-9D98-D5CFF485C706}" type="slidenum">
              <a:rPr lang="en-US" smtClean="0"/>
              <a:pPr/>
              <a:t>‹#›</a:t>
            </a:fld>
            <a:endParaRPr lang="en-US"/>
          </a:p>
        </p:txBody>
      </p:sp>
      <p:sp>
        <p:nvSpPr>
          <p:cNvPr id="13" name="Text Placeholder 2"/>
          <p:cNvSpPr>
            <a:spLocks noGrp="1"/>
          </p:cNvSpPr>
          <p:nvPr>
            <p:ph type="body" idx="1"/>
          </p:nvPr>
        </p:nvSpPr>
        <p:spPr>
          <a:xfrm>
            <a:off x="264416" y="1580086"/>
            <a:ext cx="828903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15" name="Title Placeholder 1"/>
          <p:cNvSpPr>
            <a:spLocks noGrp="1"/>
          </p:cNvSpPr>
          <p:nvPr>
            <p:ph type="title"/>
          </p:nvPr>
        </p:nvSpPr>
        <p:spPr>
          <a:xfrm>
            <a:off x="194563" y="189651"/>
            <a:ext cx="7565138" cy="1131147"/>
          </a:xfrm>
          <a:prstGeom prst="rect">
            <a:avLst/>
          </a:prstGeom>
        </p:spPr>
        <p:txBody>
          <a:bodyPr vert="horz" lIns="91440" tIns="45720" rIns="91440" bIns="45720" rtlCol="0" anchor="t" anchorCtr="0">
            <a:noAutofit/>
          </a:bodyPr>
          <a:lstStyle/>
          <a:p>
            <a:r>
              <a:rPr lang="en-US"/>
              <a:t>Click to edit Master title style</a:t>
            </a:r>
          </a:p>
        </p:txBody>
      </p:sp>
      <p:pic>
        <p:nvPicPr>
          <p:cNvPr id="2" name="Picture 1"/>
          <p:cNvPicPr>
            <a:picLocks noChangeAspect="1"/>
          </p:cNvPicPr>
          <p:nvPr userDrawn="1"/>
        </p:nvPicPr>
        <p:blipFill rotWithShape="1">
          <a:blip r:embed="rId30" cstate="print">
            <a:extLst>
              <a:ext uri="{28A0092B-C50C-407E-A947-70E740481C1C}">
                <a14:useLocalDpi xmlns:a14="http://schemas.microsoft.com/office/drawing/2010/main" val="0"/>
              </a:ext>
            </a:extLst>
          </a:blip>
          <a:srcRect l="69420" b="85314"/>
          <a:stretch/>
        </p:blipFill>
        <p:spPr>
          <a:xfrm>
            <a:off x="6573077" y="0"/>
            <a:ext cx="2570921" cy="926019"/>
          </a:xfrm>
          <a:prstGeom prst="rect">
            <a:avLst/>
          </a:prstGeom>
        </p:spPr>
      </p:pic>
      <p:pic>
        <p:nvPicPr>
          <p:cNvPr id="10" name="Picture 9"/>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8094885" y="6521655"/>
            <a:ext cx="828379" cy="223025"/>
          </a:xfrm>
          <a:prstGeom prst="rect">
            <a:avLst/>
          </a:prstGeom>
        </p:spPr>
      </p:pic>
    </p:spTree>
    <p:extLst>
      <p:ext uri="{BB962C8B-B14F-4D97-AF65-F5344CB8AC3E}">
        <p14:creationId xmlns:p14="http://schemas.microsoft.com/office/powerpoint/2010/main" val="3184782550"/>
      </p:ext>
    </p:extLst>
  </p:cSld>
  <p:clrMap bg1="lt1" tx1="dk1" bg2="lt2" tx2="dk2" accent1="accent1" accent2="accent2" accent3="accent3" accent4="accent4" accent5="accent5" accent6="accent6" hlink="hlink" folHlink="folHlink"/>
  <p:sldLayoutIdLst>
    <p:sldLayoutId id="2147483649" r:id="rId1"/>
    <p:sldLayoutId id="2147483699" r:id="rId2"/>
    <p:sldLayoutId id="2147483680" r:id="rId3"/>
    <p:sldLayoutId id="2147483681" r:id="rId4"/>
    <p:sldLayoutId id="2147483690" r:id="rId5"/>
    <p:sldLayoutId id="2147483691" r:id="rId6"/>
    <p:sldLayoutId id="2147483692" r:id="rId7"/>
    <p:sldLayoutId id="2147483693" r:id="rId8"/>
    <p:sldLayoutId id="2147483667" r:id="rId9"/>
    <p:sldLayoutId id="2147483694" r:id="rId10"/>
    <p:sldLayoutId id="2147483682" r:id="rId11"/>
    <p:sldLayoutId id="2147483684" r:id="rId12"/>
    <p:sldLayoutId id="2147483685" r:id="rId13"/>
    <p:sldLayoutId id="2147483683" r:id="rId14"/>
    <p:sldLayoutId id="2147483686" r:id="rId15"/>
    <p:sldLayoutId id="2147483687" r:id="rId16"/>
    <p:sldLayoutId id="2147483688" r:id="rId17"/>
    <p:sldLayoutId id="2147483689" r:id="rId18"/>
    <p:sldLayoutId id="2147483678" r:id="rId19"/>
    <p:sldLayoutId id="2147483697" r:id="rId20"/>
    <p:sldLayoutId id="2147483679" r:id="rId21"/>
    <p:sldLayoutId id="2147483696" r:id="rId22"/>
    <p:sldLayoutId id="2147483698" r:id="rId23"/>
    <p:sldLayoutId id="2147483654" r:id="rId24"/>
    <p:sldLayoutId id="2147483650" r:id="rId25"/>
    <p:sldLayoutId id="2147483695" r:id="rId26"/>
    <p:sldLayoutId id="2147483652" r:id="rId27"/>
    <p:sldLayoutId id="2147483655" r:id="rId28"/>
  </p:sldLayoutIdLst>
  <p:transition>
    <p:fade/>
  </p:transition>
  <p:hf hdr="0" ft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accent2"/>
        </a:buClr>
        <a:buFont typeface="Arial" panose="020B0604020202020204" pitchFamily="34" charset="0"/>
        <a:buChar char="•"/>
        <a:defRPr sz="17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mailto:jrstumm@magellanhealth.com" TargetMode="External"/><Relationship Id="rId3" Type="http://schemas.openxmlformats.org/officeDocument/2006/relationships/hyperlink" Target="mailto:MFash@magellanhealth.com" TargetMode="External"/><Relationship Id="rId7" Type="http://schemas.openxmlformats.org/officeDocument/2006/relationships/hyperlink" Target="mailto:klsroka@magellanhealth.com"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hyperlink" Target="mailto:cedevine@magellanhealth.com" TargetMode="External"/><Relationship Id="rId5" Type="http://schemas.openxmlformats.org/officeDocument/2006/relationships/hyperlink" Target="mailto:msditty@magellanhealth.com" TargetMode="External"/><Relationship Id="rId4" Type="http://schemas.openxmlformats.org/officeDocument/2006/relationships/hyperlink" Target="mailto:jpearce@magellanhealth.com" TargetMode="External"/><Relationship Id="rId9" Type="http://schemas.openxmlformats.org/officeDocument/2006/relationships/hyperlink" Target="mailto:amgorzelsky@magellanhealth.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urldefense.proofpoint.com/v2/url?u=https-3A__go.magellanhealth.com_e_703943_elehealth20FAQ202208-2D16-2D22-2Dpdf_2hgk71_512954610-3Fh-3DuOMzPzhs-2DF-5F2oC1Fk8UbV9ZVtcaugEuV8fmdVvMmT-5FM&amp;d=DwMDaQ&amp;c=euGZstcaTDllvimEN8b7jXrwqOf-v5A_CdpgnVfiiMM&amp;r=vmeCgrRAY4YPLPt-R0tzSi5pCiFFdmG_hT1o7ITs5vg&amp;m=-boYHUhRgsMa1a3dHOtDDeW9bY9gtsNC_hHpb2Cp6C0&amp;s=mzZMT6lshryCvceO7NjImSyVHehh56qznaq40zHzGXs&amp;e="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hyperlink" Target="https://www.magellanofpa.com/documents/2022/10/100622_telehealthfaq.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hyperlink" Target="https://www.magellanofpa.com/for-providers/" TargetMode="Externa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abacodes.org/codes/" TargetMode="Externa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diagramLayout" Target="../diagrams/layout3.xml"/><Relationship Id="rId7" Type="http://schemas.openxmlformats.org/officeDocument/2006/relationships/image" Target="../media/image31.png"/><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hyperlink" Target="https://www.magellanofpa.com/for-providers/services-programs/intensive-behavioral-health-services-ibhs/" TargetMode="External"/><Relationship Id="rId2" Type="http://schemas.openxmlformats.org/officeDocument/2006/relationships/hyperlink" Target="https://magellanhealth.zoom.us/meeting/register/tJAvfuitrzsrGtMuUjKoafRmsHk5rxsEuYAS" TargetMode="Externa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hyperlink" Target="https://www.provideralliance.org/wp-content/uploads/2020/07/ODP-20-081-Functional-Behavioral-Assessment-Virtual-Training.pdf" TargetMode="External"/><Relationship Id="rId2" Type="http://schemas.openxmlformats.org/officeDocument/2006/relationships/hyperlink" Target="https://www.pattan.net/getmedia/eca12015-858b-4448-962d-753816d71e20/FBA_ProcessBklt0516"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hyperlink" Target="https://urldefense.com/v3/__https:/www.dhs.pa.gov/coronavirus/Pages/Suspended-Regulations-Reinstatement.aspx__;!!A_Yfr0wlxos!yaSd_26Zzkz6J9yP9Da38hhhIwAJ6RVFF6KGj_h3uzp0H_ml6491xZy5jNJMbJRmn22JsZ9T_2WK4U_qyJx1$" TargetMode="Externa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www.pakeys.org/getting-started/about-us/newsletter-signup/" TargetMode="External"/><Relationship Id="rId2" Type="http://schemas.openxmlformats.org/officeDocument/2006/relationships/hyperlink" Target="https://www.pakeys.org/iecmh/" TargetMode="Externa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000" b="1"/>
              <a:t>Welcome to the</a:t>
            </a:r>
            <a:br>
              <a:rPr lang="en-US" sz="4000" b="1"/>
            </a:br>
            <a:r>
              <a:rPr lang="en-US" sz="4000" b="1"/>
              <a:t> Magellan Provider IBHS Workgroup</a:t>
            </a:r>
          </a:p>
        </p:txBody>
      </p:sp>
      <p:sp>
        <p:nvSpPr>
          <p:cNvPr id="3" name="Subtitle 2"/>
          <p:cNvSpPr>
            <a:spLocks noGrp="1"/>
          </p:cNvSpPr>
          <p:nvPr>
            <p:ph type="subTitle" idx="1"/>
          </p:nvPr>
        </p:nvSpPr>
        <p:spPr>
          <a:xfrm>
            <a:off x="772176" y="3712502"/>
            <a:ext cx="4962703" cy="1655762"/>
          </a:xfrm>
        </p:spPr>
        <p:txBody>
          <a:bodyPr vert="horz" lIns="91440" tIns="45720" rIns="91440" bIns="45720" rtlCol="0" anchor="t">
            <a:noAutofit/>
          </a:bodyPr>
          <a:lstStyle/>
          <a:p>
            <a:r>
              <a:rPr lang="en-US" b="1" dirty="0"/>
              <a:t>October 26, 2022</a:t>
            </a:r>
          </a:p>
        </p:txBody>
      </p:sp>
    </p:spTree>
    <p:extLst>
      <p:ext uri="{BB962C8B-B14F-4D97-AF65-F5344CB8AC3E}">
        <p14:creationId xmlns:p14="http://schemas.microsoft.com/office/powerpoint/2010/main" val="148317540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0DE63-14B6-4C20-8F61-9EEED0A76E49}"/>
              </a:ext>
            </a:extLst>
          </p:cNvPr>
          <p:cNvSpPr>
            <a:spLocks noGrp="1"/>
          </p:cNvSpPr>
          <p:nvPr>
            <p:ph type="title"/>
          </p:nvPr>
        </p:nvSpPr>
        <p:spPr/>
        <p:txBody>
          <a:bodyPr/>
          <a:lstStyle/>
          <a:p>
            <a:r>
              <a:rPr lang="en-US">
                <a:cs typeface="Calibri"/>
              </a:rPr>
              <a:t>Network Team</a:t>
            </a:r>
            <a:endParaRPr lang="en-US"/>
          </a:p>
        </p:txBody>
      </p:sp>
      <p:sp>
        <p:nvSpPr>
          <p:cNvPr id="3" name="Content Placeholder 2">
            <a:extLst>
              <a:ext uri="{FF2B5EF4-FFF2-40B4-BE49-F238E27FC236}">
                <a16:creationId xmlns:a16="http://schemas.microsoft.com/office/drawing/2014/main" id="{58052155-13B1-41BA-A23C-33EC44C718C5}"/>
              </a:ext>
            </a:extLst>
          </p:cNvPr>
          <p:cNvSpPr>
            <a:spLocks noGrp="1"/>
          </p:cNvSpPr>
          <p:nvPr>
            <p:ph idx="1"/>
          </p:nvPr>
        </p:nvSpPr>
        <p:spPr>
          <a:xfrm>
            <a:off x="95564" y="1146950"/>
            <a:ext cx="8990422" cy="5013758"/>
          </a:xfrm>
        </p:spPr>
        <p:txBody>
          <a:bodyPr vert="horz" lIns="91440" tIns="45720" rIns="91440" bIns="45720" rtlCol="0" anchor="t">
            <a:noAutofit/>
          </a:bodyPr>
          <a:lstStyle/>
          <a:p>
            <a:pPr marL="0" indent="0">
              <a:buNone/>
            </a:pPr>
            <a:r>
              <a:rPr lang="en-US">
                <a:cs typeface="Calibri"/>
              </a:rPr>
              <a:t>Mitch Fash </a:t>
            </a:r>
            <a:r>
              <a:rPr lang="en-US">
                <a:ea typeface="+mn-lt"/>
                <a:cs typeface="+mn-lt"/>
              </a:rPr>
              <a:t>– Network</a:t>
            </a:r>
            <a:r>
              <a:rPr lang="en-US">
                <a:cs typeface="Calibri"/>
              </a:rPr>
              <a:t> Manager – </a:t>
            </a:r>
            <a:r>
              <a:rPr lang="en-US">
                <a:cs typeface="Calibri"/>
                <a:hlinkClick r:id="rId3"/>
              </a:rPr>
              <a:t>MFash@magellanhealth.com</a:t>
            </a:r>
            <a:r>
              <a:rPr lang="en-US">
                <a:cs typeface="Calibri"/>
              </a:rPr>
              <a:t> </a:t>
            </a:r>
          </a:p>
          <a:p>
            <a:pPr>
              <a:buNone/>
            </a:pPr>
            <a:r>
              <a:rPr lang="en-US">
                <a:cs typeface="Calibri"/>
              </a:rPr>
              <a:t>Jess Pearce –  Sr. Network Management Specialist – Cambria County- </a:t>
            </a:r>
            <a:r>
              <a:rPr lang="en-US">
                <a:cs typeface="Calibri"/>
                <a:hlinkClick r:id="rId4"/>
              </a:rPr>
              <a:t>jpearce</a:t>
            </a:r>
            <a:r>
              <a:rPr lang="en-US">
                <a:ea typeface="+mn-lt"/>
                <a:cs typeface="+mn-lt"/>
                <a:hlinkClick r:id="rId4"/>
              </a:rPr>
              <a:t>@magellanhealth.com</a:t>
            </a:r>
            <a:r>
              <a:rPr lang="en-US">
                <a:ea typeface="+mn-lt"/>
                <a:cs typeface="+mn-lt"/>
              </a:rPr>
              <a:t> </a:t>
            </a:r>
          </a:p>
          <a:p>
            <a:pPr marL="0" indent="0">
              <a:buNone/>
            </a:pPr>
            <a:r>
              <a:rPr lang="en-US">
                <a:cs typeface="Calibri"/>
              </a:rPr>
              <a:t>Michael Ditty </a:t>
            </a:r>
            <a:r>
              <a:rPr lang="en-US">
                <a:ea typeface="+mn-lt"/>
                <a:cs typeface="+mn-lt"/>
              </a:rPr>
              <a:t>– Network Management Specialist – Lehigh/Northampton Counties - </a:t>
            </a:r>
            <a:r>
              <a:rPr lang="en-US">
                <a:ea typeface="+mn-lt"/>
                <a:cs typeface="+mn-lt"/>
                <a:hlinkClick r:id="rId5"/>
              </a:rPr>
              <a:t>msditty@magellanhealth.com</a:t>
            </a:r>
            <a:r>
              <a:rPr lang="en-US">
                <a:ea typeface="+mn-lt"/>
                <a:cs typeface="+mn-lt"/>
              </a:rPr>
              <a:t> </a:t>
            </a:r>
          </a:p>
          <a:p>
            <a:pPr marL="0" indent="0">
              <a:buNone/>
            </a:pPr>
            <a:r>
              <a:rPr lang="en-US">
                <a:cs typeface="Calibri"/>
              </a:rPr>
              <a:t>Crystal Devine </a:t>
            </a:r>
            <a:r>
              <a:rPr lang="en-US">
                <a:ea typeface="+mn-lt"/>
                <a:cs typeface="+mn-lt"/>
              </a:rPr>
              <a:t>–  Network Management Specialist –  Montgomery County - </a:t>
            </a:r>
            <a:r>
              <a:rPr lang="en-US">
                <a:ea typeface="+mn-lt"/>
                <a:cs typeface="+mn-lt"/>
                <a:hlinkClick r:id="rId6"/>
              </a:rPr>
              <a:t>cedevine@magellanhealth.com</a:t>
            </a:r>
            <a:r>
              <a:rPr lang="en-US">
                <a:ea typeface="+mn-lt"/>
                <a:cs typeface="+mn-lt"/>
              </a:rPr>
              <a:t> </a:t>
            </a:r>
          </a:p>
          <a:p>
            <a:pPr marL="0" indent="0">
              <a:buNone/>
            </a:pPr>
            <a:r>
              <a:rPr lang="en-US">
                <a:ea typeface="+mn-lt"/>
                <a:cs typeface="+mn-lt"/>
              </a:rPr>
              <a:t>Jessica Torano –  Network Management Specialist –  Bucks County - </a:t>
            </a:r>
            <a:r>
              <a:rPr lang="en-US" sz="1800">
                <a:latin typeface="Calibri" panose="020F0502020204030204" pitchFamily="34" charset="0"/>
                <a:ea typeface="+mn-lt"/>
                <a:cs typeface="+mn-lt"/>
              </a:rPr>
              <a:t>toranoj</a:t>
            </a:r>
            <a:r>
              <a:rPr lang="en-US">
                <a:ea typeface="+mn-lt"/>
                <a:cs typeface="+mn-lt"/>
                <a:hlinkClick r:id="rId7">
                  <a:extLst>
                    <a:ext uri="{A12FA001-AC4F-418D-AE19-62706E023703}">
                      <ahyp:hlinkClr xmlns:ahyp="http://schemas.microsoft.com/office/drawing/2018/hyperlinkcolor" val="tx"/>
                    </a:ext>
                  </a:extLst>
                </a:hlinkClick>
              </a:rPr>
              <a:t>@magellanhealth.com</a:t>
            </a:r>
            <a:r>
              <a:rPr lang="en-US">
                <a:ea typeface="+mn-lt"/>
                <a:cs typeface="+mn-lt"/>
              </a:rPr>
              <a:t> </a:t>
            </a:r>
          </a:p>
          <a:p>
            <a:pPr marL="0" indent="0">
              <a:buNone/>
            </a:pPr>
            <a:r>
              <a:rPr lang="en-US">
                <a:ea typeface="+mn-lt"/>
                <a:cs typeface="+mn-lt"/>
              </a:rPr>
              <a:t>Jeff Stumm –  Network Management Specialist – Contracts/Credentialing - </a:t>
            </a:r>
            <a:r>
              <a:rPr lang="en-US">
                <a:ea typeface="+mn-lt"/>
                <a:cs typeface="+mn-lt"/>
                <a:hlinkClick r:id="rId8"/>
              </a:rPr>
              <a:t>jrstumm@magellanhealth.com</a:t>
            </a:r>
            <a:r>
              <a:rPr lang="en-US">
                <a:ea typeface="+mn-lt"/>
                <a:cs typeface="+mn-lt"/>
              </a:rPr>
              <a:t> </a:t>
            </a:r>
          </a:p>
          <a:p>
            <a:pPr marL="0" indent="0">
              <a:buNone/>
            </a:pPr>
            <a:r>
              <a:rPr lang="en-US">
                <a:ea typeface="+mn-lt"/>
                <a:cs typeface="+mn-lt"/>
              </a:rPr>
              <a:t>Alyssa Gorzelsky –  Claims Resolution Specialist  –  </a:t>
            </a:r>
            <a:r>
              <a:rPr lang="en-US">
                <a:ea typeface="+mn-lt"/>
                <a:cs typeface="+mn-lt"/>
                <a:hlinkClick r:id="rId9"/>
              </a:rPr>
              <a:t>amgorzelsky@magellanhealth.com</a:t>
            </a:r>
            <a:r>
              <a:rPr lang="en-US">
                <a:ea typeface="+mn-lt"/>
                <a:cs typeface="+mn-lt"/>
              </a:rPr>
              <a:t> </a:t>
            </a:r>
          </a:p>
          <a:p>
            <a:pPr marL="0" indent="0">
              <a:buNone/>
            </a:pPr>
            <a:endParaRPr lang="en-US">
              <a:ea typeface="+mn-lt"/>
              <a:cs typeface="+mn-lt"/>
            </a:endParaRPr>
          </a:p>
        </p:txBody>
      </p:sp>
      <p:sp>
        <p:nvSpPr>
          <p:cNvPr id="4" name="Slide Number Placeholder 3">
            <a:extLst>
              <a:ext uri="{FF2B5EF4-FFF2-40B4-BE49-F238E27FC236}">
                <a16:creationId xmlns:a16="http://schemas.microsoft.com/office/drawing/2014/main" id="{C1B85261-858C-4526-A62C-0953F0283FD7}"/>
              </a:ext>
            </a:extLst>
          </p:cNvPr>
          <p:cNvSpPr>
            <a:spLocks noGrp="1"/>
          </p:cNvSpPr>
          <p:nvPr>
            <p:ph type="sldNum" sz="quarter" idx="12"/>
          </p:nvPr>
        </p:nvSpPr>
        <p:spPr/>
        <p:txBody>
          <a:bodyPr/>
          <a:lstStyle/>
          <a:p>
            <a:fld id="{BC8AEE7E-FAD4-4EE3-9D98-D5CFF485C706}" type="slidenum">
              <a:rPr lang="en-US" smtClean="0"/>
              <a:t>10</a:t>
            </a:fld>
            <a:endParaRPr lang="en-US"/>
          </a:p>
        </p:txBody>
      </p:sp>
    </p:spTree>
    <p:extLst>
      <p:ext uri="{BB962C8B-B14F-4D97-AF65-F5344CB8AC3E}">
        <p14:creationId xmlns:p14="http://schemas.microsoft.com/office/powerpoint/2010/main" val="159673588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519A-D99E-492C-9112-05E1C891BC87}"/>
              </a:ext>
            </a:extLst>
          </p:cNvPr>
          <p:cNvSpPr>
            <a:spLocks noGrp="1"/>
          </p:cNvSpPr>
          <p:nvPr>
            <p:ph type="title"/>
          </p:nvPr>
        </p:nvSpPr>
        <p:spPr/>
        <p:txBody>
          <a:bodyPr/>
          <a:lstStyle/>
          <a:p>
            <a:r>
              <a:rPr lang="en-US"/>
              <a:t>Telehealth Code</a:t>
            </a:r>
          </a:p>
        </p:txBody>
      </p:sp>
      <p:sp>
        <p:nvSpPr>
          <p:cNvPr id="3" name="Content Placeholder 2">
            <a:extLst>
              <a:ext uri="{FF2B5EF4-FFF2-40B4-BE49-F238E27FC236}">
                <a16:creationId xmlns:a16="http://schemas.microsoft.com/office/drawing/2014/main" id="{47F00627-0905-49FB-B9EC-E9B3032C8767}"/>
              </a:ext>
            </a:extLst>
          </p:cNvPr>
          <p:cNvSpPr>
            <a:spLocks noGrp="1"/>
          </p:cNvSpPr>
          <p:nvPr>
            <p:ph idx="1"/>
          </p:nvPr>
        </p:nvSpPr>
        <p:spPr/>
        <p:txBody>
          <a:bodyPr vert="horz" lIns="91440" tIns="45720" rIns="91440" bIns="45720" rtlCol="0" anchor="t">
            <a:noAutofit/>
          </a:bodyPr>
          <a:lstStyle/>
          <a:p>
            <a:pPr marL="0" indent="0">
              <a:buNone/>
            </a:pPr>
            <a:r>
              <a:rPr lang="en-US" dirty="0">
                <a:ea typeface="+mn-lt"/>
                <a:cs typeface="+mn-lt"/>
              </a:rPr>
              <a:t>On August 16, 2022, as a result of multiple requests for clarification regarding MA Bulletin OMHSAS-22-02, OMHSAS issued a </a:t>
            </a:r>
            <a:r>
              <a:rPr lang="en-US" dirty="0">
                <a:ea typeface="+mn-lt"/>
                <a:cs typeface="+mn-lt"/>
                <a:hlinkClick r:id="rId3"/>
              </a:rPr>
              <a:t>Telehealth Frequently Asked Questions</a:t>
            </a:r>
            <a:r>
              <a:rPr lang="en-US" dirty="0">
                <a:ea typeface="+mn-lt"/>
                <a:cs typeface="+mn-lt"/>
              </a:rPr>
              <a:t> document. </a:t>
            </a:r>
          </a:p>
          <a:p>
            <a:pPr marL="0" indent="0">
              <a:buNone/>
            </a:pPr>
            <a:r>
              <a:rPr lang="en-US" dirty="0">
                <a:ea typeface="+mn-lt"/>
                <a:cs typeface="+mn-lt"/>
              </a:rPr>
              <a:t>In accordance with MA Bulletin OMHSAS-22-02, Magellan would like to advise providers that it is now able to accept informational modifier </a:t>
            </a:r>
            <a:r>
              <a:rPr lang="en-US" b="1" dirty="0">
                <a:ea typeface="+mn-lt"/>
                <a:cs typeface="+mn-lt"/>
              </a:rPr>
              <a:t>FQ</a:t>
            </a:r>
            <a:r>
              <a:rPr lang="en-US" dirty="0">
                <a:ea typeface="+mn-lt"/>
                <a:cs typeface="+mn-lt"/>
              </a:rPr>
              <a:t> when providing audio-only telehealth services. Effective for dates of service July 1, 2022, and beyond, providers should add informational modifier FQ in the last available position along with your current contracted code and modifier combination every time a service is provided over the telephone. Providers who offer services that currently require the use of four modifiers should continue to use those modifiers in accordance with your contract (four modifiers are the maximum allowable, so in this case, providers would not be able to utilize informational modifier FQ).</a:t>
            </a:r>
          </a:p>
          <a:p>
            <a:pPr marL="0" indent="0">
              <a:buNone/>
            </a:pPr>
            <a:endParaRPr lang="en-US" dirty="0">
              <a:ea typeface="+mn-lt"/>
              <a:cs typeface="+mn-lt"/>
            </a:endParaRPr>
          </a:p>
          <a:p>
            <a:pPr marL="0" indent="0" algn="ctr">
              <a:buNone/>
            </a:pPr>
            <a:r>
              <a:rPr lang="en-US" dirty="0">
                <a:ea typeface="+mn-lt"/>
                <a:cs typeface="+mn-lt"/>
              </a:rPr>
              <a:t>Magellan Updated Telehealth FAQ – October 6, 2022</a:t>
            </a:r>
          </a:p>
          <a:p>
            <a:pPr marL="0" indent="0" algn="ctr">
              <a:buNone/>
            </a:pPr>
            <a:r>
              <a:rPr lang="en-US" dirty="0">
                <a:cs typeface="Calibri"/>
                <a:hlinkClick r:id="rId4"/>
              </a:rPr>
              <a:t>https://www.magellanofpa.com/documents/2022/10/100622_telehealthfaq.pdf/</a:t>
            </a:r>
            <a:endParaRPr lang="en-US" dirty="0">
              <a:cs typeface="Calibri"/>
            </a:endParaRPr>
          </a:p>
          <a:p>
            <a:pPr marL="0" indent="0">
              <a:buNone/>
            </a:pPr>
            <a:endParaRPr lang="en-US" dirty="0">
              <a:cs typeface="Calibri"/>
            </a:endParaRPr>
          </a:p>
        </p:txBody>
      </p:sp>
      <p:sp>
        <p:nvSpPr>
          <p:cNvPr id="4" name="Slide Number Placeholder 3">
            <a:extLst>
              <a:ext uri="{FF2B5EF4-FFF2-40B4-BE49-F238E27FC236}">
                <a16:creationId xmlns:a16="http://schemas.microsoft.com/office/drawing/2014/main" id="{76E02C25-B946-47EE-AC33-CD0A50471DB1}"/>
              </a:ext>
            </a:extLst>
          </p:cNvPr>
          <p:cNvSpPr>
            <a:spLocks noGrp="1"/>
          </p:cNvSpPr>
          <p:nvPr>
            <p:ph type="sldNum" sz="quarter" idx="12"/>
          </p:nvPr>
        </p:nvSpPr>
        <p:spPr/>
        <p:txBody>
          <a:bodyPr/>
          <a:lstStyle/>
          <a:p>
            <a:fld id="{BC8AEE7E-FAD4-4EE3-9D98-D5CFF485C706}" type="slidenum">
              <a:rPr lang="en-US" smtClean="0"/>
              <a:t>11</a:t>
            </a:fld>
            <a:endParaRPr lang="en-US"/>
          </a:p>
        </p:txBody>
      </p:sp>
    </p:spTree>
    <p:extLst>
      <p:ext uri="{BB962C8B-B14F-4D97-AF65-F5344CB8AC3E}">
        <p14:creationId xmlns:p14="http://schemas.microsoft.com/office/powerpoint/2010/main" val="27446804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E333-5A9D-4B8D-971B-6AA00B0F20CC}"/>
              </a:ext>
            </a:extLst>
          </p:cNvPr>
          <p:cNvSpPr>
            <a:spLocks noGrp="1"/>
          </p:cNvSpPr>
          <p:nvPr>
            <p:ph type="title"/>
          </p:nvPr>
        </p:nvSpPr>
        <p:spPr/>
        <p:txBody>
          <a:bodyPr/>
          <a:lstStyle/>
          <a:p>
            <a:r>
              <a:rPr lang="en-US"/>
              <a:t>Satellite Sites &amp; Licensing</a:t>
            </a:r>
          </a:p>
        </p:txBody>
      </p:sp>
      <p:sp>
        <p:nvSpPr>
          <p:cNvPr id="3" name="Content Placeholder 2">
            <a:extLst>
              <a:ext uri="{FF2B5EF4-FFF2-40B4-BE49-F238E27FC236}">
                <a16:creationId xmlns:a16="http://schemas.microsoft.com/office/drawing/2014/main" id="{B28A6F71-76F5-4760-8474-2416719F188F}"/>
              </a:ext>
            </a:extLst>
          </p:cNvPr>
          <p:cNvSpPr>
            <a:spLocks noGrp="1"/>
          </p:cNvSpPr>
          <p:nvPr>
            <p:ph idx="1"/>
          </p:nvPr>
        </p:nvSpPr>
        <p:spPr/>
        <p:txBody>
          <a:bodyPr vert="horz" lIns="91440" tIns="45720" rIns="91440" bIns="45720" rtlCol="0" anchor="t">
            <a:noAutofit/>
          </a:bodyPr>
          <a:lstStyle/>
          <a:p>
            <a:r>
              <a:rPr lang="en-US" sz="1600">
                <a:cs typeface="Calibri"/>
              </a:rPr>
              <a:t>IBHS licenses are issued regionally. There are 4 regional field offices: Western Field Office, Northeast Field Office, Southeast Field Office, and Central Field Office. A provider is only required to get multiple licenses if it provides services in multiple regions.</a:t>
            </a:r>
          </a:p>
          <a:p>
            <a:r>
              <a:rPr lang="en-US" sz="1600">
                <a:cs typeface="Calibri"/>
              </a:rPr>
              <a:t>If a provider has multiple locations in one region, they do not need each site licensed, unless the site provides on-site services. However, your service description must include all locations under the regional license.  </a:t>
            </a:r>
          </a:p>
          <a:p>
            <a:r>
              <a:rPr lang="en-US" sz="1600">
                <a:cs typeface="Calibri"/>
              </a:rPr>
              <a:t>A provider is required to submit 1 service description for each IBHS license.  </a:t>
            </a:r>
          </a:p>
          <a:p>
            <a:r>
              <a:rPr lang="en-US" sz="1600">
                <a:cs typeface="Calibri"/>
              </a:rPr>
              <a:t>If a provider's service changes, an updated service description must be submitted to the licensing field office for approval. If a provider's address changes, a provider must notify OMHSAS's licensing field office and, if the provider is enrolled in MA, it must also notify MA enrollment.  </a:t>
            </a:r>
          </a:p>
          <a:p>
            <a:r>
              <a:rPr lang="en-US" sz="1600">
                <a:highlight>
                  <a:srgbClr val="FFFF00"/>
                </a:highlight>
                <a:cs typeface="Calibri"/>
              </a:rPr>
              <a:t>*Not all locations in the region require MA enrollment unless providing on-site services.*</a:t>
            </a:r>
          </a:p>
          <a:p>
            <a:endParaRPr lang="en-US">
              <a:cs typeface="Calibri"/>
            </a:endParaRPr>
          </a:p>
        </p:txBody>
      </p:sp>
      <p:sp>
        <p:nvSpPr>
          <p:cNvPr id="4" name="Slide Number Placeholder 3">
            <a:extLst>
              <a:ext uri="{FF2B5EF4-FFF2-40B4-BE49-F238E27FC236}">
                <a16:creationId xmlns:a16="http://schemas.microsoft.com/office/drawing/2014/main" id="{367A8563-A9C4-467B-B6F9-32B517E94271}"/>
              </a:ext>
            </a:extLst>
          </p:cNvPr>
          <p:cNvSpPr>
            <a:spLocks noGrp="1"/>
          </p:cNvSpPr>
          <p:nvPr>
            <p:ph type="sldNum" sz="quarter" idx="12"/>
          </p:nvPr>
        </p:nvSpPr>
        <p:spPr/>
        <p:txBody>
          <a:bodyPr/>
          <a:lstStyle/>
          <a:p>
            <a:fld id="{BC8AEE7E-FAD4-4EE3-9D98-D5CFF485C706}" type="slidenum">
              <a:rPr lang="en-US" smtClean="0"/>
              <a:t>12</a:t>
            </a:fld>
            <a:endParaRPr lang="en-US"/>
          </a:p>
        </p:txBody>
      </p:sp>
    </p:spTree>
    <p:extLst>
      <p:ext uri="{BB962C8B-B14F-4D97-AF65-F5344CB8AC3E}">
        <p14:creationId xmlns:p14="http://schemas.microsoft.com/office/powerpoint/2010/main" val="42488735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3944-0F01-BAE8-DC4D-9AE4A54B8CA2}"/>
              </a:ext>
            </a:extLst>
          </p:cNvPr>
          <p:cNvSpPr>
            <a:spLocks noGrp="1"/>
          </p:cNvSpPr>
          <p:nvPr>
            <p:ph type="title"/>
          </p:nvPr>
        </p:nvSpPr>
        <p:spPr/>
        <p:txBody>
          <a:bodyPr/>
          <a:lstStyle/>
          <a:p>
            <a:r>
              <a:rPr lang="en-US" b="1"/>
              <a:t>Availity Essentials</a:t>
            </a:r>
          </a:p>
        </p:txBody>
      </p:sp>
      <p:graphicFrame>
        <p:nvGraphicFramePr>
          <p:cNvPr id="5" name="Content Placeholder 4">
            <a:extLst>
              <a:ext uri="{FF2B5EF4-FFF2-40B4-BE49-F238E27FC236}">
                <a16:creationId xmlns:a16="http://schemas.microsoft.com/office/drawing/2014/main" id="{CA35C5E1-D460-5D43-9C69-1333A4B9177E}"/>
              </a:ext>
            </a:extLst>
          </p:cNvPr>
          <p:cNvGraphicFramePr>
            <a:graphicFrameLocks noGrp="1"/>
          </p:cNvGraphicFramePr>
          <p:nvPr>
            <p:ph idx="1"/>
            <p:extLst>
              <p:ext uri="{D42A27DB-BD31-4B8C-83A1-F6EECF244321}">
                <p14:modId xmlns:p14="http://schemas.microsoft.com/office/powerpoint/2010/main" val="1870911561"/>
              </p:ext>
            </p:extLst>
          </p:nvPr>
        </p:nvGraphicFramePr>
        <p:xfrm>
          <a:off x="402376" y="1702376"/>
          <a:ext cx="8289131" cy="3789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497CD70-36DF-5C76-5204-A9F053405DF0}"/>
              </a:ext>
            </a:extLst>
          </p:cNvPr>
          <p:cNvSpPr>
            <a:spLocks noGrp="1"/>
          </p:cNvSpPr>
          <p:nvPr>
            <p:ph type="sldNum" sz="quarter" idx="12"/>
          </p:nvPr>
        </p:nvSpPr>
        <p:spPr/>
        <p:txBody>
          <a:bodyPr/>
          <a:lstStyle/>
          <a:p>
            <a:fld id="{BC8AEE7E-FAD4-4EE3-9D98-D5CFF485C706}" type="slidenum">
              <a:rPr lang="en-US" smtClean="0"/>
              <a:t>13</a:t>
            </a:fld>
            <a:endParaRPr lang="en-US"/>
          </a:p>
        </p:txBody>
      </p:sp>
    </p:spTree>
    <p:extLst>
      <p:ext uri="{BB962C8B-B14F-4D97-AF65-F5344CB8AC3E}">
        <p14:creationId xmlns:p14="http://schemas.microsoft.com/office/powerpoint/2010/main" val="264607522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1E0E-C0B0-4FE3-8D73-0BBA45FBA48D}"/>
              </a:ext>
            </a:extLst>
          </p:cNvPr>
          <p:cNvSpPr>
            <a:spLocks noGrp="1"/>
          </p:cNvSpPr>
          <p:nvPr>
            <p:ph type="title"/>
          </p:nvPr>
        </p:nvSpPr>
        <p:spPr/>
        <p:txBody>
          <a:bodyPr/>
          <a:lstStyle/>
          <a:p>
            <a:r>
              <a:rPr lang="en-US" sz="2700" b="1" dirty="0">
                <a:cs typeface="Calibri"/>
              </a:rPr>
              <a:t>Availity Summary</a:t>
            </a:r>
            <a:endParaRPr lang="en-US" sz="2700" b="1" dirty="0"/>
          </a:p>
        </p:txBody>
      </p:sp>
      <p:sp>
        <p:nvSpPr>
          <p:cNvPr id="3" name="Content Placeholder 2">
            <a:extLst>
              <a:ext uri="{FF2B5EF4-FFF2-40B4-BE49-F238E27FC236}">
                <a16:creationId xmlns:a16="http://schemas.microsoft.com/office/drawing/2014/main" id="{85540381-3B40-4368-BC37-84030833880D}"/>
              </a:ext>
            </a:extLst>
          </p:cNvPr>
          <p:cNvSpPr>
            <a:spLocks noGrp="1"/>
          </p:cNvSpPr>
          <p:nvPr>
            <p:ph idx="1"/>
          </p:nvPr>
        </p:nvSpPr>
        <p:spPr>
          <a:xfrm>
            <a:off x="264416" y="1146949"/>
            <a:ext cx="8289036" cy="5384480"/>
          </a:xfrm>
        </p:spPr>
        <p:txBody>
          <a:bodyPr vert="horz" lIns="68580" tIns="34290" rIns="68580" bIns="34290" rtlCol="0" anchor="t">
            <a:noAutofit/>
          </a:bodyPr>
          <a:lstStyle/>
          <a:p>
            <a:pPr>
              <a:spcBef>
                <a:spcPts val="450"/>
              </a:spcBef>
              <a:spcAft>
                <a:spcPts val="225"/>
              </a:spcAft>
              <a:buClrTx/>
            </a:pPr>
            <a:r>
              <a:rPr lang="en-US" sz="1600" dirty="0">
                <a:cs typeface="Calibri"/>
              </a:rPr>
              <a:t>Who and Why Availity:  </a:t>
            </a:r>
          </a:p>
          <a:p>
            <a:pPr lvl="1">
              <a:spcBef>
                <a:spcPts val="450"/>
              </a:spcBef>
              <a:spcAft>
                <a:spcPts val="225"/>
              </a:spcAft>
              <a:buFont typeface="Wingdings" panose="05000000000000000000" pitchFamily="2" charset="2"/>
              <a:buChar char="§"/>
            </a:pPr>
            <a:r>
              <a:rPr lang="en-US" sz="1600" dirty="0">
                <a:ea typeface="Calibri" panose="020F0502020204030204" pitchFamily="34" charset="0"/>
              </a:rPr>
              <a:t>Magellan Leadership made a strategic decision to enhance our provider on-line self-service capabilities. </a:t>
            </a:r>
          </a:p>
          <a:p>
            <a:pPr lvl="1">
              <a:spcBef>
                <a:spcPts val="450"/>
              </a:spcBef>
              <a:spcAft>
                <a:spcPts val="225"/>
              </a:spcAft>
              <a:buFont typeface="Wingdings" panose="05000000000000000000" pitchFamily="2" charset="2"/>
              <a:buChar char="§"/>
            </a:pPr>
            <a:r>
              <a:rPr lang="en-US" sz="1600" dirty="0">
                <a:ea typeface="Calibri" panose="020F0502020204030204" pitchFamily="34" charset="0"/>
              </a:rPr>
              <a:t>Availity is a nationwide, multi-payer Provider Engagement Portal helps providers and health plans collaborate and share information easily and efficiently.  </a:t>
            </a:r>
          </a:p>
          <a:p>
            <a:pPr lvl="1">
              <a:spcBef>
                <a:spcPts val="450"/>
              </a:spcBef>
              <a:spcAft>
                <a:spcPts val="225"/>
              </a:spcAft>
              <a:buFont typeface="Wingdings" panose="05000000000000000000" pitchFamily="2" charset="2"/>
              <a:buChar char="§"/>
            </a:pPr>
            <a:r>
              <a:rPr lang="en-US" sz="1600" dirty="0">
                <a:ea typeface="Calibri" panose="020F0502020204030204" pitchFamily="34" charset="0"/>
              </a:rPr>
              <a:t>Availity is the nation’s largest real time health information network and meets the current digital standards being evaluated in the industry through the Council for Affordable Quality Healthcare (CAHQ)​.</a:t>
            </a:r>
          </a:p>
          <a:p>
            <a:pPr lvl="1">
              <a:spcBef>
                <a:spcPts val="450"/>
              </a:spcBef>
              <a:spcAft>
                <a:spcPts val="225"/>
              </a:spcAft>
              <a:buFont typeface="Wingdings" panose="05000000000000000000" pitchFamily="2" charset="2"/>
              <a:buChar char="§"/>
            </a:pPr>
            <a:r>
              <a:rPr lang="en-US" sz="1600" dirty="0">
                <a:ea typeface="Times New Roman" panose="02020603050405020304" pitchFamily="18" charset="0"/>
              </a:rPr>
              <a:t>Over 2 million providers currently active on the Availity platform. </a:t>
            </a:r>
          </a:p>
          <a:p>
            <a:pPr lvl="1">
              <a:buFont typeface="Wingdings" panose="05000000000000000000" pitchFamily="2" charset="2"/>
              <a:buChar char="§"/>
            </a:pPr>
            <a:r>
              <a:rPr lang="en-US" sz="1600" dirty="0">
                <a:solidFill>
                  <a:srgbClr val="4D4F53"/>
                </a:solidFill>
              </a:rPr>
              <a:t> </a:t>
            </a:r>
            <a:r>
              <a:rPr lang="en-US" sz="1600" dirty="0"/>
              <a:t>Availity makes it easy to work with Magellan, from the first check of a patient’s eligibility through final resolution of the provider’s reimbursement.</a:t>
            </a:r>
          </a:p>
          <a:p>
            <a:pPr>
              <a:spcBef>
                <a:spcPts val="450"/>
              </a:spcBef>
              <a:spcAft>
                <a:spcPts val="225"/>
              </a:spcAft>
              <a:buClrTx/>
            </a:pPr>
            <a:r>
              <a:rPr lang="en-US" sz="1600" dirty="0">
                <a:cs typeface="Calibri"/>
              </a:rPr>
              <a:t>Benefits to Magellan Providers:  </a:t>
            </a:r>
          </a:p>
          <a:p>
            <a:pPr lvl="1">
              <a:spcBef>
                <a:spcPts val="450"/>
              </a:spcBef>
              <a:spcAft>
                <a:spcPts val="225"/>
              </a:spcAft>
              <a:buFont typeface="Wingdings" panose="05000000000000000000" pitchFamily="2" charset="2"/>
              <a:buChar char="§"/>
            </a:pPr>
            <a:r>
              <a:rPr lang="en-US" sz="1600" dirty="0">
                <a:ea typeface="Calibri" panose="020F0502020204030204" pitchFamily="34" charset="0"/>
              </a:rPr>
              <a:t>Providers benefit by having one place to go to accomplish key tasks for multiple plans, and health plans benefit as providers opt for self-service. </a:t>
            </a:r>
          </a:p>
          <a:p>
            <a:pPr lvl="1">
              <a:lnSpc>
                <a:spcPct val="100000"/>
              </a:lnSpc>
              <a:spcBef>
                <a:spcPts val="450"/>
              </a:spcBef>
              <a:spcAft>
                <a:spcPts val="225"/>
              </a:spcAft>
              <a:buFont typeface="Wingdings" panose="05000000000000000000" pitchFamily="2" charset="2"/>
              <a:buChar char="§"/>
            </a:pPr>
            <a:r>
              <a:rPr lang="en-US" sz="1600" dirty="0">
                <a:cs typeface="Calibri"/>
              </a:rPr>
              <a:t>Increase in provider satisfaction</a:t>
            </a:r>
          </a:p>
          <a:p>
            <a:pPr lvl="1">
              <a:lnSpc>
                <a:spcPct val="100000"/>
              </a:lnSpc>
              <a:spcBef>
                <a:spcPts val="450"/>
              </a:spcBef>
              <a:spcAft>
                <a:spcPts val="225"/>
              </a:spcAft>
              <a:buFont typeface="Wingdings" panose="05000000000000000000" pitchFamily="2" charset="2"/>
              <a:buChar char="§"/>
            </a:pPr>
            <a:r>
              <a:rPr lang="en-US" sz="1600" dirty="0">
                <a:cs typeface="Calibri"/>
              </a:rPr>
              <a:t>Increase provider engagement and utilization to handle provider transactions via the web.</a:t>
            </a:r>
          </a:p>
          <a:p>
            <a:pPr lvl="1">
              <a:lnSpc>
                <a:spcPct val="100000"/>
              </a:lnSpc>
              <a:spcBef>
                <a:spcPts val="450"/>
              </a:spcBef>
              <a:spcAft>
                <a:spcPts val="225"/>
              </a:spcAft>
              <a:buFont typeface="Wingdings" panose="05000000000000000000" pitchFamily="2" charset="2"/>
              <a:buChar char="§"/>
            </a:pPr>
            <a:r>
              <a:rPr lang="en-US" sz="1600" dirty="0">
                <a:cs typeface="Calibri"/>
              </a:rPr>
              <a:t>Free registration, Availity provider support and online access 24/7.</a:t>
            </a:r>
          </a:p>
          <a:p>
            <a:pPr marL="457200" lvl="1" indent="0" algn="ctr">
              <a:lnSpc>
                <a:spcPct val="100000"/>
              </a:lnSpc>
              <a:spcBef>
                <a:spcPts val="450"/>
              </a:spcBef>
              <a:spcAft>
                <a:spcPts val="225"/>
              </a:spcAft>
              <a:buNone/>
            </a:pPr>
            <a:r>
              <a:rPr lang="en-US" sz="1600" dirty="0">
                <a:cs typeface="Calibri"/>
              </a:rPr>
              <a:t>*Check Provider Announcements page for an updated provider notice. </a:t>
            </a:r>
            <a:r>
              <a:rPr lang="en-US" sz="1600" dirty="0">
                <a:cs typeface="Calibri"/>
                <a:hlinkClick r:id="rId3"/>
              </a:rPr>
              <a:t>https://www.magellanofpa.com/for-providers/</a:t>
            </a:r>
            <a:endParaRPr lang="en-US" sz="1600" dirty="0">
              <a:cs typeface="Calibri"/>
            </a:endParaRPr>
          </a:p>
          <a:p>
            <a:pPr marL="457200" lvl="1" indent="0">
              <a:lnSpc>
                <a:spcPct val="100000"/>
              </a:lnSpc>
              <a:spcBef>
                <a:spcPts val="450"/>
              </a:spcBef>
              <a:spcAft>
                <a:spcPts val="225"/>
              </a:spcAft>
              <a:buNone/>
            </a:pPr>
            <a:endParaRPr lang="en-US" sz="1050" dirty="0">
              <a:cs typeface="Calibri"/>
            </a:endParaRPr>
          </a:p>
          <a:p>
            <a:pPr>
              <a:spcBef>
                <a:spcPts val="450"/>
              </a:spcBef>
              <a:spcAft>
                <a:spcPts val="225"/>
              </a:spcAft>
            </a:pPr>
            <a:endParaRPr lang="en-US" sz="1050" dirty="0">
              <a:cs typeface="Calibri"/>
            </a:endParaRPr>
          </a:p>
          <a:p>
            <a:pPr>
              <a:spcBef>
                <a:spcPts val="450"/>
              </a:spcBef>
              <a:spcAft>
                <a:spcPts val="225"/>
              </a:spcAft>
            </a:pPr>
            <a:endParaRPr lang="en-US" sz="1050" dirty="0">
              <a:cs typeface="Calibri"/>
            </a:endParaRPr>
          </a:p>
          <a:p>
            <a:pPr marL="0" indent="0">
              <a:spcBef>
                <a:spcPts val="450"/>
              </a:spcBef>
              <a:spcAft>
                <a:spcPts val="225"/>
              </a:spcAft>
              <a:buNone/>
            </a:pPr>
            <a:r>
              <a:rPr lang="en-US" sz="1050" dirty="0">
                <a:cs typeface="Calibri"/>
              </a:rPr>
              <a:t>:</a:t>
            </a:r>
          </a:p>
          <a:p>
            <a:pPr marL="342900" lvl="1" indent="0">
              <a:buNone/>
            </a:pPr>
            <a:endParaRPr lang="en-US" sz="1200" dirty="0">
              <a:cs typeface="Calibri"/>
            </a:endParaRPr>
          </a:p>
        </p:txBody>
      </p:sp>
      <p:sp>
        <p:nvSpPr>
          <p:cNvPr id="4" name="Slide Number Placeholder 3">
            <a:extLst>
              <a:ext uri="{FF2B5EF4-FFF2-40B4-BE49-F238E27FC236}">
                <a16:creationId xmlns:a16="http://schemas.microsoft.com/office/drawing/2014/main" id="{A5E76DE0-37E9-49FF-BAA7-FC8ADB4597DD}"/>
              </a:ext>
            </a:extLst>
          </p:cNvPr>
          <p:cNvSpPr>
            <a:spLocks noGrp="1"/>
          </p:cNvSpPr>
          <p:nvPr>
            <p:ph type="sldNum" sz="quarter" idx="12"/>
          </p:nvPr>
        </p:nvSpPr>
        <p:spPr/>
        <p:txBody>
          <a:bodyPr/>
          <a:lstStyle/>
          <a:p>
            <a:fld id="{BC8AEE7E-FAD4-4EE3-9D98-D5CFF485C706}" type="slidenum">
              <a:rPr lang="en-US" smtClean="0"/>
              <a:t>14</a:t>
            </a:fld>
            <a:endParaRPr lang="en-US"/>
          </a:p>
        </p:txBody>
      </p:sp>
    </p:spTree>
    <p:extLst>
      <p:ext uri="{BB962C8B-B14F-4D97-AF65-F5344CB8AC3E}">
        <p14:creationId xmlns:p14="http://schemas.microsoft.com/office/powerpoint/2010/main" val="266793865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69AE-AEAF-D68A-A32E-58A8B508D149}"/>
              </a:ext>
            </a:extLst>
          </p:cNvPr>
          <p:cNvSpPr>
            <a:spLocks noGrp="1"/>
          </p:cNvSpPr>
          <p:nvPr>
            <p:ph type="title"/>
          </p:nvPr>
        </p:nvSpPr>
        <p:spPr>
          <a:xfrm>
            <a:off x="194563" y="189651"/>
            <a:ext cx="7565138" cy="1131147"/>
          </a:xfrm>
        </p:spPr>
        <p:txBody>
          <a:bodyPr anchor="t">
            <a:normAutofit/>
          </a:bodyPr>
          <a:lstStyle/>
          <a:p>
            <a:r>
              <a:rPr lang="en-US"/>
              <a:t>Availity Highlights</a:t>
            </a:r>
          </a:p>
        </p:txBody>
      </p:sp>
      <p:sp>
        <p:nvSpPr>
          <p:cNvPr id="4" name="Slide Number Placeholder 3">
            <a:extLst>
              <a:ext uri="{FF2B5EF4-FFF2-40B4-BE49-F238E27FC236}">
                <a16:creationId xmlns:a16="http://schemas.microsoft.com/office/drawing/2014/main" id="{81C60C35-6F84-8F6E-493C-1D3B83E71016}"/>
              </a:ext>
            </a:extLst>
          </p:cNvPr>
          <p:cNvSpPr>
            <a:spLocks noGrp="1"/>
          </p:cNvSpPr>
          <p:nvPr>
            <p:ph type="sldNum" sz="quarter" idx="12"/>
          </p:nvPr>
        </p:nvSpPr>
        <p:spPr>
          <a:xfrm>
            <a:off x="200913" y="6429183"/>
            <a:ext cx="402926" cy="365125"/>
          </a:xfrm>
        </p:spPr>
        <p:txBody>
          <a:bodyPr anchor="b">
            <a:normAutofit/>
          </a:bodyPr>
          <a:lstStyle/>
          <a:p>
            <a:pPr>
              <a:spcAft>
                <a:spcPts val="600"/>
              </a:spcAft>
            </a:pPr>
            <a:fld id="{BC8AEE7E-FAD4-4EE3-9D98-D5CFF485C706}" type="slidenum">
              <a:rPr lang="en-US" smtClean="0"/>
              <a:pPr>
                <a:spcAft>
                  <a:spcPts val="600"/>
                </a:spcAft>
              </a:pPr>
              <a:t>15</a:t>
            </a:fld>
            <a:endParaRPr lang="en-US"/>
          </a:p>
        </p:txBody>
      </p:sp>
      <p:graphicFrame>
        <p:nvGraphicFramePr>
          <p:cNvPr id="6" name="Content Placeholder 2">
            <a:extLst>
              <a:ext uri="{FF2B5EF4-FFF2-40B4-BE49-F238E27FC236}">
                <a16:creationId xmlns:a16="http://schemas.microsoft.com/office/drawing/2014/main" id="{3CAD5EA7-23A7-2BB8-7B24-C981C2EDC8B4}"/>
              </a:ext>
            </a:extLst>
          </p:cNvPr>
          <p:cNvGraphicFramePr>
            <a:graphicFrameLocks noGrp="1"/>
          </p:cNvGraphicFramePr>
          <p:nvPr>
            <p:ph idx="1"/>
            <p:extLst>
              <p:ext uri="{D42A27DB-BD31-4B8C-83A1-F6EECF244321}">
                <p14:modId xmlns:p14="http://schemas.microsoft.com/office/powerpoint/2010/main" val="748187192"/>
              </p:ext>
            </p:extLst>
          </p:nvPr>
        </p:nvGraphicFramePr>
        <p:xfrm>
          <a:off x="264416" y="1146950"/>
          <a:ext cx="828903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69799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861239"/>
            <a:ext cx="9143998" cy="2313100"/>
          </a:xfrm>
        </p:spPr>
        <p:txBody>
          <a:bodyPr/>
          <a:lstStyle/>
          <a:p>
            <a:r>
              <a:rPr lang="en-US"/>
              <a:t>Clinical Tidbits</a:t>
            </a:r>
            <a:br>
              <a:rPr lang="en-US"/>
            </a:br>
            <a:endParaRPr lang="en-US"/>
          </a:p>
        </p:txBody>
      </p:sp>
    </p:spTree>
    <p:extLst>
      <p:ext uri="{BB962C8B-B14F-4D97-AF65-F5344CB8AC3E}">
        <p14:creationId xmlns:p14="http://schemas.microsoft.com/office/powerpoint/2010/main" val="38328648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5EAF0-F5DA-C917-340D-4EB336BF4624}"/>
              </a:ext>
            </a:extLst>
          </p:cNvPr>
          <p:cNvSpPr>
            <a:spLocks noGrp="1"/>
          </p:cNvSpPr>
          <p:nvPr>
            <p:ph type="title"/>
          </p:nvPr>
        </p:nvSpPr>
        <p:spPr/>
        <p:txBody>
          <a:bodyPr/>
          <a:lstStyle/>
          <a:p>
            <a:r>
              <a:rPr lang="en-US">
                <a:cs typeface="Calibri"/>
              </a:rPr>
              <a:t>Assessment Reminders</a:t>
            </a:r>
            <a:endParaRPr lang="en-US"/>
          </a:p>
        </p:txBody>
      </p:sp>
      <p:sp>
        <p:nvSpPr>
          <p:cNvPr id="3" name="Slide Number Placeholder 2">
            <a:extLst>
              <a:ext uri="{FF2B5EF4-FFF2-40B4-BE49-F238E27FC236}">
                <a16:creationId xmlns:a16="http://schemas.microsoft.com/office/drawing/2014/main" id="{B2D1452B-0D0C-CBAA-410E-17029DE41D14}"/>
              </a:ext>
            </a:extLst>
          </p:cNvPr>
          <p:cNvSpPr>
            <a:spLocks noGrp="1"/>
          </p:cNvSpPr>
          <p:nvPr>
            <p:ph type="sldNum" sz="quarter" idx="12"/>
          </p:nvPr>
        </p:nvSpPr>
        <p:spPr/>
        <p:txBody>
          <a:bodyPr/>
          <a:lstStyle/>
          <a:p>
            <a:fld id="{BC8AEE7E-FAD4-4EE3-9D98-D5CFF485C706}" type="slidenum">
              <a:rPr lang="en-US" smtClean="0"/>
              <a:t>17</a:t>
            </a:fld>
            <a:endParaRPr lang="en-US"/>
          </a:p>
        </p:txBody>
      </p:sp>
      <p:sp>
        <p:nvSpPr>
          <p:cNvPr id="4" name="Content Placeholder 3">
            <a:extLst>
              <a:ext uri="{FF2B5EF4-FFF2-40B4-BE49-F238E27FC236}">
                <a16:creationId xmlns:a16="http://schemas.microsoft.com/office/drawing/2014/main" id="{762A0094-A736-26D2-610F-5B67A561FD8D}"/>
              </a:ext>
            </a:extLst>
          </p:cNvPr>
          <p:cNvSpPr>
            <a:spLocks noGrp="1"/>
          </p:cNvSpPr>
          <p:nvPr>
            <p:ph sz="half" idx="1"/>
          </p:nvPr>
        </p:nvSpPr>
        <p:spPr/>
        <p:txBody>
          <a:bodyPr vert="horz" lIns="91440" tIns="45720" rIns="91440" bIns="45720" rtlCol="0" anchor="t">
            <a:noAutofit/>
          </a:bodyPr>
          <a:lstStyle/>
          <a:p>
            <a:pPr marL="0" indent="0">
              <a:buNone/>
            </a:pPr>
            <a:r>
              <a:rPr lang="en-US">
                <a:ea typeface="+mn-lt"/>
                <a:cs typeface="+mn-lt"/>
              </a:rPr>
              <a:t>General </a:t>
            </a:r>
          </a:p>
          <a:p>
            <a:r>
              <a:rPr lang="en-US">
                <a:ea typeface="+mn-lt"/>
                <a:cs typeface="+mn-lt"/>
              </a:rPr>
              <a:t>Assessment shall include the following: − Strengths and needs across developmental and behavioral domains </a:t>
            </a:r>
            <a:endParaRPr lang="en-US">
              <a:cs typeface="Calibri"/>
            </a:endParaRPr>
          </a:p>
          <a:p>
            <a:r>
              <a:rPr lang="en-US">
                <a:ea typeface="+mn-lt"/>
                <a:cs typeface="+mn-lt"/>
              </a:rPr>
              <a:t>Strengths and needs of family system </a:t>
            </a:r>
            <a:endParaRPr lang="en-US"/>
          </a:p>
          <a:p>
            <a:r>
              <a:rPr lang="en-US">
                <a:ea typeface="+mn-lt"/>
                <a:cs typeface="+mn-lt"/>
              </a:rPr>
              <a:t>Natural supports </a:t>
            </a:r>
          </a:p>
          <a:p>
            <a:r>
              <a:rPr lang="en-US">
                <a:ea typeface="+mn-lt"/>
                <a:cs typeface="+mn-lt"/>
              </a:rPr>
              <a:t>Specific services needed to support the child's needs − </a:t>
            </a:r>
          </a:p>
          <a:p>
            <a:r>
              <a:rPr lang="en-US">
                <a:ea typeface="+mn-lt"/>
                <a:cs typeface="+mn-lt"/>
              </a:rPr>
              <a:t>Specific services needed to support parent/caregiver needs </a:t>
            </a:r>
            <a:endParaRPr lang="en-US">
              <a:cs typeface="Calibri"/>
            </a:endParaRPr>
          </a:p>
        </p:txBody>
      </p:sp>
      <p:sp>
        <p:nvSpPr>
          <p:cNvPr id="5" name="Content Placeholder 4">
            <a:extLst>
              <a:ext uri="{FF2B5EF4-FFF2-40B4-BE49-F238E27FC236}">
                <a16:creationId xmlns:a16="http://schemas.microsoft.com/office/drawing/2014/main" id="{799B957E-4087-7477-0107-0B4A51AAF657}"/>
              </a:ext>
            </a:extLst>
          </p:cNvPr>
          <p:cNvSpPr>
            <a:spLocks noGrp="1"/>
          </p:cNvSpPr>
          <p:nvPr>
            <p:ph sz="half" idx="2"/>
          </p:nvPr>
        </p:nvSpPr>
        <p:spPr/>
        <p:txBody>
          <a:bodyPr vert="horz" lIns="91440" tIns="45720" rIns="91440" bIns="45720" rtlCol="0" anchor="t">
            <a:noAutofit/>
          </a:bodyPr>
          <a:lstStyle/>
          <a:p>
            <a:r>
              <a:rPr lang="en-US">
                <a:cs typeface="Calibri"/>
              </a:rPr>
              <a:t>Assessments must occur across settings. This is includes providing observational and measurable data in each setting! </a:t>
            </a:r>
            <a:endParaRPr lang="en-US"/>
          </a:p>
        </p:txBody>
      </p:sp>
    </p:spTree>
    <p:extLst>
      <p:ext uri="{BB962C8B-B14F-4D97-AF65-F5344CB8AC3E}">
        <p14:creationId xmlns:p14="http://schemas.microsoft.com/office/powerpoint/2010/main" val="335116477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2449-0631-876C-E208-31639D67B160}"/>
              </a:ext>
            </a:extLst>
          </p:cNvPr>
          <p:cNvSpPr>
            <a:spLocks noGrp="1"/>
          </p:cNvSpPr>
          <p:nvPr>
            <p:ph type="title"/>
          </p:nvPr>
        </p:nvSpPr>
        <p:spPr/>
        <p:txBody>
          <a:bodyPr/>
          <a:lstStyle/>
          <a:p>
            <a:r>
              <a:rPr lang="en-US" sz="2000">
                <a:cs typeface="Calibri"/>
              </a:rPr>
              <a:t>Assessment – IBHS Required Components per the Regulations (Note that there are slight differences across IBH service types)</a:t>
            </a:r>
          </a:p>
        </p:txBody>
      </p:sp>
      <p:graphicFrame>
        <p:nvGraphicFramePr>
          <p:cNvPr id="5" name="Table 5">
            <a:extLst>
              <a:ext uri="{FF2B5EF4-FFF2-40B4-BE49-F238E27FC236}">
                <a16:creationId xmlns:a16="http://schemas.microsoft.com/office/drawing/2014/main" id="{3D0BD03C-99A3-1FDE-6C7A-63B1118D2975}"/>
              </a:ext>
            </a:extLst>
          </p:cNvPr>
          <p:cNvGraphicFramePr>
            <a:graphicFrameLocks noGrp="1"/>
          </p:cNvGraphicFramePr>
          <p:nvPr>
            <p:ph idx="1"/>
            <p:extLst>
              <p:ext uri="{D42A27DB-BD31-4B8C-83A1-F6EECF244321}">
                <p14:modId xmlns:p14="http://schemas.microsoft.com/office/powerpoint/2010/main" val="28059333"/>
              </p:ext>
            </p:extLst>
          </p:nvPr>
        </p:nvGraphicFramePr>
        <p:xfrm>
          <a:off x="283184" y="893179"/>
          <a:ext cx="8566001" cy="5816600"/>
        </p:xfrm>
        <a:graphic>
          <a:graphicData uri="http://schemas.openxmlformats.org/drawingml/2006/table">
            <a:tbl>
              <a:tblPr firstRow="1" bandRow="1">
                <a:tableStyleId>{5C22544A-7EE6-4342-B048-85BDC9FD1C3A}</a:tableStyleId>
              </a:tblPr>
              <a:tblGrid>
                <a:gridCol w="1698686">
                  <a:extLst>
                    <a:ext uri="{9D8B030D-6E8A-4147-A177-3AD203B41FA5}">
                      <a16:colId xmlns:a16="http://schemas.microsoft.com/office/drawing/2014/main" val="2094943751"/>
                    </a:ext>
                  </a:extLst>
                </a:gridCol>
                <a:gridCol w="4309968">
                  <a:extLst>
                    <a:ext uri="{9D8B030D-6E8A-4147-A177-3AD203B41FA5}">
                      <a16:colId xmlns:a16="http://schemas.microsoft.com/office/drawing/2014/main" val="295877997"/>
                    </a:ext>
                  </a:extLst>
                </a:gridCol>
                <a:gridCol w="2557347">
                  <a:extLst>
                    <a:ext uri="{9D8B030D-6E8A-4147-A177-3AD203B41FA5}">
                      <a16:colId xmlns:a16="http://schemas.microsoft.com/office/drawing/2014/main" val="2253558638"/>
                    </a:ext>
                  </a:extLst>
                </a:gridCol>
              </a:tblGrid>
              <a:tr h="271067">
                <a:tc>
                  <a:txBody>
                    <a:bodyPr/>
                    <a:lstStyle/>
                    <a:p>
                      <a:endParaRPr lang="en-US" sz="1200"/>
                    </a:p>
                  </a:txBody>
                  <a:tcPr/>
                </a:tc>
                <a:tc>
                  <a:txBody>
                    <a:bodyPr/>
                    <a:lstStyle/>
                    <a:p>
                      <a:r>
                        <a:rPr lang="en-US" sz="1200"/>
                        <a:t>Example</a:t>
                      </a:r>
                    </a:p>
                  </a:txBody>
                  <a:tcPr/>
                </a:tc>
                <a:tc>
                  <a:txBody>
                    <a:bodyPr/>
                    <a:lstStyle/>
                    <a:p>
                      <a:pPr lvl="0">
                        <a:buNone/>
                      </a:pPr>
                      <a:r>
                        <a:rPr lang="en-US" sz="1200"/>
                        <a:t>Non-Example</a:t>
                      </a:r>
                    </a:p>
                  </a:txBody>
                  <a:tcPr/>
                </a:tc>
                <a:extLst>
                  <a:ext uri="{0D108BD9-81ED-4DB2-BD59-A6C34878D82A}">
                    <a16:rowId xmlns:a16="http://schemas.microsoft.com/office/drawing/2014/main" val="656742292"/>
                  </a:ext>
                </a:extLst>
              </a:tr>
              <a:tr h="370840">
                <a:tc>
                  <a:txBody>
                    <a:bodyPr/>
                    <a:lstStyle/>
                    <a:p>
                      <a:r>
                        <a:rPr lang="en-US" sz="1050" b="1"/>
                        <a:t>Strengths/Needs across developmental domains and behavioral domains &amp; Family System</a:t>
                      </a:r>
                    </a:p>
                  </a:txBody>
                  <a:tcPr/>
                </a:tc>
                <a:tc>
                  <a:txBody>
                    <a:bodyPr/>
                    <a:lstStyle/>
                    <a:p>
                      <a:r>
                        <a:rPr lang="en-US" sz="1050"/>
                        <a:t>*Includes overall description of family </a:t>
                      </a:r>
                    </a:p>
                    <a:p>
                      <a:pPr lvl="0">
                        <a:buNone/>
                      </a:pPr>
                      <a:r>
                        <a:rPr lang="en-US" sz="1050"/>
                        <a:t>Member is at grade level academically but needs adult assistance to organize work materials and complete tasks as instructed. </a:t>
                      </a:r>
                    </a:p>
                  </a:txBody>
                  <a:tcPr/>
                </a:tc>
                <a:tc>
                  <a:txBody>
                    <a:bodyPr/>
                    <a:lstStyle/>
                    <a:p>
                      <a:pPr lvl="0">
                        <a:buNone/>
                      </a:pPr>
                      <a:r>
                        <a:rPr lang="en-US" sz="1050"/>
                        <a:t>Member like to play with water bins. </a:t>
                      </a:r>
                    </a:p>
                  </a:txBody>
                  <a:tcPr/>
                </a:tc>
                <a:extLst>
                  <a:ext uri="{0D108BD9-81ED-4DB2-BD59-A6C34878D82A}">
                    <a16:rowId xmlns:a16="http://schemas.microsoft.com/office/drawing/2014/main" val="982562123"/>
                  </a:ext>
                </a:extLst>
              </a:tr>
              <a:tr h="370840">
                <a:tc>
                  <a:txBody>
                    <a:bodyPr/>
                    <a:lstStyle/>
                    <a:p>
                      <a:r>
                        <a:rPr lang="en-US" sz="1050" b="1"/>
                        <a:t>Natural Supports</a:t>
                      </a:r>
                    </a:p>
                  </a:txBody>
                  <a:tcPr/>
                </a:tc>
                <a:tc>
                  <a:txBody>
                    <a:bodyPr/>
                    <a:lstStyle/>
                    <a:p>
                      <a:r>
                        <a:rPr lang="en-US" sz="1050"/>
                        <a:t>Member's Aunt lives in same apartment and helps with childcare on a weekly basis. </a:t>
                      </a:r>
                    </a:p>
                  </a:txBody>
                  <a:tcPr/>
                </a:tc>
                <a:tc>
                  <a:txBody>
                    <a:bodyPr/>
                    <a:lstStyle/>
                    <a:p>
                      <a:pPr lvl="0">
                        <a:buNone/>
                      </a:pPr>
                      <a:r>
                        <a:rPr lang="en-US" sz="1050"/>
                        <a:t>Member may have Case Management but didn't have any information. </a:t>
                      </a:r>
                    </a:p>
                  </a:txBody>
                  <a:tcPr/>
                </a:tc>
                <a:extLst>
                  <a:ext uri="{0D108BD9-81ED-4DB2-BD59-A6C34878D82A}">
                    <a16:rowId xmlns:a16="http://schemas.microsoft.com/office/drawing/2014/main" val="4155398042"/>
                  </a:ext>
                </a:extLst>
              </a:tr>
              <a:tr h="370840">
                <a:tc>
                  <a:txBody>
                    <a:bodyPr/>
                    <a:lstStyle/>
                    <a:p>
                      <a:r>
                        <a:rPr lang="en-US" sz="1050" b="1"/>
                        <a:t>Specific services needed to support Member's needs &amp; Parent/Caregiver Needs</a:t>
                      </a:r>
                    </a:p>
                  </a:txBody>
                  <a:tcPr/>
                </a:tc>
                <a:tc>
                  <a:txBody>
                    <a:bodyPr/>
                    <a:lstStyle/>
                    <a:p>
                      <a:r>
                        <a:rPr lang="en-US" sz="1050"/>
                        <a:t>Member has complex medical needs in addition to behavioral health needs and both the member and the family may need Case Management to assist in accessing resources and coordinating care. A referral was made to ___ after discussing and obtaining consent from ____.</a:t>
                      </a:r>
                    </a:p>
                  </a:txBody>
                  <a:tcPr/>
                </a:tc>
                <a:tc>
                  <a:txBody>
                    <a:bodyPr/>
                    <a:lstStyle/>
                    <a:p>
                      <a:pPr lvl="0">
                        <a:buNone/>
                      </a:pPr>
                      <a:r>
                        <a:rPr lang="en-US" sz="1050"/>
                        <a:t>The family needs a break because the Member stresses everyone out with their behavior. </a:t>
                      </a:r>
                    </a:p>
                  </a:txBody>
                  <a:tcPr/>
                </a:tc>
                <a:extLst>
                  <a:ext uri="{0D108BD9-81ED-4DB2-BD59-A6C34878D82A}">
                    <a16:rowId xmlns:a16="http://schemas.microsoft.com/office/drawing/2014/main" val="2492574686"/>
                  </a:ext>
                </a:extLst>
              </a:tr>
              <a:tr h="370840">
                <a:tc>
                  <a:txBody>
                    <a:bodyPr/>
                    <a:lstStyle/>
                    <a:p>
                      <a:r>
                        <a:rPr lang="en-US" sz="1050" b="1"/>
                        <a:t>Treatment History</a:t>
                      </a:r>
                    </a:p>
                  </a:txBody>
                  <a:tcPr/>
                </a:tc>
                <a:tc>
                  <a:txBody>
                    <a:bodyPr/>
                    <a:lstStyle/>
                    <a:p>
                      <a:r>
                        <a:rPr lang="en-US" sz="1050"/>
                        <a:t>Member received EI in the form of Speech and Occupational Therapy thru the I.U. from 1/21-1/22. Caregiver reports increased language and ...</a:t>
                      </a:r>
                    </a:p>
                  </a:txBody>
                  <a:tcPr/>
                </a:tc>
                <a:tc>
                  <a:txBody>
                    <a:bodyPr/>
                    <a:lstStyle/>
                    <a:p>
                      <a:pPr lvl="0">
                        <a:buNone/>
                      </a:pPr>
                      <a:r>
                        <a:rPr lang="en-US" sz="1050"/>
                        <a:t>I.U</a:t>
                      </a:r>
                    </a:p>
                    <a:p>
                      <a:pPr lvl="0">
                        <a:buNone/>
                      </a:pPr>
                      <a:r>
                        <a:rPr lang="en-US" sz="1050"/>
                        <a:t>Happy Preschool  </a:t>
                      </a:r>
                    </a:p>
                    <a:p>
                      <a:pPr lvl="0">
                        <a:buNone/>
                      </a:pPr>
                      <a:r>
                        <a:rPr lang="en-US" sz="1050"/>
                        <a:t>Great Elementary School</a:t>
                      </a:r>
                    </a:p>
                  </a:txBody>
                  <a:tcPr/>
                </a:tc>
                <a:extLst>
                  <a:ext uri="{0D108BD9-81ED-4DB2-BD59-A6C34878D82A}">
                    <a16:rowId xmlns:a16="http://schemas.microsoft.com/office/drawing/2014/main" val="1131643409"/>
                  </a:ext>
                </a:extLst>
              </a:tr>
              <a:tr h="370840">
                <a:tc>
                  <a:txBody>
                    <a:bodyPr/>
                    <a:lstStyle/>
                    <a:p>
                      <a:r>
                        <a:rPr lang="en-US" sz="1050" b="1"/>
                        <a:t>Medical History</a:t>
                      </a:r>
                    </a:p>
                  </a:txBody>
                  <a:tcPr/>
                </a:tc>
                <a:tc>
                  <a:txBody>
                    <a:bodyPr/>
                    <a:lstStyle/>
                    <a:p>
                      <a:r>
                        <a:rPr lang="en-US" sz="1050"/>
                        <a:t>Member is diagnosed with ___ and is under the care of ___. Symptoms that may impact treatment and or need to be accommodated are as follows: ________________. Family history includes&gt;&gt;&gt;</a:t>
                      </a:r>
                    </a:p>
                  </a:txBody>
                  <a:tcPr/>
                </a:tc>
                <a:tc>
                  <a:txBody>
                    <a:bodyPr/>
                    <a:lstStyle/>
                    <a:p>
                      <a:pPr lvl="0">
                        <a:buNone/>
                      </a:pPr>
                      <a:r>
                        <a:rPr lang="en-US" sz="1050"/>
                        <a:t>Member has a rare genetic disorder.</a:t>
                      </a:r>
                    </a:p>
                    <a:p>
                      <a:pPr lvl="0">
                        <a:buNone/>
                      </a:pPr>
                      <a:r>
                        <a:rPr lang="en-US" sz="1050"/>
                        <a:t>Member has Autism (per Written Order but ADHD, Down Syndrome, etc. Are included in the Assessment). </a:t>
                      </a:r>
                    </a:p>
                  </a:txBody>
                  <a:tcPr/>
                </a:tc>
                <a:extLst>
                  <a:ext uri="{0D108BD9-81ED-4DB2-BD59-A6C34878D82A}">
                    <a16:rowId xmlns:a16="http://schemas.microsoft.com/office/drawing/2014/main" val="3542882335"/>
                  </a:ext>
                </a:extLst>
              </a:tr>
              <a:tr h="370840">
                <a:tc>
                  <a:txBody>
                    <a:bodyPr/>
                    <a:lstStyle/>
                    <a:p>
                      <a:r>
                        <a:rPr lang="en-US" sz="1050" b="1"/>
                        <a:t>Developmental History</a:t>
                      </a:r>
                    </a:p>
                  </a:txBody>
                  <a:tcPr/>
                </a:tc>
                <a:tc>
                  <a:txBody>
                    <a:bodyPr/>
                    <a:lstStyle/>
                    <a:p>
                      <a:r>
                        <a:rPr lang="en-US" sz="1050"/>
                        <a:t>Member walked at ___, spoke first words at ___, etc. </a:t>
                      </a:r>
                    </a:p>
                  </a:txBody>
                  <a:tcPr/>
                </a:tc>
                <a:tc>
                  <a:txBody>
                    <a:bodyPr/>
                    <a:lstStyle/>
                    <a:p>
                      <a:pPr lvl="0">
                        <a:buNone/>
                      </a:pPr>
                      <a:r>
                        <a:rPr lang="en-US" sz="1050"/>
                        <a:t>Member met all their milestones.</a:t>
                      </a:r>
                    </a:p>
                  </a:txBody>
                  <a:tcPr/>
                </a:tc>
                <a:extLst>
                  <a:ext uri="{0D108BD9-81ED-4DB2-BD59-A6C34878D82A}">
                    <a16:rowId xmlns:a16="http://schemas.microsoft.com/office/drawing/2014/main" val="364746182"/>
                  </a:ext>
                </a:extLst>
              </a:tr>
              <a:tr h="370840">
                <a:tc>
                  <a:txBody>
                    <a:bodyPr/>
                    <a:lstStyle/>
                    <a:p>
                      <a:r>
                        <a:rPr lang="en-US" sz="1050" b="1"/>
                        <a:t>Social History</a:t>
                      </a:r>
                    </a:p>
                  </a:txBody>
                  <a:tcPr/>
                </a:tc>
                <a:tc>
                  <a:txBody>
                    <a:bodyPr/>
                    <a:lstStyle/>
                    <a:p>
                      <a:r>
                        <a:rPr lang="en-US" sz="1050"/>
                        <a:t>Member has had limited interactions with same aged peers due to ____. </a:t>
                      </a:r>
                    </a:p>
                  </a:txBody>
                  <a:tcPr/>
                </a:tc>
                <a:tc>
                  <a:txBody>
                    <a:bodyPr/>
                    <a:lstStyle/>
                    <a:p>
                      <a:pPr lvl="0">
                        <a:buNone/>
                      </a:pPr>
                      <a:r>
                        <a:rPr lang="en-US" sz="1050"/>
                        <a:t>Member has no friends at school.</a:t>
                      </a:r>
                    </a:p>
                  </a:txBody>
                  <a:tcPr/>
                </a:tc>
                <a:extLst>
                  <a:ext uri="{0D108BD9-81ED-4DB2-BD59-A6C34878D82A}">
                    <a16:rowId xmlns:a16="http://schemas.microsoft.com/office/drawing/2014/main" val="93640368"/>
                  </a:ext>
                </a:extLst>
              </a:tr>
              <a:tr h="370840">
                <a:tc>
                  <a:txBody>
                    <a:bodyPr/>
                    <a:lstStyle/>
                    <a:p>
                      <a:r>
                        <a:rPr lang="en-US" sz="1050" b="1"/>
                        <a:t>Trauma History</a:t>
                      </a:r>
                    </a:p>
                  </a:txBody>
                  <a:tcPr/>
                </a:tc>
                <a:tc>
                  <a:txBody>
                    <a:bodyPr/>
                    <a:lstStyle/>
                    <a:p>
                      <a:r>
                        <a:rPr lang="en-US" sz="1050"/>
                        <a:t>Member witnessed DV between parents from 4-6 years old. The impact of this is reported to be observed in member's exaggerated response and distress when someone else is crying or yelling and refusal to sleep alone. Member has also made statements such as _____. </a:t>
                      </a:r>
                    </a:p>
                  </a:txBody>
                  <a:tcPr/>
                </a:tc>
                <a:tc>
                  <a:txBody>
                    <a:bodyPr/>
                    <a:lstStyle/>
                    <a:p>
                      <a:pPr lvl="0">
                        <a:buNone/>
                      </a:pPr>
                      <a:r>
                        <a:rPr lang="en-US" sz="1050"/>
                        <a:t>Member was in a car accident when they were 2 years old (and are now 12 years old).</a:t>
                      </a:r>
                    </a:p>
                  </a:txBody>
                  <a:tcPr/>
                </a:tc>
                <a:extLst>
                  <a:ext uri="{0D108BD9-81ED-4DB2-BD59-A6C34878D82A}">
                    <a16:rowId xmlns:a16="http://schemas.microsoft.com/office/drawing/2014/main" val="3202441190"/>
                  </a:ext>
                </a:extLst>
              </a:tr>
              <a:tr h="370839">
                <a:tc>
                  <a:txBody>
                    <a:bodyPr/>
                    <a:lstStyle/>
                    <a:p>
                      <a:pPr lvl="0">
                        <a:buNone/>
                      </a:pPr>
                      <a:r>
                        <a:rPr lang="en-US" sz="1050" b="1" i="0" u="none" strike="noStrike" baseline="0" noProof="0">
                          <a:solidFill>
                            <a:srgbClr val="000000"/>
                          </a:solidFill>
                          <a:latin typeface="Calibri"/>
                        </a:rPr>
                        <a:t>Cultural, Language, Communication Needs</a:t>
                      </a:r>
                      <a:endParaRPr lang="en-US" b="1"/>
                    </a:p>
                  </a:txBody>
                  <a:tcPr/>
                </a:tc>
                <a:tc>
                  <a:txBody>
                    <a:bodyPr/>
                    <a:lstStyle/>
                    <a:p>
                      <a:pPr lvl="0">
                        <a:buNone/>
                      </a:pPr>
                      <a:r>
                        <a:rPr lang="en-US" sz="1050"/>
                        <a:t>English is the second language across most family members in the home. Needs discussed were program materials in both languages and the use of a translator during evaluation and treatment plan meetings. </a:t>
                      </a:r>
                    </a:p>
                  </a:txBody>
                  <a:tcPr/>
                </a:tc>
                <a:tc>
                  <a:txBody>
                    <a:bodyPr/>
                    <a:lstStyle/>
                    <a:p>
                      <a:pPr lvl="0">
                        <a:buNone/>
                      </a:pPr>
                      <a:r>
                        <a:rPr lang="en-US" sz="1050"/>
                        <a:t>The member is non-vocal.</a:t>
                      </a:r>
                    </a:p>
                    <a:p>
                      <a:pPr lvl="0">
                        <a:buNone/>
                      </a:pPr>
                      <a:r>
                        <a:rPr lang="en-US" sz="1050"/>
                        <a:t>The family recently immigrated from Haiti and have difficulty understanding English when spoken. There are no cultural/language/communication needs.</a:t>
                      </a:r>
                    </a:p>
                  </a:txBody>
                  <a:tcPr/>
                </a:tc>
                <a:extLst>
                  <a:ext uri="{0D108BD9-81ED-4DB2-BD59-A6C34878D82A}">
                    <a16:rowId xmlns:a16="http://schemas.microsoft.com/office/drawing/2014/main" val="2204641914"/>
                  </a:ext>
                </a:extLst>
              </a:tr>
            </a:tbl>
          </a:graphicData>
        </a:graphic>
      </p:graphicFrame>
      <p:sp>
        <p:nvSpPr>
          <p:cNvPr id="4" name="Slide Number Placeholder 3">
            <a:extLst>
              <a:ext uri="{FF2B5EF4-FFF2-40B4-BE49-F238E27FC236}">
                <a16:creationId xmlns:a16="http://schemas.microsoft.com/office/drawing/2014/main" id="{7FB8154E-3C92-9CB3-5D6E-1EAB39593705}"/>
              </a:ext>
            </a:extLst>
          </p:cNvPr>
          <p:cNvSpPr>
            <a:spLocks noGrp="1"/>
          </p:cNvSpPr>
          <p:nvPr>
            <p:ph type="sldNum" sz="quarter" idx="12"/>
          </p:nvPr>
        </p:nvSpPr>
        <p:spPr/>
        <p:txBody>
          <a:bodyPr/>
          <a:lstStyle/>
          <a:p>
            <a:fld id="{BC8AEE7E-FAD4-4EE3-9D98-D5CFF485C706}" type="slidenum">
              <a:rPr lang="en-US" smtClean="0"/>
              <a:t>18</a:t>
            </a:fld>
            <a:endParaRPr lang="en-US"/>
          </a:p>
        </p:txBody>
      </p:sp>
    </p:spTree>
    <p:extLst>
      <p:ext uri="{BB962C8B-B14F-4D97-AF65-F5344CB8AC3E}">
        <p14:creationId xmlns:p14="http://schemas.microsoft.com/office/powerpoint/2010/main" val="29722746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2449-0631-876C-E208-31639D67B160}"/>
              </a:ext>
            </a:extLst>
          </p:cNvPr>
          <p:cNvSpPr>
            <a:spLocks noGrp="1"/>
          </p:cNvSpPr>
          <p:nvPr>
            <p:ph type="title"/>
          </p:nvPr>
        </p:nvSpPr>
        <p:spPr/>
        <p:txBody>
          <a:bodyPr/>
          <a:lstStyle/>
          <a:p>
            <a:r>
              <a:rPr lang="en-US" sz="2000">
                <a:cs typeface="Calibri"/>
              </a:rPr>
              <a:t>Assessment – IBHS Required Components per the Regulations (Note that there are slight differences across IBH service types)</a:t>
            </a:r>
          </a:p>
        </p:txBody>
      </p:sp>
      <p:graphicFrame>
        <p:nvGraphicFramePr>
          <p:cNvPr id="5" name="Table 5">
            <a:extLst>
              <a:ext uri="{FF2B5EF4-FFF2-40B4-BE49-F238E27FC236}">
                <a16:creationId xmlns:a16="http://schemas.microsoft.com/office/drawing/2014/main" id="{3D0BD03C-99A3-1FDE-6C7A-63B1118D2975}"/>
              </a:ext>
            </a:extLst>
          </p:cNvPr>
          <p:cNvGraphicFramePr>
            <a:graphicFrameLocks noGrp="1"/>
          </p:cNvGraphicFramePr>
          <p:nvPr>
            <p:ph idx="1"/>
            <p:extLst>
              <p:ext uri="{D42A27DB-BD31-4B8C-83A1-F6EECF244321}">
                <p14:modId xmlns:p14="http://schemas.microsoft.com/office/powerpoint/2010/main" val="3201741088"/>
              </p:ext>
            </p:extLst>
          </p:nvPr>
        </p:nvGraphicFramePr>
        <p:xfrm>
          <a:off x="283184" y="893179"/>
          <a:ext cx="8439516" cy="5349240"/>
        </p:xfrm>
        <a:graphic>
          <a:graphicData uri="http://schemas.openxmlformats.org/drawingml/2006/table">
            <a:tbl>
              <a:tblPr firstRow="1" bandRow="1">
                <a:tableStyleId>{5C22544A-7EE6-4342-B048-85BDC9FD1C3A}</a:tableStyleId>
              </a:tblPr>
              <a:tblGrid>
                <a:gridCol w="1436656">
                  <a:extLst>
                    <a:ext uri="{9D8B030D-6E8A-4147-A177-3AD203B41FA5}">
                      <a16:colId xmlns:a16="http://schemas.microsoft.com/office/drawing/2014/main" val="2094943751"/>
                    </a:ext>
                  </a:extLst>
                </a:gridCol>
                <a:gridCol w="3388338">
                  <a:extLst>
                    <a:ext uri="{9D8B030D-6E8A-4147-A177-3AD203B41FA5}">
                      <a16:colId xmlns:a16="http://schemas.microsoft.com/office/drawing/2014/main" val="295877997"/>
                    </a:ext>
                  </a:extLst>
                </a:gridCol>
                <a:gridCol w="3614522">
                  <a:extLst>
                    <a:ext uri="{9D8B030D-6E8A-4147-A177-3AD203B41FA5}">
                      <a16:colId xmlns:a16="http://schemas.microsoft.com/office/drawing/2014/main" val="2253558638"/>
                    </a:ext>
                  </a:extLst>
                </a:gridCol>
              </a:tblGrid>
              <a:tr h="271067">
                <a:tc>
                  <a:txBody>
                    <a:bodyPr/>
                    <a:lstStyle/>
                    <a:p>
                      <a:endParaRPr lang="en-US" sz="1200"/>
                    </a:p>
                  </a:txBody>
                  <a:tcPr/>
                </a:tc>
                <a:tc>
                  <a:txBody>
                    <a:bodyPr/>
                    <a:lstStyle/>
                    <a:p>
                      <a:r>
                        <a:rPr lang="en-US" sz="1200"/>
                        <a:t>Example</a:t>
                      </a:r>
                    </a:p>
                  </a:txBody>
                  <a:tcPr/>
                </a:tc>
                <a:tc>
                  <a:txBody>
                    <a:bodyPr/>
                    <a:lstStyle/>
                    <a:p>
                      <a:pPr lvl="0">
                        <a:buNone/>
                      </a:pPr>
                      <a:r>
                        <a:rPr lang="en-US" sz="1200"/>
                        <a:t>Non-Example</a:t>
                      </a:r>
                    </a:p>
                  </a:txBody>
                  <a:tcPr/>
                </a:tc>
                <a:extLst>
                  <a:ext uri="{0D108BD9-81ED-4DB2-BD59-A6C34878D82A}">
                    <a16:rowId xmlns:a16="http://schemas.microsoft.com/office/drawing/2014/main" val="656742292"/>
                  </a:ext>
                </a:extLst>
              </a:tr>
              <a:tr h="758988">
                <a:tc>
                  <a:txBody>
                    <a:bodyPr/>
                    <a:lstStyle/>
                    <a:p>
                      <a:r>
                        <a:rPr lang="en-US" sz="1050" b="1"/>
                        <a:t>Functioning – Current levels across Developmental, Cognitive, Communicative, Social and Behavioral Functioning</a:t>
                      </a:r>
                    </a:p>
                  </a:txBody>
                  <a:tcPr/>
                </a:tc>
                <a:tc>
                  <a:txBody>
                    <a:bodyPr/>
                    <a:lstStyle/>
                    <a:p>
                      <a:r>
                        <a:rPr lang="en-US" sz="1050"/>
                        <a:t>Information summarized from Structured Clinical Tool such as the ABAS-3, Vineland 3, etc. and direct observations of member in all relevant settings. </a:t>
                      </a:r>
                    </a:p>
                    <a:p>
                      <a:pPr lvl="0">
                        <a:buNone/>
                      </a:pPr>
                      <a:endParaRPr lang="en-US" sz="1050"/>
                    </a:p>
                    <a:p>
                      <a:pPr lvl="0">
                        <a:buNone/>
                      </a:pPr>
                      <a:r>
                        <a:rPr lang="en-US" sz="1050"/>
                        <a:t>*Please note that if recommending ABA BC-ABA and MT, information that corresponds to each service and the qualified clinician needs to be represented clearly and distinctly.  </a:t>
                      </a:r>
                    </a:p>
                  </a:txBody>
                  <a:tcPr/>
                </a:tc>
                <a:tc>
                  <a:txBody>
                    <a:bodyPr/>
                    <a:lstStyle/>
                    <a:p>
                      <a:pPr lvl="0">
                        <a:buNone/>
                      </a:pPr>
                      <a:r>
                        <a:rPr lang="en-US" sz="1050"/>
                        <a:t>Member is not functioning well per parent report. </a:t>
                      </a:r>
                    </a:p>
                  </a:txBody>
                  <a:tcPr/>
                </a:tc>
                <a:extLst>
                  <a:ext uri="{0D108BD9-81ED-4DB2-BD59-A6C34878D82A}">
                    <a16:rowId xmlns:a16="http://schemas.microsoft.com/office/drawing/2014/main" val="24096024"/>
                  </a:ext>
                </a:extLst>
              </a:tr>
              <a:tr h="370840">
                <a:tc>
                  <a:txBody>
                    <a:bodyPr/>
                    <a:lstStyle/>
                    <a:p>
                      <a:r>
                        <a:rPr lang="en-US" sz="1050" b="1"/>
                        <a:t>Structured Clinical Tool</a:t>
                      </a:r>
                    </a:p>
                  </a:txBody>
                  <a:tcPr/>
                </a:tc>
                <a:tc>
                  <a:txBody>
                    <a:bodyPr/>
                    <a:lstStyle/>
                    <a:p>
                      <a:r>
                        <a:rPr lang="en-US" sz="1050"/>
                        <a:t>Summary of results reported in data summary table, report of measurable Baseline Levels across target behaviors, etc. </a:t>
                      </a:r>
                    </a:p>
                    <a:p>
                      <a:pPr lvl="0">
                        <a:buNone/>
                      </a:pPr>
                      <a:endParaRPr lang="en-US" sz="1050"/>
                    </a:p>
                    <a:p>
                      <a:pPr lvl="0">
                        <a:buNone/>
                      </a:pPr>
                      <a:r>
                        <a:rPr lang="en-US" sz="1050"/>
                        <a:t>*See next slide for minimum requirements when using an FBA as the Structured Assessment Tool.</a:t>
                      </a:r>
                    </a:p>
                  </a:txBody>
                  <a:tcPr/>
                </a:tc>
                <a:tc>
                  <a:txBody>
                    <a:bodyPr/>
                    <a:lstStyle/>
                    <a:p>
                      <a:pPr lvl="0">
                        <a:buNone/>
                      </a:pPr>
                      <a:r>
                        <a:rPr lang="en-US" sz="1050"/>
                        <a:t>See attached printout of Assessment.</a:t>
                      </a:r>
                    </a:p>
                  </a:txBody>
                  <a:tcPr/>
                </a:tc>
                <a:extLst>
                  <a:ext uri="{0D108BD9-81ED-4DB2-BD59-A6C34878D82A}">
                    <a16:rowId xmlns:a16="http://schemas.microsoft.com/office/drawing/2014/main" val="566211743"/>
                  </a:ext>
                </a:extLst>
              </a:tr>
              <a:tr h="370838">
                <a:tc>
                  <a:txBody>
                    <a:bodyPr/>
                    <a:lstStyle/>
                    <a:p>
                      <a:pPr lvl="0">
                        <a:buNone/>
                      </a:pPr>
                      <a:r>
                        <a:rPr lang="en-US" sz="1050" b="1"/>
                        <a:t>Summary of Treatment Recommendations </a:t>
                      </a:r>
                    </a:p>
                    <a:p>
                      <a:pPr lvl="0">
                        <a:buNone/>
                      </a:pPr>
                      <a:endParaRPr lang="en-US" sz="1050" b="1"/>
                    </a:p>
                    <a:p>
                      <a:pPr lvl="0">
                        <a:buNone/>
                      </a:pPr>
                      <a:endParaRPr lang="en-US" sz="1050" b="1"/>
                    </a:p>
                  </a:txBody>
                  <a:tcPr/>
                </a:tc>
                <a:tc>
                  <a:txBody>
                    <a:bodyPr/>
                    <a:lstStyle/>
                    <a:p>
                      <a:pPr lvl="0">
                        <a:buNone/>
                      </a:pPr>
                      <a:r>
                        <a:rPr lang="en-US" sz="1050" i="1"/>
                        <a:t>Written Order recommends up to 15 hours per month of BC and up to 50 hours per month in the home and or school/daycare settings.</a:t>
                      </a:r>
                    </a:p>
                    <a:p>
                      <a:pPr lvl="0">
                        <a:buNone/>
                      </a:pPr>
                      <a:endParaRPr lang="en-US" sz="1050"/>
                    </a:p>
                    <a:p>
                      <a:pPr lvl="0">
                        <a:buNone/>
                      </a:pPr>
                      <a:r>
                        <a:rPr lang="en-US" sz="1050"/>
                        <a:t>Based on the members and family's assessed needs in all relevant settings and in consideration of treatment barriers, the following is recommended for the Member:</a:t>
                      </a:r>
                    </a:p>
                    <a:p>
                      <a:pPr lvl="0">
                        <a:buNone/>
                      </a:pPr>
                      <a:r>
                        <a:rPr lang="en-US" sz="1050"/>
                        <a:t>BC 12 hours per month</a:t>
                      </a:r>
                    </a:p>
                    <a:p>
                      <a:pPr lvl="0">
                        <a:buNone/>
                      </a:pPr>
                      <a:r>
                        <a:rPr lang="en-US" sz="1050"/>
                        <a:t>BHT 20 hours per month home/community</a:t>
                      </a:r>
                    </a:p>
                    <a:p>
                      <a:pPr lvl="0">
                        <a:buNone/>
                      </a:pPr>
                      <a:r>
                        <a:rPr lang="en-US" sz="1050"/>
                        <a:t>BHT 25 hours per month daycare (Happy Preschool) </a:t>
                      </a:r>
                    </a:p>
                    <a:p>
                      <a:pPr lvl="0">
                        <a:buNone/>
                      </a:pPr>
                      <a:endParaRPr lang="en-US" sz="1050"/>
                    </a:p>
                    <a:p>
                      <a:pPr lvl="0">
                        <a:buNone/>
                      </a:pPr>
                      <a:r>
                        <a:rPr lang="en-US" sz="1050"/>
                        <a:t>These services are expected to …. </a:t>
                      </a:r>
                    </a:p>
                    <a:p>
                      <a:pPr lvl="0">
                        <a:buNone/>
                      </a:pPr>
                      <a:endParaRPr lang="en-US" sz="1050"/>
                    </a:p>
                    <a:p>
                      <a:pPr lvl="0">
                        <a:buNone/>
                      </a:pPr>
                      <a:r>
                        <a:rPr lang="en-US" sz="1050"/>
                        <a:t>Behavior Therapy – meaningful changes, that improve quality of life, increase access, establish functional skills, increase independence (CCBH)</a:t>
                      </a:r>
                    </a:p>
                  </a:txBody>
                  <a:tcPr/>
                </a:tc>
                <a:tc>
                  <a:txBody>
                    <a:bodyPr/>
                    <a:lstStyle/>
                    <a:p>
                      <a:pPr lvl="0">
                        <a:buNone/>
                      </a:pPr>
                      <a:r>
                        <a:rPr lang="en-US" sz="1050" i="1"/>
                        <a:t>Written Order recommends up to 25 hours per month of BC-ABA only in the home/community. </a:t>
                      </a:r>
                    </a:p>
                    <a:p>
                      <a:pPr lvl="0">
                        <a:buNone/>
                      </a:pPr>
                      <a:endParaRPr lang="en-US" sz="1050"/>
                    </a:p>
                    <a:p>
                      <a:pPr lvl="0">
                        <a:buNone/>
                      </a:pPr>
                      <a:r>
                        <a:rPr lang="en-US" sz="1050"/>
                        <a:t>Member is recommended to receive 150 hours per month across home/school and camp as needed (observations only occurred in the home setting, no information about school or camp).</a:t>
                      </a:r>
                    </a:p>
                    <a:p>
                      <a:pPr lvl="0">
                        <a:buNone/>
                      </a:pPr>
                      <a:endParaRPr lang="en-US" sz="1050"/>
                    </a:p>
                    <a:p>
                      <a:pPr lvl="0">
                        <a:buNone/>
                      </a:pPr>
                      <a:r>
                        <a:rPr lang="en-US" sz="1050"/>
                        <a:t>BC is recommended to train caregivers on interventions. MT is recommended to teach emotions. </a:t>
                      </a:r>
                    </a:p>
                    <a:p>
                      <a:pPr lvl="0">
                        <a:buNone/>
                      </a:pPr>
                      <a:endParaRPr lang="en-US" sz="1050"/>
                    </a:p>
                    <a:p>
                      <a:pPr lvl="0">
                        <a:buNone/>
                      </a:pPr>
                      <a:endParaRPr lang="en-US" sz="1050"/>
                    </a:p>
                    <a:p>
                      <a:pPr lvl="0">
                        <a:buNone/>
                      </a:pPr>
                      <a:endParaRPr lang="en-US" sz="1050"/>
                    </a:p>
                    <a:p>
                      <a:pPr lvl="0">
                        <a:buNone/>
                      </a:pPr>
                      <a:r>
                        <a:rPr lang="en-US" sz="1050"/>
                        <a:t>Behavior Management – manages the reported concern with no expectation of behavior change, no plan for generalized responding or responsiveness to natural cues, fosters dependence (CCBH)</a:t>
                      </a:r>
                    </a:p>
                  </a:txBody>
                  <a:tcPr/>
                </a:tc>
                <a:extLst>
                  <a:ext uri="{0D108BD9-81ED-4DB2-BD59-A6C34878D82A}">
                    <a16:rowId xmlns:a16="http://schemas.microsoft.com/office/drawing/2014/main" val="2517294798"/>
                  </a:ext>
                </a:extLst>
              </a:tr>
            </a:tbl>
          </a:graphicData>
        </a:graphic>
      </p:graphicFrame>
      <p:sp>
        <p:nvSpPr>
          <p:cNvPr id="4" name="Slide Number Placeholder 3">
            <a:extLst>
              <a:ext uri="{FF2B5EF4-FFF2-40B4-BE49-F238E27FC236}">
                <a16:creationId xmlns:a16="http://schemas.microsoft.com/office/drawing/2014/main" id="{7FB8154E-3C92-9CB3-5D6E-1EAB39593705}"/>
              </a:ext>
            </a:extLst>
          </p:cNvPr>
          <p:cNvSpPr>
            <a:spLocks noGrp="1"/>
          </p:cNvSpPr>
          <p:nvPr>
            <p:ph type="sldNum" sz="quarter" idx="12"/>
          </p:nvPr>
        </p:nvSpPr>
        <p:spPr/>
        <p:txBody>
          <a:bodyPr/>
          <a:lstStyle/>
          <a:p>
            <a:fld id="{BC8AEE7E-FAD4-4EE3-9D98-D5CFF485C706}" type="slidenum">
              <a:rPr lang="en-US" smtClean="0"/>
              <a:t>19</a:t>
            </a:fld>
            <a:endParaRPr lang="en-US"/>
          </a:p>
        </p:txBody>
      </p:sp>
    </p:spTree>
    <p:extLst>
      <p:ext uri="{BB962C8B-B14F-4D97-AF65-F5344CB8AC3E}">
        <p14:creationId xmlns:p14="http://schemas.microsoft.com/office/powerpoint/2010/main" val="21473392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898" y="3026343"/>
            <a:ext cx="9215796" cy="805313"/>
          </a:xfrm>
        </p:spPr>
        <p:txBody>
          <a:bodyPr/>
          <a:lstStyle/>
          <a:p>
            <a:r>
              <a:rPr lang="en-US"/>
              <a:t>Welcome and Opening Remarks</a:t>
            </a:r>
          </a:p>
        </p:txBody>
      </p:sp>
    </p:spTree>
    <p:extLst>
      <p:ext uri="{BB962C8B-B14F-4D97-AF65-F5344CB8AC3E}">
        <p14:creationId xmlns:p14="http://schemas.microsoft.com/office/powerpoint/2010/main" val="10299094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A305-BCF2-C2A7-3B49-FE6152CF2E8E}"/>
              </a:ext>
            </a:extLst>
          </p:cNvPr>
          <p:cNvSpPr>
            <a:spLocks noGrp="1"/>
          </p:cNvSpPr>
          <p:nvPr>
            <p:ph type="title"/>
          </p:nvPr>
        </p:nvSpPr>
        <p:spPr/>
        <p:txBody>
          <a:bodyPr/>
          <a:lstStyle/>
          <a:p>
            <a:r>
              <a:rPr lang="en-US">
                <a:cs typeface="Calibri"/>
              </a:rPr>
              <a:t>FBA Minimum Requirements</a:t>
            </a:r>
            <a:endParaRPr lang="en-US"/>
          </a:p>
        </p:txBody>
      </p:sp>
      <p:sp>
        <p:nvSpPr>
          <p:cNvPr id="3" name="Content Placeholder 2">
            <a:extLst>
              <a:ext uri="{FF2B5EF4-FFF2-40B4-BE49-F238E27FC236}">
                <a16:creationId xmlns:a16="http://schemas.microsoft.com/office/drawing/2014/main" id="{B4EF1D34-F83B-7BC7-3F98-E01D59C83C84}"/>
              </a:ext>
            </a:extLst>
          </p:cNvPr>
          <p:cNvSpPr>
            <a:spLocks noGrp="1"/>
          </p:cNvSpPr>
          <p:nvPr>
            <p:ph idx="1"/>
          </p:nvPr>
        </p:nvSpPr>
        <p:spPr>
          <a:xfrm>
            <a:off x="264416" y="1146950"/>
            <a:ext cx="8289036" cy="5358266"/>
          </a:xfrm>
        </p:spPr>
        <p:txBody>
          <a:bodyPr vert="horz" lIns="91440" tIns="45720" rIns="91440" bIns="45720" rtlCol="0" anchor="t">
            <a:noAutofit/>
          </a:bodyPr>
          <a:lstStyle/>
          <a:p>
            <a:pPr marL="0" indent="0">
              <a:buNone/>
            </a:pPr>
            <a:r>
              <a:rPr lang="en-US">
                <a:ea typeface="+mn-lt"/>
                <a:cs typeface="+mn-lt"/>
              </a:rPr>
              <a:t>To be used as the required Structured Tool  (and more importantly, to be useful in determining why a target behavior is occurring and preliminary information as to how to change the behavior), an FBA must include the following, at minimum:</a:t>
            </a:r>
          </a:p>
          <a:p>
            <a:pPr marL="0" indent="0">
              <a:buNone/>
            </a:pPr>
            <a:endParaRPr lang="en-US">
              <a:ea typeface="+mn-lt"/>
              <a:cs typeface="+mn-lt"/>
            </a:endParaRPr>
          </a:p>
          <a:p>
            <a:endParaRPr lang="en-US">
              <a:ea typeface="+mn-lt"/>
              <a:cs typeface="+mn-lt"/>
            </a:endParaRPr>
          </a:p>
          <a:p>
            <a:endParaRPr lang="en-US">
              <a:ea typeface="+mn-lt"/>
              <a:cs typeface="+mn-lt"/>
            </a:endParaRPr>
          </a:p>
          <a:p>
            <a:endParaRPr lang="en-US">
              <a:ea typeface="+mn-lt"/>
              <a:cs typeface="+mn-lt"/>
            </a:endParaRPr>
          </a:p>
          <a:p>
            <a:pPr marL="0" indent="0">
              <a:buNone/>
            </a:pPr>
            <a:r>
              <a:rPr lang="en-US">
                <a:ea typeface="+mn-lt"/>
                <a:cs typeface="+mn-lt"/>
              </a:rPr>
              <a:t>, asks the </a:t>
            </a:r>
          </a:p>
          <a:p>
            <a:endParaRPr lang="en-US">
              <a:ea typeface="+mn-lt"/>
              <a:cs typeface="+mn-lt"/>
            </a:endParaRPr>
          </a:p>
          <a:p>
            <a:endParaRPr lang="en-US">
              <a:ea typeface="+mn-lt"/>
              <a:cs typeface="+mn-lt"/>
            </a:endParaRPr>
          </a:p>
          <a:p>
            <a:pPr marL="0" indent="0">
              <a:buNone/>
            </a:pPr>
            <a:endParaRPr lang="en-US">
              <a:cs typeface="Calibri"/>
            </a:endParaRPr>
          </a:p>
        </p:txBody>
      </p:sp>
      <p:sp>
        <p:nvSpPr>
          <p:cNvPr id="4" name="Slide Number Placeholder 3">
            <a:extLst>
              <a:ext uri="{FF2B5EF4-FFF2-40B4-BE49-F238E27FC236}">
                <a16:creationId xmlns:a16="http://schemas.microsoft.com/office/drawing/2014/main" id="{3DCD5397-4B30-A761-A9D0-447822CFFB07}"/>
              </a:ext>
            </a:extLst>
          </p:cNvPr>
          <p:cNvSpPr>
            <a:spLocks noGrp="1"/>
          </p:cNvSpPr>
          <p:nvPr>
            <p:ph type="sldNum" sz="quarter" idx="12"/>
          </p:nvPr>
        </p:nvSpPr>
        <p:spPr/>
        <p:txBody>
          <a:bodyPr/>
          <a:lstStyle/>
          <a:p>
            <a:fld id="{BC8AEE7E-FAD4-4EE3-9D98-D5CFF485C706}" type="slidenum">
              <a:rPr lang="en-US" smtClean="0"/>
              <a:t>20</a:t>
            </a:fld>
            <a:endParaRPr lang="en-US"/>
          </a:p>
        </p:txBody>
      </p:sp>
      <p:graphicFrame>
        <p:nvGraphicFramePr>
          <p:cNvPr id="5" name="Table 5">
            <a:extLst>
              <a:ext uri="{FF2B5EF4-FFF2-40B4-BE49-F238E27FC236}">
                <a16:creationId xmlns:a16="http://schemas.microsoft.com/office/drawing/2014/main" id="{10CD21CA-4E59-2D81-FF64-2356BD09F740}"/>
              </a:ext>
            </a:extLst>
          </p:cNvPr>
          <p:cNvGraphicFramePr>
            <a:graphicFrameLocks noGrp="1"/>
          </p:cNvGraphicFramePr>
          <p:nvPr>
            <p:extLst>
              <p:ext uri="{D42A27DB-BD31-4B8C-83A1-F6EECF244321}">
                <p14:modId xmlns:p14="http://schemas.microsoft.com/office/powerpoint/2010/main" val="3397961602"/>
              </p:ext>
            </p:extLst>
          </p:nvPr>
        </p:nvGraphicFramePr>
        <p:xfrm>
          <a:off x="126999" y="2086429"/>
          <a:ext cx="8830984" cy="4522724"/>
        </p:xfrm>
        <a:graphic>
          <a:graphicData uri="http://schemas.openxmlformats.org/drawingml/2006/table">
            <a:tbl>
              <a:tblPr firstRow="1" bandRow="1">
                <a:tableStyleId>{5C22544A-7EE6-4342-B048-85BDC9FD1C3A}</a:tableStyleId>
              </a:tblPr>
              <a:tblGrid>
                <a:gridCol w="1206499">
                  <a:extLst>
                    <a:ext uri="{9D8B030D-6E8A-4147-A177-3AD203B41FA5}">
                      <a16:colId xmlns:a16="http://schemas.microsoft.com/office/drawing/2014/main" val="539655136"/>
                    </a:ext>
                  </a:extLst>
                </a:gridCol>
                <a:gridCol w="4172855">
                  <a:extLst>
                    <a:ext uri="{9D8B030D-6E8A-4147-A177-3AD203B41FA5}">
                      <a16:colId xmlns:a16="http://schemas.microsoft.com/office/drawing/2014/main" val="3037200765"/>
                    </a:ext>
                  </a:extLst>
                </a:gridCol>
                <a:gridCol w="3451630">
                  <a:extLst>
                    <a:ext uri="{9D8B030D-6E8A-4147-A177-3AD203B41FA5}">
                      <a16:colId xmlns:a16="http://schemas.microsoft.com/office/drawing/2014/main" val="826807078"/>
                    </a:ext>
                  </a:extLst>
                </a:gridCol>
              </a:tblGrid>
              <a:tr h="228207">
                <a:tc>
                  <a:txBody>
                    <a:bodyPr/>
                    <a:lstStyle/>
                    <a:p>
                      <a:endParaRPr lang="en-US" sz="1050"/>
                    </a:p>
                  </a:txBody>
                  <a:tcPr/>
                </a:tc>
                <a:tc>
                  <a:txBody>
                    <a:bodyPr/>
                    <a:lstStyle/>
                    <a:p>
                      <a:r>
                        <a:rPr lang="en-US" sz="1050"/>
                        <a:t>Example</a:t>
                      </a:r>
                    </a:p>
                  </a:txBody>
                  <a:tcPr/>
                </a:tc>
                <a:tc>
                  <a:txBody>
                    <a:bodyPr/>
                    <a:lstStyle/>
                    <a:p>
                      <a:r>
                        <a:rPr lang="en-US" sz="1050"/>
                        <a:t>Non-Example</a:t>
                      </a:r>
                    </a:p>
                  </a:txBody>
                  <a:tcPr/>
                </a:tc>
                <a:extLst>
                  <a:ext uri="{0D108BD9-81ED-4DB2-BD59-A6C34878D82A}">
                    <a16:rowId xmlns:a16="http://schemas.microsoft.com/office/drawing/2014/main" val="433088873"/>
                  </a:ext>
                </a:extLst>
              </a:tr>
              <a:tr h="521617">
                <a:tc>
                  <a:txBody>
                    <a:bodyPr/>
                    <a:lstStyle/>
                    <a:p>
                      <a:r>
                        <a:rPr lang="en-US" sz="1100" b="1"/>
                        <a:t>*Assessor</a:t>
                      </a:r>
                    </a:p>
                  </a:txBody>
                  <a:tcPr/>
                </a:tc>
                <a:tc>
                  <a:txBody>
                    <a:bodyPr/>
                    <a:lstStyle/>
                    <a:p>
                      <a:r>
                        <a:rPr lang="en-US" sz="1050"/>
                        <a:t>BC/MT/GLP/BC-ABA/BA has specific training and demonstrated competency in conducting FBA's for the target population served.</a:t>
                      </a:r>
                      <a:endParaRPr lang="en-US" sz="1050" err="1"/>
                    </a:p>
                  </a:txBody>
                  <a:tcPr/>
                </a:tc>
                <a:tc>
                  <a:txBody>
                    <a:bodyPr/>
                    <a:lstStyle/>
                    <a:p>
                      <a:pPr lvl="0">
                        <a:buNone/>
                      </a:pPr>
                      <a:r>
                        <a:rPr lang="en-US" sz="1050" b="0" i="0" u="none" strike="noStrike" noProof="0">
                          <a:latin typeface="Calibri"/>
                        </a:rPr>
                        <a:t>BC/MT/GLP/BC-ABA/BA has never conducted an FBA independently and is given a worksheet with the steps outlined as a resource to complete one. </a:t>
                      </a:r>
                    </a:p>
                  </a:txBody>
                  <a:tcPr/>
                </a:tc>
                <a:extLst>
                  <a:ext uri="{0D108BD9-81ED-4DB2-BD59-A6C34878D82A}">
                    <a16:rowId xmlns:a16="http://schemas.microsoft.com/office/drawing/2014/main" val="3256189458"/>
                  </a:ext>
                </a:extLst>
              </a:tr>
              <a:tr h="1116584">
                <a:tc>
                  <a:txBody>
                    <a:bodyPr/>
                    <a:lstStyle/>
                    <a:p>
                      <a:r>
                        <a:rPr lang="en-US" sz="1100" b="1"/>
                        <a:t>Indirect Assessment</a:t>
                      </a:r>
                    </a:p>
                  </a:txBody>
                  <a:tcPr/>
                </a:tc>
                <a:tc>
                  <a:txBody>
                    <a:bodyPr/>
                    <a:lstStyle/>
                    <a:p>
                      <a:r>
                        <a:rPr lang="en-US" sz="1050"/>
                        <a:t>The Assessor meets with parents and completes Functional Assessment Interview and after reviewing the FAST and identifying ONE target behavior with a specific, observable and measurable description, asks the parents to complete one. The same target behavior is identified in school and the Assessor reviews the FAST form and asks the teacher to complete the form for the same behavior. </a:t>
                      </a:r>
                    </a:p>
                  </a:txBody>
                  <a:tcPr/>
                </a:tc>
                <a:tc>
                  <a:txBody>
                    <a:bodyPr/>
                    <a:lstStyle/>
                    <a:p>
                      <a:r>
                        <a:rPr lang="en-US" sz="1050"/>
                        <a:t>The Assessor lists all target behaviors reported on the intake form and asks the Parents to complete a FAST, the teacher to complete an MAS and the daycare provider to complete a QABF. </a:t>
                      </a:r>
                    </a:p>
                  </a:txBody>
                  <a:tcPr/>
                </a:tc>
                <a:extLst>
                  <a:ext uri="{0D108BD9-81ED-4DB2-BD59-A6C34878D82A}">
                    <a16:rowId xmlns:a16="http://schemas.microsoft.com/office/drawing/2014/main" val="2086518287"/>
                  </a:ext>
                </a:extLst>
              </a:tr>
              <a:tr h="1401844">
                <a:tc>
                  <a:txBody>
                    <a:bodyPr/>
                    <a:lstStyle/>
                    <a:p>
                      <a:r>
                        <a:rPr lang="en-US" sz="1100" b="1"/>
                        <a:t>Direct Assessment</a:t>
                      </a:r>
                    </a:p>
                  </a:txBody>
                  <a:tcPr/>
                </a:tc>
                <a:tc>
                  <a:txBody>
                    <a:bodyPr/>
                    <a:lstStyle/>
                    <a:p>
                      <a:r>
                        <a:rPr lang="en-US" sz="1050"/>
                        <a:t>The Assessor uses the Indirect Assessment information to inform them of where and when they will schedule direct observations of the target behaviors identified. Multiple observations across a 2 week time period.</a:t>
                      </a:r>
                    </a:p>
                    <a:p>
                      <a:pPr lvl="0">
                        <a:buNone/>
                      </a:pPr>
                      <a:endParaRPr lang="en-US" sz="1050"/>
                    </a:p>
                    <a:p>
                      <a:pPr lvl="0">
                        <a:buNone/>
                      </a:pPr>
                      <a:r>
                        <a:rPr lang="en-US" sz="1050"/>
                        <a:t>The member is not permitted to return to daycare without a support staff, so the Assessor schedules an opportunity to observe the daycare activities and schedules a trip to the park when other children are present with the parent to determine potential needs in group contexts, with peers, outside the home. </a:t>
                      </a:r>
                    </a:p>
                  </a:txBody>
                  <a:tcPr/>
                </a:tc>
                <a:tc>
                  <a:txBody>
                    <a:bodyPr/>
                    <a:lstStyle/>
                    <a:p>
                      <a:r>
                        <a:rPr lang="en-US" sz="1050"/>
                        <a:t>The Assessor only conducts an observation one time during a Telehealth session in the home.</a:t>
                      </a:r>
                    </a:p>
                  </a:txBody>
                  <a:tcPr/>
                </a:tc>
                <a:extLst>
                  <a:ext uri="{0D108BD9-81ED-4DB2-BD59-A6C34878D82A}">
                    <a16:rowId xmlns:a16="http://schemas.microsoft.com/office/drawing/2014/main" val="2034859150"/>
                  </a:ext>
                </a:extLst>
              </a:tr>
              <a:tr h="423813">
                <a:tc>
                  <a:txBody>
                    <a:bodyPr/>
                    <a:lstStyle/>
                    <a:p>
                      <a:r>
                        <a:rPr lang="en-US" sz="1100" b="1"/>
                        <a:t>Interpret/</a:t>
                      </a:r>
                      <a:endParaRPr lang="en-US"/>
                    </a:p>
                    <a:p>
                      <a:pPr lvl="0">
                        <a:buNone/>
                      </a:pPr>
                      <a:r>
                        <a:rPr lang="en-US" sz="1100" b="1"/>
                        <a:t>Analyze Data</a:t>
                      </a:r>
                    </a:p>
                  </a:txBody>
                  <a:tcPr/>
                </a:tc>
                <a:tc>
                  <a:txBody>
                    <a:bodyPr/>
                    <a:lstStyle/>
                    <a:p>
                      <a:r>
                        <a:rPr lang="en-US" sz="1050"/>
                        <a:t>The Assessor uses the data collected to determine a hypothesized function and relevant antecedent and consequent variables - </a:t>
                      </a:r>
                    </a:p>
                    <a:p>
                      <a:pPr lvl="0">
                        <a:buNone/>
                      </a:pPr>
                      <a:r>
                        <a:rPr lang="en-US" sz="1050"/>
                        <a:t>Positive Reinforcement: Attention, Access, Automatic </a:t>
                      </a:r>
                    </a:p>
                    <a:p>
                      <a:pPr lvl="0">
                        <a:buNone/>
                      </a:pPr>
                      <a:r>
                        <a:rPr lang="en-US" sz="1050"/>
                        <a:t>Negative Reinforcement: Escape, Automatic</a:t>
                      </a:r>
                    </a:p>
                    <a:p>
                      <a:pPr lvl="0">
                        <a:buNone/>
                      </a:pPr>
                      <a:r>
                        <a:rPr lang="en-US" sz="1050"/>
                        <a:t>Setting events represent factors that influence the probability that the behavior will occur aside from immediate antecedents.</a:t>
                      </a:r>
                    </a:p>
                  </a:txBody>
                  <a:tcPr/>
                </a:tc>
                <a:tc>
                  <a:txBody>
                    <a:bodyPr/>
                    <a:lstStyle/>
                    <a:p>
                      <a:r>
                        <a:rPr lang="en-US" sz="1050"/>
                        <a:t>The Assessor determines that member destroys work materials for Sensory input when they are having bad thoughts. Setting events identified are home and school. </a:t>
                      </a:r>
                    </a:p>
                  </a:txBody>
                  <a:tcPr/>
                </a:tc>
                <a:extLst>
                  <a:ext uri="{0D108BD9-81ED-4DB2-BD59-A6C34878D82A}">
                    <a16:rowId xmlns:a16="http://schemas.microsoft.com/office/drawing/2014/main" val="2461600138"/>
                  </a:ext>
                </a:extLst>
              </a:tr>
            </a:tbl>
          </a:graphicData>
        </a:graphic>
      </p:graphicFrame>
    </p:spTree>
    <p:extLst>
      <p:ext uri="{BB962C8B-B14F-4D97-AF65-F5344CB8AC3E}">
        <p14:creationId xmlns:p14="http://schemas.microsoft.com/office/powerpoint/2010/main" val="190333042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140A-18DD-7C6D-6497-1FF03B02930B}"/>
              </a:ext>
            </a:extLst>
          </p:cNvPr>
          <p:cNvSpPr>
            <a:spLocks noGrp="1"/>
          </p:cNvSpPr>
          <p:nvPr>
            <p:ph type="title"/>
          </p:nvPr>
        </p:nvSpPr>
        <p:spPr/>
        <p:txBody>
          <a:bodyPr/>
          <a:lstStyle/>
          <a:p>
            <a:r>
              <a:rPr lang="en-US" dirty="0"/>
              <a:t>Daycare/Preschool – Wanting FT BHT/BHT-ABA	</a:t>
            </a:r>
          </a:p>
        </p:txBody>
      </p:sp>
      <p:sp>
        <p:nvSpPr>
          <p:cNvPr id="3" name="Content Placeholder 2">
            <a:extLst>
              <a:ext uri="{FF2B5EF4-FFF2-40B4-BE49-F238E27FC236}">
                <a16:creationId xmlns:a16="http://schemas.microsoft.com/office/drawing/2014/main" id="{BE68C17C-B7A4-3130-2C3E-0CE648E8D918}"/>
              </a:ext>
            </a:extLst>
          </p:cNvPr>
          <p:cNvSpPr>
            <a:spLocks noGrp="1"/>
          </p:cNvSpPr>
          <p:nvPr>
            <p:ph idx="1"/>
          </p:nvPr>
        </p:nvSpPr>
        <p:spPr/>
        <p:txBody>
          <a:bodyPr/>
          <a:lstStyle/>
          <a:p>
            <a:pPr marL="0" indent="0" algn="ctr">
              <a:buNone/>
            </a:pPr>
            <a:r>
              <a:rPr lang="en-US" dirty="0"/>
              <a:t>Has your agency had this experience where a daycare/preschool/school has requested full time “1:1” support of a member otherwise the child cannot attend?</a:t>
            </a:r>
          </a:p>
          <a:p>
            <a:pPr marL="0" indent="0" algn="ctr">
              <a:buNone/>
            </a:pPr>
            <a:endParaRPr lang="en-US" dirty="0"/>
          </a:p>
          <a:p>
            <a:pPr marL="0" indent="0" algn="ctr">
              <a:buNone/>
            </a:pPr>
            <a:r>
              <a:rPr lang="en-US" dirty="0"/>
              <a:t>What does the data say?</a:t>
            </a:r>
          </a:p>
          <a:p>
            <a:pPr marL="0" indent="0" algn="ctr">
              <a:buNone/>
            </a:pPr>
            <a:r>
              <a:rPr lang="en-US" dirty="0"/>
              <a:t>What do the regs say?</a:t>
            </a:r>
          </a:p>
          <a:p>
            <a:pPr marL="0" indent="0" algn="ctr">
              <a:buNone/>
            </a:pPr>
            <a:r>
              <a:rPr lang="en-US" dirty="0"/>
              <a:t>What is the clinical best practice?</a:t>
            </a:r>
          </a:p>
          <a:p>
            <a:pPr marL="0" indent="0" algn="ctr">
              <a:buNone/>
            </a:pPr>
            <a:endParaRPr lang="en-US" dirty="0"/>
          </a:p>
          <a:p>
            <a:pPr marL="0" indent="0" algn="ctr">
              <a:buNone/>
            </a:pPr>
            <a:r>
              <a:rPr lang="en-US" dirty="0"/>
              <a:t>How has your agency handled this situation?</a:t>
            </a:r>
          </a:p>
        </p:txBody>
      </p:sp>
      <p:sp>
        <p:nvSpPr>
          <p:cNvPr id="4" name="Slide Number Placeholder 3">
            <a:extLst>
              <a:ext uri="{FF2B5EF4-FFF2-40B4-BE49-F238E27FC236}">
                <a16:creationId xmlns:a16="http://schemas.microsoft.com/office/drawing/2014/main" id="{8C0C0A04-D446-633D-9188-E719473CF083}"/>
              </a:ext>
            </a:extLst>
          </p:cNvPr>
          <p:cNvSpPr>
            <a:spLocks noGrp="1"/>
          </p:cNvSpPr>
          <p:nvPr>
            <p:ph type="sldNum" sz="quarter" idx="12"/>
          </p:nvPr>
        </p:nvSpPr>
        <p:spPr/>
        <p:txBody>
          <a:bodyPr/>
          <a:lstStyle/>
          <a:p>
            <a:fld id="{BC8AEE7E-FAD4-4EE3-9D98-D5CFF485C706}" type="slidenum">
              <a:rPr lang="en-US" smtClean="0"/>
              <a:t>21</a:t>
            </a:fld>
            <a:endParaRPr lang="en-US"/>
          </a:p>
        </p:txBody>
      </p:sp>
    </p:spTree>
    <p:extLst>
      <p:ext uri="{BB962C8B-B14F-4D97-AF65-F5344CB8AC3E}">
        <p14:creationId xmlns:p14="http://schemas.microsoft.com/office/powerpoint/2010/main" val="7820287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BCD18-DC33-DE84-ACA3-9A69EDA9BDED}"/>
              </a:ext>
            </a:extLst>
          </p:cNvPr>
          <p:cNvSpPr>
            <a:spLocks noGrp="1"/>
          </p:cNvSpPr>
          <p:nvPr>
            <p:ph type="title"/>
          </p:nvPr>
        </p:nvSpPr>
        <p:spPr>
          <a:xfrm>
            <a:off x="194563" y="189652"/>
            <a:ext cx="7565138" cy="657514"/>
          </a:xfrm>
        </p:spPr>
        <p:txBody>
          <a:bodyPr/>
          <a:lstStyle/>
          <a:p>
            <a:r>
              <a:rPr lang="en-US"/>
              <a:t>ABA Billing Codes Resource </a:t>
            </a:r>
            <a:br>
              <a:rPr lang="en-US"/>
            </a:br>
            <a:endParaRPr lang="en-US"/>
          </a:p>
        </p:txBody>
      </p:sp>
      <p:sp>
        <p:nvSpPr>
          <p:cNvPr id="3" name="Content Placeholder 2">
            <a:extLst>
              <a:ext uri="{FF2B5EF4-FFF2-40B4-BE49-F238E27FC236}">
                <a16:creationId xmlns:a16="http://schemas.microsoft.com/office/drawing/2014/main" id="{8A037F7C-0D20-53C8-B892-ADA32F16131B}"/>
              </a:ext>
            </a:extLst>
          </p:cNvPr>
          <p:cNvSpPr>
            <a:spLocks noGrp="1"/>
          </p:cNvSpPr>
          <p:nvPr>
            <p:ph idx="1"/>
          </p:nvPr>
        </p:nvSpPr>
        <p:spPr/>
        <p:txBody>
          <a:bodyPr/>
          <a:lstStyle/>
          <a:p>
            <a:pPr marL="0" indent="0" algn="ctr">
              <a:buNone/>
            </a:pPr>
            <a:r>
              <a:rPr lang="en-US"/>
              <a:t>Remember to check your contract for the ABA codes &amp; modifiers available.  This resource can offer some additional information about what is entailed for each code.</a:t>
            </a:r>
          </a:p>
          <a:p>
            <a:pPr marL="0" indent="0" algn="ctr">
              <a:buNone/>
            </a:pPr>
            <a:r>
              <a:rPr lang="en-US">
                <a:hlinkClick r:id="rId2"/>
              </a:rPr>
              <a:t>https://abacodes.org/codes/</a:t>
            </a:r>
            <a:endParaRPr lang="en-US"/>
          </a:p>
          <a:p>
            <a:pPr marL="0" indent="0" algn="ctr">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C5490A64-862C-4B56-0CF9-1D1B3976F6D4}"/>
              </a:ext>
            </a:extLst>
          </p:cNvPr>
          <p:cNvSpPr>
            <a:spLocks noGrp="1"/>
          </p:cNvSpPr>
          <p:nvPr>
            <p:ph type="sldNum" sz="quarter" idx="12"/>
          </p:nvPr>
        </p:nvSpPr>
        <p:spPr/>
        <p:txBody>
          <a:bodyPr/>
          <a:lstStyle/>
          <a:p>
            <a:fld id="{BC8AEE7E-FAD4-4EE3-9D98-D5CFF485C706}" type="slidenum">
              <a:rPr lang="en-US" smtClean="0"/>
              <a:t>22</a:t>
            </a:fld>
            <a:endParaRPr lang="en-US"/>
          </a:p>
        </p:txBody>
      </p:sp>
      <p:pic>
        <p:nvPicPr>
          <p:cNvPr id="6" name="Picture 5" descr="Text&#10;&#10;Description automatically generated with medium confidence">
            <a:extLst>
              <a:ext uri="{FF2B5EF4-FFF2-40B4-BE49-F238E27FC236}">
                <a16:creationId xmlns:a16="http://schemas.microsoft.com/office/drawing/2014/main" id="{7BA9B988-FCF5-B78F-3D6B-90DF2B618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82" y="2501627"/>
            <a:ext cx="8289036" cy="3927556"/>
          </a:xfrm>
          <a:prstGeom prst="rect">
            <a:avLst/>
          </a:prstGeom>
        </p:spPr>
      </p:pic>
    </p:spTree>
    <p:extLst>
      <p:ext uri="{BB962C8B-B14F-4D97-AF65-F5344CB8AC3E}">
        <p14:creationId xmlns:p14="http://schemas.microsoft.com/office/powerpoint/2010/main" val="215404889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New Groups under IBHS</a:t>
            </a:r>
          </a:p>
        </p:txBody>
      </p:sp>
      <p:sp>
        <p:nvSpPr>
          <p:cNvPr id="3" name="Content Placeholder 2"/>
          <p:cNvSpPr>
            <a:spLocks noGrp="1"/>
          </p:cNvSpPr>
          <p:nvPr>
            <p:ph idx="1"/>
          </p:nvPr>
        </p:nvSpPr>
        <p:spPr>
          <a:xfrm>
            <a:off x="402376" y="843510"/>
            <a:ext cx="8289036" cy="5768235"/>
          </a:xfrm>
        </p:spPr>
        <p:txBody>
          <a:bodyPr vert="horz" lIns="91440" tIns="45720" rIns="91440" bIns="45720" rtlCol="0" anchor="t">
            <a:noAutofit/>
          </a:bodyPr>
          <a:lstStyle/>
          <a:p>
            <a:pPr marL="0" indent="0">
              <a:buNone/>
            </a:pPr>
            <a:r>
              <a:rPr lang="en-US" sz="1800">
                <a:solidFill>
                  <a:srgbClr val="FF0000"/>
                </a:solidFill>
                <a:latin typeface="Calibri Light"/>
                <a:cs typeface="Calibri Light"/>
              </a:rPr>
              <a:t>*Please only initiate this process when your agency is ready to begin implementing group services if approved.  A provider cannot use their ABA Group codes on their fee schedule unless the agency goes through this process first.</a:t>
            </a:r>
          </a:p>
          <a:p>
            <a:pPr marL="0" indent="0">
              <a:buNone/>
            </a:pPr>
            <a:r>
              <a:rPr lang="en-US" sz="1800">
                <a:cs typeface="Calibri Light"/>
              </a:rPr>
              <a:t>For those who are interested in delivering IBHS Group Services, please follow the following process:</a:t>
            </a:r>
          </a:p>
          <a:p>
            <a:pPr marL="0" indent="0">
              <a:buNone/>
            </a:pPr>
            <a:r>
              <a:rPr lang="en-US" sz="1800">
                <a:cs typeface="Calibri Light"/>
              </a:rPr>
              <a:t>Submit a detailed program description to IBHS@MagellanHealth.com inclusive of:</a:t>
            </a:r>
          </a:p>
          <a:p>
            <a:pPr lvl="1"/>
            <a:r>
              <a:rPr lang="en-US" sz="1800">
                <a:cs typeface="Calibri Light"/>
              </a:rPr>
              <a:t>target population (including primary &amp; MA secondary participants)</a:t>
            </a:r>
          </a:p>
          <a:p>
            <a:pPr lvl="1"/>
            <a:r>
              <a:rPr lang="en-US" sz="1800">
                <a:cs typeface="Calibri Light"/>
              </a:rPr>
              <a:t>clinical model of program</a:t>
            </a:r>
          </a:p>
          <a:p>
            <a:pPr lvl="1"/>
            <a:r>
              <a:rPr lang="en-US" sz="1800">
                <a:cs typeface="Calibri Light"/>
              </a:rPr>
              <a:t>size of each group</a:t>
            </a:r>
          </a:p>
          <a:p>
            <a:pPr lvl="1"/>
            <a:r>
              <a:rPr lang="en-US" sz="1800">
                <a:cs typeface="Calibri Light"/>
              </a:rPr>
              <a:t>frequency of each group</a:t>
            </a:r>
          </a:p>
          <a:p>
            <a:pPr lvl="1"/>
            <a:r>
              <a:rPr lang="en-US" sz="1800">
                <a:cs typeface="Calibri Light"/>
              </a:rPr>
              <a:t>length of group (program duration and each sessions)</a:t>
            </a:r>
          </a:p>
          <a:p>
            <a:pPr lvl="1"/>
            <a:r>
              <a:rPr lang="en-US" sz="1800">
                <a:cs typeface="Calibri Light"/>
              </a:rPr>
              <a:t>if group is closed or open</a:t>
            </a:r>
          </a:p>
          <a:p>
            <a:pPr lvl="1"/>
            <a:r>
              <a:rPr lang="en-US" sz="1800">
                <a:cs typeface="Calibri Light"/>
              </a:rPr>
              <a:t>location of group </a:t>
            </a:r>
            <a:endParaRPr lang="en-US" sz="1800">
              <a:cs typeface="Calibri Light" panose="020F0302020204030204" pitchFamily="34" charset="0"/>
            </a:endParaRPr>
          </a:p>
          <a:p>
            <a:pPr lvl="1"/>
            <a:r>
              <a:rPr lang="en-US" sz="1800">
                <a:cs typeface="Calibri Light"/>
              </a:rPr>
              <a:t>family involvement</a:t>
            </a:r>
          </a:p>
          <a:p>
            <a:pPr lvl="1"/>
            <a:r>
              <a:rPr lang="en-US" sz="1800">
                <a:cs typeface="Calibri Light"/>
              </a:rPr>
              <a:t>Authorization period</a:t>
            </a:r>
          </a:p>
          <a:p>
            <a:pPr lvl="1"/>
            <a:r>
              <a:rPr lang="en-US" sz="1800">
                <a:cs typeface="Calibri Light"/>
              </a:rPr>
              <a:t>other relevant information</a:t>
            </a:r>
          </a:p>
          <a:p>
            <a:r>
              <a:rPr lang="en-US" sz="1800">
                <a:cs typeface="Calibri Light"/>
              </a:rPr>
              <a:t>Magellan will schedule a Technical Assistance (TA) call to review your program proposal.</a:t>
            </a:r>
          </a:p>
          <a:p>
            <a:endParaRPr lang="en-US">
              <a:latin typeface="Calibri Light" panose="020F0302020204030204" pitchFamily="34" charset="0"/>
              <a:cs typeface="Calibri Light" panose="020F0302020204030204" pitchFamily="34" charset="0"/>
            </a:endParaRPr>
          </a:p>
          <a:p>
            <a:pPr marL="0" indent="0">
              <a:buNone/>
            </a:pPr>
            <a:endParaRPr lang="en-US"/>
          </a:p>
        </p:txBody>
      </p:sp>
      <p:sp>
        <p:nvSpPr>
          <p:cNvPr id="4" name="Slide Number Placeholder 3"/>
          <p:cNvSpPr>
            <a:spLocks noGrp="1"/>
          </p:cNvSpPr>
          <p:nvPr>
            <p:ph type="sldNum" sz="quarter" idx="12"/>
          </p:nvPr>
        </p:nvSpPr>
        <p:spPr/>
        <p:txBody>
          <a:bodyPr/>
          <a:lstStyle/>
          <a:p>
            <a:fld id="{BC8AEE7E-FAD4-4EE3-9D98-D5CFF485C706}" type="slidenum">
              <a:rPr lang="en-US" smtClean="0"/>
              <a:t>23</a:t>
            </a:fld>
            <a:endParaRPr lang="en-US"/>
          </a:p>
        </p:txBody>
      </p:sp>
    </p:spTree>
    <p:extLst>
      <p:ext uri="{BB962C8B-B14F-4D97-AF65-F5344CB8AC3E}">
        <p14:creationId xmlns:p14="http://schemas.microsoft.com/office/powerpoint/2010/main" val="31459966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F75A3-36FC-3048-5181-BB4BEC4DB1E4}"/>
              </a:ext>
            </a:extLst>
          </p:cNvPr>
          <p:cNvSpPr>
            <a:spLocks noGrp="1"/>
          </p:cNvSpPr>
          <p:nvPr>
            <p:ph type="title"/>
          </p:nvPr>
        </p:nvSpPr>
        <p:spPr>
          <a:xfrm>
            <a:off x="194563" y="189651"/>
            <a:ext cx="7565138" cy="1131147"/>
          </a:xfrm>
        </p:spPr>
        <p:txBody>
          <a:bodyPr anchor="t">
            <a:normAutofit/>
          </a:bodyPr>
          <a:lstStyle/>
          <a:p>
            <a:r>
              <a:rPr lang="en-US"/>
              <a:t>Magellan of PA website – Live demo</a:t>
            </a:r>
          </a:p>
        </p:txBody>
      </p:sp>
      <p:sp>
        <p:nvSpPr>
          <p:cNvPr id="4" name="Slide Number Placeholder 3">
            <a:extLst>
              <a:ext uri="{FF2B5EF4-FFF2-40B4-BE49-F238E27FC236}">
                <a16:creationId xmlns:a16="http://schemas.microsoft.com/office/drawing/2014/main" id="{8ADE389B-3F09-FFD5-ECB9-1B9C0A6FA7E7}"/>
              </a:ext>
            </a:extLst>
          </p:cNvPr>
          <p:cNvSpPr>
            <a:spLocks noGrp="1"/>
          </p:cNvSpPr>
          <p:nvPr>
            <p:ph type="sldNum" sz="quarter" idx="12"/>
          </p:nvPr>
        </p:nvSpPr>
        <p:spPr>
          <a:xfrm>
            <a:off x="200913" y="6429183"/>
            <a:ext cx="402926" cy="365125"/>
          </a:xfrm>
        </p:spPr>
        <p:txBody>
          <a:bodyPr anchor="b">
            <a:normAutofit/>
          </a:bodyPr>
          <a:lstStyle/>
          <a:p>
            <a:pPr>
              <a:spcAft>
                <a:spcPts val="600"/>
              </a:spcAft>
            </a:pPr>
            <a:fld id="{BC8AEE7E-FAD4-4EE3-9D98-D5CFF485C706}" type="slidenum">
              <a:rPr lang="en-US" smtClean="0"/>
              <a:pPr>
                <a:spcAft>
                  <a:spcPts val="600"/>
                </a:spcAft>
              </a:pPr>
              <a:t>24</a:t>
            </a:fld>
            <a:endParaRPr lang="en-US"/>
          </a:p>
        </p:txBody>
      </p:sp>
      <p:graphicFrame>
        <p:nvGraphicFramePr>
          <p:cNvPr id="6" name="Content Placeholder 2">
            <a:extLst>
              <a:ext uri="{FF2B5EF4-FFF2-40B4-BE49-F238E27FC236}">
                <a16:creationId xmlns:a16="http://schemas.microsoft.com/office/drawing/2014/main" id="{A3C5BD71-4593-0C93-C6BA-EE363E2A3BA7}"/>
              </a:ext>
            </a:extLst>
          </p:cNvPr>
          <p:cNvGraphicFramePr>
            <a:graphicFrameLocks noGrp="1"/>
          </p:cNvGraphicFramePr>
          <p:nvPr>
            <p:ph idx="1"/>
            <p:extLst>
              <p:ext uri="{D42A27DB-BD31-4B8C-83A1-F6EECF244321}">
                <p14:modId xmlns:p14="http://schemas.microsoft.com/office/powerpoint/2010/main" val="703721040"/>
              </p:ext>
            </p:extLst>
          </p:nvPr>
        </p:nvGraphicFramePr>
        <p:xfrm>
          <a:off x="194563" y="1253331"/>
          <a:ext cx="828903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C87C293-B8DD-06F3-7D40-31CE0741F640}"/>
              </a:ext>
            </a:extLst>
          </p:cNvPr>
          <p:cNvSpPr txBox="1"/>
          <p:nvPr/>
        </p:nvSpPr>
        <p:spPr>
          <a:xfrm>
            <a:off x="402376" y="4976591"/>
            <a:ext cx="7957853" cy="369332"/>
          </a:xfrm>
          <a:prstGeom prst="rect">
            <a:avLst/>
          </a:prstGeom>
          <a:noFill/>
        </p:spPr>
        <p:txBody>
          <a:bodyPr wrap="square" rtlCol="0">
            <a:spAutoFit/>
          </a:bodyPr>
          <a:lstStyle/>
          <a:p>
            <a:r>
              <a:rPr lang="en-US"/>
              <a:t>  Provider IBHS webpage	          	Forms		              Provider Manual</a:t>
            </a:r>
          </a:p>
        </p:txBody>
      </p:sp>
      <p:pic>
        <p:nvPicPr>
          <p:cNvPr id="8" name="Graphic 7" descr="Magnifying glass with solid fill">
            <a:extLst>
              <a:ext uri="{FF2B5EF4-FFF2-40B4-BE49-F238E27FC236}">
                <a16:creationId xmlns:a16="http://schemas.microsoft.com/office/drawing/2014/main" id="{1810E801-373F-DD3B-99F6-CD822A4C4E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0652" y="4949663"/>
            <a:ext cx="423187" cy="423187"/>
          </a:xfrm>
          <a:prstGeom prst="rect">
            <a:avLst/>
          </a:prstGeom>
        </p:spPr>
      </p:pic>
      <p:pic>
        <p:nvPicPr>
          <p:cNvPr id="9" name="Graphic 8" descr="Magnifying glass with solid fill">
            <a:extLst>
              <a:ext uri="{FF2B5EF4-FFF2-40B4-BE49-F238E27FC236}">
                <a16:creationId xmlns:a16="http://schemas.microsoft.com/office/drawing/2014/main" id="{7F1811AE-192A-6B8E-0958-BC2A6CC091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89201" y="4976919"/>
            <a:ext cx="423187" cy="423187"/>
          </a:xfrm>
          <a:prstGeom prst="rect">
            <a:avLst/>
          </a:prstGeom>
        </p:spPr>
      </p:pic>
      <p:pic>
        <p:nvPicPr>
          <p:cNvPr id="10" name="Graphic 9" descr="Magnifying glass with solid fill">
            <a:extLst>
              <a:ext uri="{FF2B5EF4-FFF2-40B4-BE49-F238E27FC236}">
                <a16:creationId xmlns:a16="http://schemas.microsoft.com/office/drawing/2014/main" id="{9B20B35F-28B0-3C98-8A0F-CE6E9C5E0A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21869" y="4952700"/>
            <a:ext cx="423187" cy="423187"/>
          </a:xfrm>
          <a:prstGeom prst="rect">
            <a:avLst/>
          </a:prstGeom>
        </p:spPr>
      </p:pic>
    </p:spTree>
    <p:extLst>
      <p:ext uri="{BB962C8B-B14F-4D97-AF65-F5344CB8AC3E}">
        <p14:creationId xmlns:p14="http://schemas.microsoft.com/office/powerpoint/2010/main" val="290813945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F36D-D55A-C6B8-AE8E-E2F2F46C3833}"/>
              </a:ext>
            </a:extLst>
          </p:cNvPr>
          <p:cNvSpPr>
            <a:spLocks noGrp="1"/>
          </p:cNvSpPr>
          <p:nvPr>
            <p:ph type="ctrTitle"/>
          </p:nvPr>
        </p:nvSpPr>
        <p:spPr/>
        <p:txBody>
          <a:bodyPr/>
          <a:lstStyle/>
          <a:p>
            <a:r>
              <a:rPr lang="en-US"/>
              <a:t>OMHSAS Quarterly Report</a:t>
            </a:r>
          </a:p>
        </p:txBody>
      </p:sp>
    </p:spTree>
    <p:extLst>
      <p:ext uri="{BB962C8B-B14F-4D97-AF65-F5344CB8AC3E}">
        <p14:creationId xmlns:p14="http://schemas.microsoft.com/office/powerpoint/2010/main" val="2821848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62FE8D-D97E-28CA-B151-4550EB40CD1D}"/>
              </a:ext>
            </a:extLst>
          </p:cNvPr>
          <p:cNvSpPr>
            <a:spLocks noGrp="1"/>
          </p:cNvSpPr>
          <p:nvPr>
            <p:ph type="title"/>
          </p:nvPr>
        </p:nvSpPr>
        <p:spPr>
          <a:xfrm>
            <a:off x="194563" y="189651"/>
            <a:ext cx="7565138" cy="1131147"/>
          </a:xfrm>
        </p:spPr>
        <p:txBody>
          <a:bodyPr/>
          <a:lstStyle/>
          <a:p>
            <a:r>
              <a:rPr lang="en-US"/>
              <a:t>Assessment Averages</a:t>
            </a:r>
          </a:p>
        </p:txBody>
      </p:sp>
      <p:sp>
        <p:nvSpPr>
          <p:cNvPr id="3" name="Slide Number Placeholder 2">
            <a:extLst>
              <a:ext uri="{FF2B5EF4-FFF2-40B4-BE49-F238E27FC236}">
                <a16:creationId xmlns:a16="http://schemas.microsoft.com/office/drawing/2014/main" id="{A0BEF00D-93FD-CDA5-8A15-FA10B1C59415}"/>
              </a:ext>
            </a:extLst>
          </p:cNvPr>
          <p:cNvSpPr>
            <a:spLocks noGrp="1"/>
          </p:cNvSpPr>
          <p:nvPr>
            <p:ph type="sldNum" sz="quarter" idx="12"/>
          </p:nvPr>
        </p:nvSpPr>
        <p:spPr>
          <a:xfrm>
            <a:off x="200913" y="6429183"/>
            <a:ext cx="402926" cy="365125"/>
          </a:xfrm>
        </p:spPr>
        <p:txBody>
          <a:bodyPr anchor="b">
            <a:normAutofit/>
          </a:bodyPr>
          <a:lstStyle/>
          <a:p>
            <a:pPr>
              <a:spcAft>
                <a:spcPts val="600"/>
              </a:spcAft>
            </a:pPr>
            <a:fld id="{BC8AEE7E-FAD4-4EE3-9D98-D5CFF485C706}" type="slidenum">
              <a:rPr lang="en-US" smtClean="0"/>
              <a:pPr>
                <a:spcAft>
                  <a:spcPts val="600"/>
                </a:spcAft>
              </a:pPr>
              <a:t>26</a:t>
            </a:fld>
            <a:endParaRPr lang="en-US"/>
          </a:p>
        </p:txBody>
      </p:sp>
      <p:graphicFrame>
        <p:nvGraphicFramePr>
          <p:cNvPr id="6" name="Content Placeholder 5">
            <a:extLst>
              <a:ext uri="{FF2B5EF4-FFF2-40B4-BE49-F238E27FC236}">
                <a16:creationId xmlns:a16="http://schemas.microsoft.com/office/drawing/2014/main" id="{17FA68A2-40FC-8F9B-85AA-10C5D4235C7D}"/>
              </a:ext>
            </a:extLst>
          </p:cNvPr>
          <p:cNvGraphicFramePr>
            <a:graphicFrameLocks noGrp="1"/>
          </p:cNvGraphicFramePr>
          <p:nvPr>
            <p:ph idx="1"/>
            <p:extLst>
              <p:ext uri="{D42A27DB-BD31-4B8C-83A1-F6EECF244321}">
                <p14:modId xmlns:p14="http://schemas.microsoft.com/office/powerpoint/2010/main" val="3869049908"/>
              </p:ext>
            </p:extLst>
          </p:nvPr>
        </p:nvGraphicFramePr>
        <p:xfrm>
          <a:off x="474092" y="1615520"/>
          <a:ext cx="7467750" cy="2972070"/>
        </p:xfrm>
        <a:graphic>
          <a:graphicData uri="http://schemas.openxmlformats.org/drawingml/2006/table">
            <a:tbl>
              <a:tblPr firstRow="1" bandRow="1">
                <a:tableStyleId>{5C22544A-7EE6-4342-B048-85BDC9FD1C3A}</a:tableStyleId>
              </a:tblPr>
              <a:tblGrid>
                <a:gridCol w="1684773">
                  <a:extLst>
                    <a:ext uri="{9D8B030D-6E8A-4147-A177-3AD203B41FA5}">
                      <a16:colId xmlns:a16="http://schemas.microsoft.com/office/drawing/2014/main" val="2790479549"/>
                    </a:ext>
                  </a:extLst>
                </a:gridCol>
                <a:gridCol w="2265798">
                  <a:extLst>
                    <a:ext uri="{9D8B030D-6E8A-4147-A177-3AD203B41FA5}">
                      <a16:colId xmlns:a16="http://schemas.microsoft.com/office/drawing/2014/main" val="3670403317"/>
                    </a:ext>
                  </a:extLst>
                </a:gridCol>
                <a:gridCol w="1855557">
                  <a:extLst>
                    <a:ext uri="{9D8B030D-6E8A-4147-A177-3AD203B41FA5}">
                      <a16:colId xmlns:a16="http://schemas.microsoft.com/office/drawing/2014/main" val="1521545172"/>
                    </a:ext>
                  </a:extLst>
                </a:gridCol>
                <a:gridCol w="1661622">
                  <a:extLst>
                    <a:ext uri="{9D8B030D-6E8A-4147-A177-3AD203B41FA5}">
                      <a16:colId xmlns:a16="http://schemas.microsoft.com/office/drawing/2014/main" val="1343540068"/>
                    </a:ext>
                  </a:extLst>
                </a:gridCol>
              </a:tblGrid>
              <a:tr h="1646010">
                <a:tc>
                  <a:txBody>
                    <a:bodyPr/>
                    <a:lstStyle/>
                    <a:p>
                      <a:pPr algn="ctr" fontAlgn="b"/>
                      <a:r>
                        <a:rPr lang="en-US" sz="3300" u="none" strike="noStrike">
                          <a:effectLst/>
                        </a:rPr>
                        <a:t>County</a:t>
                      </a:r>
                      <a:endParaRPr lang="en-US" sz="3300" b="1" i="0" u="none" strike="noStrike">
                        <a:solidFill>
                          <a:srgbClr val="000000"/>
                        </a:solidFill>
                        <a:effectLst/>
                        <a:latin typeface="Calibri" panose="020F0502020204030204" pitchFamily="34" charset="0"/>
                      </a:endParaRPr>
                    </a:p>
                  </a:txBody>
                  <a:tcPr marL="27522" marR="27522" marT="27522" marB="0" anchor="b"/>
                </a:tc>
                <a:tc>
                  <a:txBody>
                    <a:bodyPr/>
                    <a:lstStyle/>
                    <a:p>
                      <a:pPr algn="ctr" fontAlgn="b"/>
                      <a:r>
                        <a:rPr lang="en-US" sz="3300" u="none" strike="noStrike">
                          <a:effectLst/>
                        </a:rPr>
                        <a:t>Service</a:t>
                      </a:r>
                      <a:endParaRPr lang="en-US" sz="3300" b="1" i="0" u="none" strike="noStrike">
                        <a:solidFill>
                          <a:srgbClr val="000000"/>
                        </a:solidFill>
                        <a:effectLst/>
                        <a:latin typeface="Calibri" panose="020F0502020204030204" pitchFamily="34" charset="0"/>
                      </a:endParaRPr>
                    </a:p>
                  </a:txBody>
                  <a:tcPr marL="27522" marR="27522" marT="27522" marB="0" anchor="b"/>
                </a:tc>
                <a:tc>
                  <a:txBody>
                    <a:bodyPr/>
                    <a:lstStyle/>
                    <a:p>
                      <a:pPr algn="ctr" fontAlgn="b"/>
                      <a:r>
                        <a:rPr lang="en-US" sz="3300" u="none" strike="noStrike">
                          <a:effectLst/>
                        </a:rPr>
                        <a:t>Ax Mean </a:t>
                      </a:r>
                    </a:p>
                    <a:p>
                      <a:pPr algn="ctr" fontAlgn="b"/>
                      <a:r>
                        <a:rPr lang="en-US" sz="3300" u="none" strike="noStrike">
                          <a:effectLst/>
                        </a:rPr>
                        <a:t>Q1 2022</a:t>
                      </a:r>
                      <a:endParaRPr lang="en-US" sz="3300" b="1" i="0" u="none" strike="noStrike">
                        <a:solidFill>
                          <a:srgbClr val="000000"/>
                        </a:solidFill>
                        <a:effectLst/>
                        <a:latin typeface="Calibri" panose="020F0502020204030204" pitchFamily="34" charset="0"/>
                      </a:endParaRPr>
                    </a:p>
                  </a:txBody>
                  <a:tcPr marL="27522" marR="27522" marT="27522" marB="0" anchor="b"/>
                </a:tc>
                <a:tc>
                  <a:txBody>
                    <a:bodyPr/>
                    <a:lstStyle/>
                    <a:p>
                      <a:pPr algn="ctr" fontAlgn="b"/>
                      <a:r>
                        <a:rPr lang="en-US" sz="3300" u="none" strike="noStrike">
                          <a:effectLst/>
                        </a:rPr>
                        <a:t>Ax Mean </a:t>
                      </a:r>
                    </a:p>
                    <a:p>
                      <a:pPr algn="ctr" fontAlgn="b"/>
                      <a:r>
                        <a:rPr lang="en-US" sz="3300" u="none" strike="noStrike">
                          <a:effectLst/>
                        </a:rPr>
                        <a:t>Q2 2022</a:t>
                      </a:r>
                      <a:endParaRPr lang="en-US" sz="3300" b="1" i="0" u="none" strike="noStrike">
                        <a:solidFill>
                          <a:srgbClr val="000000"/>
                        </a:solidFill>
                        <a:effectLst/>
                        <a:latin typeface="Calibri" panose="020F0502020204030204" pitchFamily="34" charset="0"/>
                      </a:endParaRPr>
                    </a:p>
                  </a:txBody>
                  <a:tcPr marL="27522" marR="27522" marT="27522" marB="0" anchor="b"/>
                </a:tc>
                <a:extLst>
                  <a:ext uri="{0D108BD9-81ED-4DB2-BD59-A6C34878D82A}">
                    <a16:rowId xmlns:a16="http://schemas.microsoft.com/office/drawing/2014/main" val="122849042"/>
                  </a:ext>
                </a:extLst>
              </a:tr>
              <a:tr h="685890">
                <a:tc>
                  <a:txBody>
                    <a:bodyPr/>
                    <a:lstStyle/>
                    <a:p>
                      <a:pPr algn="ctr" fontAlgn="b"/>
                      <a:r>
                        <a:rPr lang="en-US" sz="3600" u="none" strike="noStrike">
                          <a:effectLst/>
                        </a:rPr>
                        <a:t>All</a:t>
                      </a:r>
                      <a:endParaRPr lang="en-US" sz="3600" b="0" i="0" u="none" strike="noStrike">
                        <a:solidFill>
                          <a:srgbClr val="000000"/>
                        </a:solidFill>
                        <a:effectLst/>
                        <a:latin typeface="Arial" panose="020B0604020202020204" pitchFamily="34" charset="0"/>
                      </a:endParaRPr>
                    </a:p>
                  </a:txBody>
                  <a:tcPr marL="27522" marR="27522" marT="27522" marB="0" anchor="b"/>
                </a:tc>
                <a:tc>
                  <a:txBody>
                    <a:bodyPr/>
                    <a:lstStyle/>
                    <a:p>
                      <a:pPr algn="ctr" fontAlgn="b"/>
                      <a:r>
                        <a:rPr lang="en-US" sz="3600" b="0" i="0" u="none" strike="noStrike">
                          <a:solidFill>
                            <a:srgbClr val="000000"/>
                          </a:solidFill>
                          <a:effectLst/>
                          <a:latin typeface="Arial" panose="020B0604020202020204" pitchFamily="34" charset="0"/>
                        </a:rPr>
                        <a:t>Individual</a:t>
                      </a:r>
                    </a:p>
                  </a:txBody>
                  <a:tcPr marL="27522" marR="27522" marT="27522" marB="0" anchor="b"/>
                </a:tc>
                <a:tc>
                  <a:txBody>
                    <a:bodyPr/>
                    <a:lstStyle/>
                    <a:p>
                      <a:pPr algn="ctr" fontAlgn="b"/>
                      <a:r>
                        <a:rPr lang="en-US" sz="3300" u="none" strike="noStrike">
                          <a:effectLst/>
                        </a:rPr>
                        <a:t>16.6</a:t>
                      </a:r>
                      <a:endParaRPr lang="en-US" sz="3300" b="0" i="0" u="none" strike="noStrike">
                        <a:solidFill>
                          <a:srgbClr val="000000"/>
                        </a:solidFill>
                        <a:effectLst/>
                        <a:latin typeface="Calibri" panose="020F0502020204030204" pitchFamily="34" charset="0"/>
                      </a:endParaRPr>
                    </a:p>
                  </a:txBody>
                  <a:tcPr marL="27522" marR="27522" marT="27522" marB="0" anchor="b"/>
                </a:tc>
                <a:tc>
                  <a:txBody>
                    <a:bodyPr/>
                    <a:lstStyle/>
                    <a:p>
                      <a:pPr algn="ctr" fontAlgn="b"/>
                      <a:r>
                        <a:rPr lang="en-US" sz="3300" u="none" strike="noStrike">
                          <a:effectLst/>
                        </a:rPr>
                        <a:t>17.82</a:t>
                      </a:r>
                      <a:endParaRPr lang="en-US" sz="3300" b="0" i="0" u="none" strike="noStrike">
                        <a:solidFill>
                          <a:srgbClr val="000000"/>
                        </a:solidFill>
                        <a:effectLst/>
                        <a:latin typeface="Calibri" panose="020F0502020204030204" pitchFamily="34" charset="0"/>
                      </a:endParaRPr>
                    </a:p>
                  </a:txBody>
                  <a:tcPr marL="27522" marR="27522" marT="27522" marB="0" anchor="b"/>
                </a:tc>
                <a:extLst>
                  <a:ext uri="{0D108BD9-81ED-4DB2-BD59-A6C34878D82A}">
                    <a16:rowId xmlns:a16="http://schemas.microsoft.com/office/drawing/2014/main" val="786457073"/>
                  </a:ext>
                </a:extLst>
              </a:tr>
              <a:tr h="640170">
                <a:tc>
                  <a:txBody>
                    <a:bodyPr/>
                    <a:lstStyle/>
                    <a:p>
                      <a:pPr algn="ctr" fontAlgn="b"/>
                      <a:r>
                        <a:rPr lang="en-US" sz="3300" u="none" strike="noStrike">
                          <a:effectLst/>
                        </a:rPr>
                        <a:t>All</a:t>
                      </a:r>
                      <a:endParaRPr lang="en-US" sz="3300" b="0" i="0" u="none" strike="noStrike">
                        <a:solidFill>
                          <a:srgbClr val="000000"/>
                        </a:solidFill>
                        <a:effectLst/>
                        <a:latin typeface="Calibri" panose="020F0502020204030204" pitchFamily="34" charset="0"/>
                      </a:endParaRPr>
                    </a:p>
                  </a:txBody>
                  <a:tcPr marL="27522" marR="27522" marT="27522" marB="0" anchor="b"/>
                </a:tc>
                <a:tc>
                  <a:txBody>
                    <a:bodyPr/>
                    <a:lstStyle/>
                    <a:p>
                      <a:pPr algn="ctr" fontAlgn="b"/>
                      <a:r>
                        <a:rPr lang="en-US" sz="3300" u="none" strike="noStrike">
                          <a:effectLst/>
                        </a:rPr>
                        <a:t>ABA</a:t>
                      </a:r>
                      <a:endParaRPr lang="en-US" sz="3300" b="0" i="0" u="none" strike="noStrike">
                        <a:solidFill>
                          <a:srgbClr val="000000"/>
                        </a:solidFill>
                        <a:effectLst/>
                        <a:latin typeface="Calibri" panose="020F0502020204030204" pitchFamily="34" charset="0"/>
                      </a:endParaRPr>
                    </a:p>
                  </a:txBody>
                  <a:tcPr marL="27522" marR="27522" marT="27522" marB="0" anchor="b"/>
                </a:tc>
                <a:tc>
                  <a:txBody>
                    <a:bodyPr/>
                    <a:lstStyle/>
                    <a:p>
                      <a:pPr algn="ctr" fontAlgn="b"/>
                      <a:r>
                        <a:rPr lang="en-US" sz="3300" u="none" strike="noStrike">
                          <a:effectLst/>
                        </a:rPr>
                        <a:t>21.14</a:t>
                      </a:r>
                      <a:endParaRPr lang="en-US" sz="3300" b="0" i="0" u="none" strike="noStrike">
                        <a:solidFill>
                          <a:srgbClr val="000000"/>
                        </a:solidFill>
                        <a:effectLst/>
                        <a:latin typeface="Calibri" panose="020F0502020204030204" pitchFamily="34" charset="0"/>
                      </a:endParaRPr>
                    </a:p>
                  </a:txBody>
                  <a:tcPr marL="27522" marR="27522" marT="27522" marB="0" anchor="b"/>
                </a:tc>
                <a:tc>
                  <a:txBody>
                    <a:bodyPr/>
                    <a:lstStyle/>
                    <a:p>
                      <a:pPr algn="ctr" fontAlgn="b"/>
                      <a:r>
                        <a:rPr lang="en-US" sz="3300" u="none" strike="noStrike">
                          <a:effectLst/>
                        </a:rPr>
                        <a:t>24.97</a:t>
                      </a:r>
                      <a:endParaRPr lang="en-US" sz="3300" b="0" i="0" u="none" strike="noStrike">
                        <a:solidFill>
                          <a:srgbClr val="000000"/>
                        </a:solidFill>
                        <a:effectLst/>
                        <a:latin typeface="Calibri" panose="020F0502020204030204" pitchFamily="34" charset="0"/>
                      </a:endParaRPr>
                    </a:p>
                  </a:txBody>
                  <a:tcPr marL="27522" marR="27522" marT="27522" marB="0" anchor="b"/>
                </a:tc>
                <a:extLst>
                  <a:ext uri="{0D108BD9-81ED-4DB2-BD59-A6C34878D82A}">
                    <a16:rowId xmlns:a16="http://schemas.microsoft.com/office/drawing/2014/main" val="1694692632"/>
                  </a:ext>
                </a:extLst>
              </a:tr>
            </a:tbl>
          </a:graphicData>
        </a:graphic>
      </p:graphicFrame>
      <p:sp>
        <p:nvSpPr>
          <p:cNvPr id="12" name="TextBox 11">
            <a:extLst>
              <a:ext uri="{FF2B5EF4-FFF2-40B4-BE49-F238E27FC236}">
                <a16:creationId xmlns:a16="http://schemas.microsoft.com/office/drawing/2014/main" id="{BCBC43D1-9B19-FA7C-7D07-B7DE4590FDE0}"/>
              </a:ext>
            </a:extLst>
          </p:cNvPr>
          <p:cNvSpPr txBox="1"/>
          <p:nvPr/>
        </p:nvSpPr>
        <p:spPr>
          <a:xfrm>
            <a:off x="2049864" y="4933104"/>
            <a:ext cx="4853354" cy="369332"/>
          </a:xfrm>
          <a:prstGeom prst="rect">
            <a:avLst/>
          </a:prstGeom>
          <a:noFill/>
        </p:spPr>
        <p:txBody>
          <a:bodyPr wrap="square" rtlCol="0">
            <a:spAutoFit/>
          </a:bodyPr>
          <a:lstStyle/>
          <a:p>
            <a:pPr algn="ctr"/>
            <a:r>
              <a:rPr lang="en-US"/>
              <a:t>Individual Assessment Regulation = 15 days</a:t>
            </a:r>
          </a:p>
        </p:txBody>
      </p:sp>
      <p:sp>
        <p:nvSpPr>
          <p:cNvPr id="14" name="TextBox 13">
            <a:extLst>
              <a:ext uri="{FF2B5EF4-FFF2-40B4-BE49-F238E27FC236}">
                <a16:creationId xmlns:a16="http://schemas.microsoft.com/office/drawing/2014/main" id="{20819620-E69C-E3C4-1615-3BE21BAB1E13}"/>
              </a:ext>
            </a:extLst>
          </p:cNvPr>
          <p:cNvSpPr txBox="1"/>
          <p:nvPr/>
        </p:nvSpPr>
        <p:spPr>
          <a:xfrm>
            <a:off x="1959429" y="5323720"/>
            <a:ext cx="5034224" cy="369332"/>
          </a:xfrm>
          <a:prstGeom prst="rect">
            <a:avLst/>
          </a:prstGeom>
          <a:noFill/>
        </p:spPr>
        <p:txBody>
          <a:bodyPr wrap="square" rtlCol="0">
            <a:spAutoFit/>
          </a:bodyPr>
          <a:lstStyle/>
          <a:p>
            <a:pPr algn="ctr"/>
            <a:r>
              <a:rPr lang="en-US"/>
              <a:t>ABA Assessment Regulation = 30 days</a:t>
            </a:r>
          </a:p>
        </p:txBody>
      </p:sp>
    </p:spTree>
    <p:extLst>
      <p:ext uri="{BB962C8B-B14F-4D97-AF65-F5344CB8AC3E}">
        <p14:creationId xmlns:p14="http://schemas.microsoft.com/office/powerpoint/2010/main" val="180178599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C48-548E-B280-25B8-915516E504ED}"/>
              </a:ext>
            </a:extLst>
          </p:cNvPr>
          <p:cNvSpPr>
            <a:spLocks noGrp="1"/>
          </p:cNvSpPr>
          <p:nvPr>
            <p:ph type="title"/>
          </p:nvPr>
        </p:nvSpPr>
        <p:spPr>
          <a:xfrm>
            <a:off x="194563" y="189651"/>
            <a:ext cx="7565138" cy="1131147"/>
          </a:xfrm>
        </p:spPr>
        <p:txBody>
          <a:bodyPr anchor="t">
            <a:normAutofit/>
          </a:bodyPr>
          <a:lstStyle/>
          <a:p>
            <a:r>
              <a:rPr lang="en-US"/>
              <a:t>Individual Assessment Mean by County – Q1 &amp; Q2 2022</a:t>
            </a:r>
          </a:p>
        </p:txBody>
      </p:sp>
      <p:sp>
        <p:nvSpPr>
          <p:cNvPr id="4" name="Slide Number Placeholder 3">
            <a:extLst>
              <a:ext uri="{FF2B5EF4-FFF2-40B4-BE49-F238E27FC236}">
                <a16:creationId xmlns:a16="http://schemas.microsoft.com/office/drawing/2014/main" id="{F9F032F9-04EE-A112-10BC-882B19A6D169}"/>
              </a:ext>
            </a:extLst>
          </p:cNvPr>
          <p:cNvSpPr>
            <a:spLocks noGrp="1"/>
          </p:cNvSpPr>
          <p:nvPr>
            <p:ph type="sldNum" sz="quarter" idx="12"/>
          </p:nvPr>
        </p:nvSpPr>
        <p:spPr>
          <a:xfrm>
            <a:off x="200913" y="6429183"/>
            <a:ext cx="402926" cy="365125"/>
          </a:xfrm>
        </p:spPr>
        <p:txBody>
          <a:bodyPr anchor="b">
            <a:normAutofit/>
          </a:bodyPr>
          <a:lstStyle/>
          <a:p>
            <a:pPr>
              <a:spcAft>
                <a:spcPts val="600"/>
              </a:spcAft>
            </a:pPr>
            <a:fld id="{BC8AEE7E-FAD4-4EE3-9D98-D5CFF485C706}" type="slidenum">
              <a:rPr lang="en-US" smtClean="0"/>
              <a:pPr>
                <a:spcAft>
                  <a:spcPts val="600"/>
                </a:spcAft>
              </a:pPr>
              <a:t>27</a:t>
            </a:fld>
            <a:endParaRPr lang="en-US"/>
          </a:p>
        </p:txBody>
      </p:sp>
      <p:graphicFrame>
        <p:nvGraphicFramePr>
          <p:cNvPr id="8" name="Content Placeholder 4">
            <a:extLst>
              <a:ext uri="{FF2B5EF4-FFF2-40B4-BE49-F238E27FC236}">
                <a16:creationId xmlns:a16="http://schemas.microsoft.com/office/drawing/2014/main" id="{6C125557-C8C3-367B-B044-1097B206DCDE}"/>
              </a:ext>
            </a:extLst>
          </p:cNvPr>
          <p:cNvGraphicFramePr>
            <a:graphicFrameLocks/>
          </p:cNvGraphicFramePr>
          <p:nvPr/>
        </p:nvGraphicFramePr>
        <p:xfrm>
          <a:off x="264416" y="1539141"/>
          <a:ext cx="8289037" cy="3566957"/>
        </p:xfrm>
        <a:graphic>
          <a:graphicData uri="http://schemas.openxmlformats.org/drawingml/2006/table">
            <a:tbl>
              <a:tblPr firstRow="1" bandRow="1">
                <a:tableStyleId>{5C22544A-7EE6-4342-B048-85BDC9FD1C3A}</a:tableStyleId>
              </a:tblPr>
              <a:tblGrid>
                <a:gridCol w="2562288">
                  <a:extLst>
                    <a:ext uri="{9D8B030D-6E8A-4147-A177-3AD203B41FA5}">
                      <a16:colId xmlns:a16="http://schemas.microsoft.com/office/drawing/2014/main" val="3849941335"/>
                    </a:ext>
                  </a:extLst>
                </a:gridCol>
                <a:gridCol w="2863373">
                  <a:extLst>
                    <a:ext uri="{9D8B030D-6E8A-4147-A177-3AD203B41FA5}">
                      <a16:colId xmlns:a16="http://schemas.microsoft.com/office/drawing/2014/main" val="747154398"/>
                    </a:ext>
                  </a:extLst>
                </a:gridCol>
                <a:gridCol w="2863376">
                  <a:extLst>
                    <a:ext uri="{9D8B030D-6E8A-4147-A177-3AD203B41FA5}">
                      <a16:colId xmlns:a16="http://schemas.microsoft.com/office/drawing/2014/main" val="1166563061"/>
                    </a:ext>
                  </a:extLst>
                </a:gridCol>
              </a:tblGrid>
              <a:tr h="587511">
                <a:tc>
                  <a:txBody>
                    <a:bodyPr/>
                    <a:lstStyle/>
                    <a:p>
                      <a:pPr algn="ctr" fontAlgn="b"/>
                      <a:r>
                        <a:rPr lang="en-US" sz="3000" u="none" strike="noStrike">
                          <a:effectLst/>
                        </a:rPr>
                        <a:t>County</a:t>
                      </a:r>
                      <a:endParaRPr lang="en-US" sz="3000" b="1" i="0" u="none" strike="noStrike">
                        <a:solidFill>
                          <a:srgbClr val="000000"/>
                        </a:solidFill>
                        <a:effectLst/>
                        <a:latin typeface="Calibri" panose="020F0502020204030204" pitchFamily="34" charset="0"/>
                      </a:endParaRPr>
                    </a:p>
                  </a:txBody>
                  <a:tcPr marL="26181" marR="26181" marT="26181" marB="0" anchor="b"/>
                </a:tc>
                <a:tc>
                  <a:txBody>
                    <a:bodyPr/>
                    <a:lstStyle/>
                    <a:p>
                      <a:pPr algn="ctr" fontAlgn="b"/>
                      <a:r>
                        <a:rPr lang="en-US" sz="3000" u="none" strike="noStrike">
                          <a:effectLst/>
                        </a:rPr>
                        <a:t>Mean Q1 2022</a:t>
                      </a:r>
                      <a:endParaRPr lang="en-US" sz="3000" b="1" i="0" u="none" strike="noStrike">
                        <a:solidFill>
                          <a:srgbClr val="000000"/>
                        </a:solidFill>
                        <a:effectLst/>
                        <a:latin typeface="Calibri" panose="020F0502020204030204" pitchFamily="34" charset="0"/>
                      </a:endParaRPr>
                    </a:p>
                  </a:txBody>
                  <a:tcPr marL="26181" marR="26181" marT="26181" marB="0" anchor="b"/>
                </a:tc>
                <a:tc>
                  <a:txBody>
                    <a:bodyPr/>
                    <a:lstStyle/>
                    <a:p>
                      <a:pPr algn="ctr" fontAlgn="b"/>
                      <a:r>
                        <a:rPr lang="en-US" sz="3000" u="none" strike="noStrike">
                          <a:effectLst/>
                        </a:rPr>
                        <a:t>Mean Q2 2022</a:t>
                      </a:r>
                      <a:endParaRPr lang="en-US" sz="3000" b="1" i="0" u="none" strike="noStrike">
                        <a:solidFill>
                          <a:srgbClr val="000000"/>
                        </a:solidFill>
                        <a:effectLst/>
                        <a:latin typeface="Calibri" panose="020F0502020204030204" pitchFamily="34" charset="0"/>
                      </a:endParaRPr>
                    </a:p>
                  </a:txBody>
                  <a:tcPr marL="26181" marR="26181" marT="26181" marB="0" anchor="b"/>
                </a:tc>
                <a:extLst>
                  <a:ext uri="{0D108BD9-81ED-4DB2-BD59-A6C34878D82A}">
                    <a16:rowId xmlns:a16="http://schemas.microsoft.com/office/drawing/2014/main" val="1354197258"/>
                  </a:ext>
                </a:extLst>
              </a:tr>
              <a:tr h="629402">
                <a:tc>
                  <a:txBody>
                    <a:bodyPr/>
                    <a:lstStyle/>
                    <a:p>
                      <a:pPr algn="l" fontAlgn="b"/>
                      <a:r>
                        <a:rPr lang="en-US" sz="3300" u="none" strike="noStrike">
                          <a:effectLst/>
                        </a:rPr>
                        <a:t>Bucks</a:t>
                      </a:r>
                      <a:endParaRPr lang="en-US" sz="3300" b="0" i="0" u="none" strike="noStrike">
                        <a:solidFill>
                          <a:srgbClr val="000000"/>
                        </a:solidFill>
                        <a:effectLst/>
                        <a:latin typeface="Arial" panose="020B0604020202020204" pitchFamily="34" charset="0"/>
                      </a:endParaRPr>
                    </a:p>
                  </a:txBody>
                  <a:tcPr marL="26181" marR="26181" marT="26181" marB="0" anchor="b"/>
                </a:tc>
                <a:tc>
                  <a:txBody>
                    <a:bodyPr/>
                    <a:lstStyle/>
                    <a:p>
                      <a:pPr algn="ctr" fontAlgn="b"/>
                      <a:r>
                        <a:rPr lang="en-US" sz="3000" u="none" strike="noStrike">
                          <a:effectLst/>
                        </a:rPr>
                        <a:t>15.9</a:t>
                      </a:r>
                      <a:endParaRPr lang="en-US" sz="3000" b="0" i="0" u="none" strike="noStrike">
                        <a:solidFill>
                          <a:srgbClr val="000000"/>
                        </a:solidFill>
                        <a:effectLst/>
                        <a:latin typeface="Calibri" panose="020F0502020204030204" pitchFamily="34" charset="0"/>
                      </a:endParaRPr>
                    </a:p>
                  </a:txBody>
                  <a:tcPr marL="26181" marR="26181" marT="26181" marB="0" anchor="b"/>
                </a:tc>
                <a:tc>
                  <a:txBody>
                    <a:bodyPr/>
                    <a:lstStyle/>
                    <a:p>
                      <a:pPr algn="ctr" fontAlgn="b"/>
                      <a:r>
                        <a:rPr lang="en-US" sz="3000" u="none" strike="noStrike">
                          <a:effectLst/>
                        </a:rPr>
                        <a:t>11.8</a:t>
                      </a:r>
                      <a:endParaRPr lang="en-US" sz="3000" b="0" i="0" u="none" strike="noStrike">
                        <a:solidFill>
                          <a:srgbClr val="000000"/>
                        </a:solidFill>
                        <a:effectLst/>
                        <a:latin typeface="Calibri" panose="020F0502020204030204" pitchFamily="34" charset="0"/>
                      </a:endParaRPr>
                    </a:p>
                  </a:txBody>
                  <a:tcPr marL="26181" marR="26181" marT="26181" marB="0" anchor="b"/>
                </a:tc>
                <a:extLst>
                  <a:ext uri="{0D108BD9-81ED-4DB2-BD59-A6C34878D82A}">
                    <a16:rowId xmlns:a16="http://schemas.microsoft.com/office/drawing/2014/main" val="2193141376"/>
                  </a:ext>
                </a:extLst>
              </a:tr>
              <a:tr h="587511">
                <a:tc>
                  <a:txBody>
                    <a:bodyPr/>
                    <a:lstStyle/>
                    <a:p>
                      <a:pPr algn="l" fontAlgn="b"/>
                      <a:r>
                        <a:rPr lang="en-US" sz="3000" u="none" strike="noStrike">
                          <a:effectLst/>
                        </a:rPr>
                        <a:t>Cambria</a:t>
                      </a:r>
                      <a:endParaRPr lang="en-US" sz="3000" b="0" i="0" u="none" strike="noStrike">
                        <a:solidFill>
                          <a:srgbClr val="000000"/>
                        </a:solidFill>
                        <a:effectLst/>
                        <a:latin typeface="Arial" panose="020B0604020202020204" pitchFamily="34" charset="0"/>
                      </a:endParaRPr>
                    </a:p>
                  </a:txBody>
                  <a:tcPr marL="26181" marR="26181" marT="26181" marB="0" anchor="b"/>
                </a:tc>
                <a:tc>
                  <a:txBody>
                    <a:bodyPr/>
                    <a:lstStyle/>
                    <a:p>
                      <a:pPr algn="ctr" fontAlgn="b"/>
                      <a:r>
                        <a:rPr lang="en-US" sz="3000" u="none" strike="noStrike">
                          <a:effectLst/>
                        </a:rPr>
                        <a:t>16.12</a:t>
                      </a:r>
                      <a:endParaRPr lang="en-US" sz="3000" b="0" i="0" u="none" strike="noStrike">
                        <a:solidFill>
                          <a:srgbClr val="000000"/>
                        </a:solidFill>
                        <a:effectLst/>
                        <a:latin typeface="Calibri" panose="020F0502020204030204" pitchFamily="34" charset="0"/>
                      </a:endParaRPr>
                    </a:p>
                  </a:txBody>
                  <a:tcPr marL="26181" marR="26181" marT="26181" marB="0" anchor="b"/>
                </a:tc>
                <a:tc>
                  <a:txBody>
                    <a:bodyPr/>
                    <a:lstStyle/>
                    <a:p>
                      <a:pPr algn="ctr" fontAlgn="b"/>
                      <a:r>
                        <a:rPr lang="en-US" sz="3000" u="none" strike="noStrike">
                          <a:effectLst/>
                        </a:rPr>
                        <a:t>25.5</a:t>
                      </a:r>
                      <a:endParaRPr lang="en-US" sz="3000" b="0" i="0" u="none" strike="noStrike">
                        <a:solidFill>
                          <a:srgbClr val="000000"/>
                        </a:solidFill>
                        <a:effectLst/>
                        <a:latin typeface="Calibri" panose="020F0502020204030204" pitchFamily="34" charset="0"/>
                      </a:endParaRPr>
                    </a:p>
                  </a:txBody>
                  <a:tcPr marL="26181" marR="26181" marT="26181" marB="0" anchor="b"/>
                </a:tc>
                <a:extLst>
                  <a:ext uri="{0D108BD9-81ED-4DB2-BD59-A6C34878D82A}">
                    <a16:rowId xmlns:a16="http://schemas.microsoft.com/office/drawing/2014/main" val="4037561235"/>
                  </a:ext>
                </a:extLst>
              </a:tr>
              <a:tr h="587511">
                <a:tc>
                  <a:txBody>
                    <a:bodyPr/>
                    <a:lstStyle/>
                    <a:p>
                      <a:pPr algn="l" fontAlgn="b"/>
                      <a:r>
                        <a:rPr lang="en-US" sz="3000" u="none" strike="noStrike">
                          <a:effectLst/>
                        </a:rPr>
                        <a:t>Lehigh</a:t>
                      </a:r>
                      <a:endParaRPr lang="en-US" sz="3000" b="0" i="0" u="none" strike="noStrike">
                        <a:solidFill>
                          <a:srgbClr val="000000"/>
                        </a:solidFill>
                        <a:effectLst/>
                        <a:latin typeface="Arial" panose="020B0604020202020204" pitchFamily="34" charset="0"/>
                      </a:endParaRPr>
                    </a:p>
                  </a:txBody>
                  <a:tcPr marL="26181" marR="26181" marT="26181" marB="0" anchor="b"/>
                </a:tc>
                <a:tc>
                  <a:txBody>
                    <a:bodyPr/>
                    <a:lstStyle/>
                    <a:p>
                      <a:pPr algn="ctr" fontAlgn="b"/>
                      <a:r>
                        <a:rPr lang="en-US" sz="3000" u="none" strike="noStrike">
                          <a:effectLst/>
                        </a:rPr>
                        <a:t>12.27</a:t>
                      </a:r>
                      <a:endParaRPr lang="en-US" sz="3000" b="0" i="0" u="none" strike="noStrike">
                        <a:solidFill>
                          <a:srgbClr val="000000"/>
                        </a:solidFill>
                        <a:effectLst/>
                        <a:latin typeface="Calibri" panose="020F0502020204030204" pitchFamily="34" charset="0"/>
                      </a:endParaRPr>
                    </a:p>
                  </a:txBody>
                  <a:tcPr marL="26181" marR="26181" marT="26181" marB="0" anchor="b"/>
                </a:tc>
                <a:tc>
                  <a:txBody>
                    <a:bodyPr/>
                    <a:lstStyle/>
                    <a:p>
                      <a:pPr algn="ctr" fontAlgn="b"/>
                      <a:r>
                        <a:rPr lang="en-US" sz="3000" u="none" strike="noStrike">
                          <a:effectLst/>
                        </a:rPr>
                        <a:t>13.1</a:t>
                      </a:r>
                      <a:endParaRPr lang="en-US" sz="3000" b="0" i="0" u="none" strike="noStrike">
                        <a:solidFill>
                          <a:srgbClr val="000000"/>
                        </a:solidFill>
                        <a:effectLst/>
                        <a:latin typeface="Calibri" panose="020F0502020204030204" pitchFamily="34" charset="0"/>
                      </a:endParaRPr>
                    </a:p>
                  </a:txBody>
                  <a:tcPr marL="26181" marR="26181" marT="26181" marB="0" anchor="b"/>
                </a:tc>
                <a:extLst>
                  <a:ext uri="{0D108BD9-81ED-4DB2-BD59-A6C34878D82A}">
                    <a16:rowId xmlns:a16="http://schemas.microsoft.com/office/drawing/2014/main" val="1289746693"/>
                  </a:ext>
                </a:extLst>
              </a:tr>
              <a:tr h="587511">
                <a:tc>
                  <a:txBody>
                    <a:bodyPr/>
                    <a:lstStyle/>
                    <a:p>
                      <a:pPr algn="l" fontAlgn="b"/>
                      <a:r>
                        <a:rPr lang="en-US" sz="3000" u="none" strike="noStrike">
                          <a:effectLst/>
                        </a:rPr>
                        <a:t>Montgomery</a:t>
                      </a:r>
                      <a:endParaRPr lang="en-US" sz="3000" b="0" i="0" u="none" strike="noStrike">
                        <a:solidFill>
                          <a:srgbClr val="000000"/>
                        </a:solidFill>
                        <a:effectLst/>
                        <a:latin typeface="Arial" panose="020B0604020202020204" pitchFamily="34" charset="0"/>
                      </a:endParaRPr>
                    </a:p>
                  </a:txBody>
                  <a:tcPr marL="26181" marR="26181" marT="26181" marB="0" anchor="b"/>
                </a:tc>
                <a:tc>
                  <a:txBody>
                    <a:bodyPr/>
                    <a:lstStyle/>
                    <a:p>
                      <a:pPr algn="ctr" fontAlgn="b"/>
                      <a:r>
                        <a:rPr lang="en-US" sz="3000" u="none" strike="noStrike">
                          <a:effectLst/>
                        </a:rPr>
                        <a:t>20.15</a:t>
                      </a:r>
                      <a:endParaRPr lang="en-US" sz="3000" b="0" i="0" u="none" strike="noStrike">
                        <a:solidFill>
                          <a:srgbClr val="000000"/>
                        </a:solidFill>
                        <a:effectLst/>
                        <a:latin typeface="Calibri" panose="020F0502020204030204" pitchFamily="34" charset="0"/>
                      </a:endParaRPr>
                    </a:p>
                  </a:txBody>
                  <a:tcPr marL="26181" marR="26181" marT="26181" marB="0" anchor="b"/>
                </a:tc>
                <a:tc>
                  <a:txBody>
                    <a:bodyPr/>
                    <a:lstStyle/>
                    <a:p>
                      <a:pPr algn="ctr" fontAlgn="b"/>
                      <a:r>
                        <a:rPr lang="en-US" sz="3000" u="none" strike="noStrike">
                          <a:effectLst/>
                        </a:rPr>
                        <a:t>22.9</a:t>
                      </a:r>
                      <a:endParaRPr lang="en-US" sz="3000" b="0" i="0" u="none" strike="noStrike">
                        <a:solidFill>
                          <a:srgbClr val="000000"/>
                        </a:solidFill>
                        <a:effectLst/>
                        <a:latin typeface="Calibri" panose="020F0502020204030204" pitchFamily="34" charset="0"/>
                      </a:endParaRPr>
                    </a:p>
                  </a:txBody>
                  <a:tcPr marL="26181" marR="26181" marT="26181" marB="0" anchor="b"/>
                </a:tc>
                <a:extLst>
                  <a:ext uri="{0D108BD9-81ED-4DB2-BD59-A6C34878D82A}">
                    <a16:rowId xmlns:a16="http://schemas.microsoft.com/office/drawing/2014/main" val="2641787475"/>
                  </a:ext>
                </a:extLst>
              </a:tr>
              <a:tr h="587511">
                <a:tc>
                  <a:txBody>
                    <a:bodyPr/>
                    <a:lstStyle/>
                    <a:p>
                      <a:pPr algn="l" fontAlgn="b"/>
                      <a:r>
                        <a:rPr lang="en-US" sz="3000" u="none" strike="noStrike">
                          <a:effectLst/>
                        </a:rPr>
                        <a:t>Northampton</a:t>
                      </a:r>
                      <a:endParaRPr lang="en-US" sz="3000" b="0" i="0" u="none" strike="noStrike">
                        <a:solidFill>
                          <a:srgbClr val="000000"/>
                        </a:solidFill>
                        <a:effectLst/>
                        <a:latin typeface="Arial" panose="020B0604020202020204" pitchFamily="34" charset="0"/>
                      </a:endParaRPr>
                    </a:p>
                  </a:txBody>
                  <a:tcPr marL="26181" marR="26181" marT="26181" marB="0" anchor="b"/>
                </a:tc>
                <a:tc>
                  <a:txBody>
                    <a:bodyPr/>
                    <a:lstStyle/>
                    <a:p>
                      <a:pPr algn="ctr" fontAlgn="b"/>
                      <a:r>
                        <a:rPr lang="en-US" sz="3000" u="none" strike="noStrike">
                          <a:effectLst/>
                        </a:rPr>
                        <a:t>18.57</a:t>
                      </a:r>
                      <a:endParaRPr lang="en-US" sz="3000" b="0" i="0" u="none" strike="noStrike">
                        <a:solidFill>
                          <a:srgbClr val="000000"/>
                        </a:solidFill>
                        <a:effectLst/>
                        <a:latin typeface="Calibri" panose="020F0502020204030204" pitchFamily="34" charset="0"/>
                      </a:endParaRPr>
                    </a:p>
                  </a:txBody>
                  <a:tcPr marL="26181" marR="26181" marT="26181" marB="0" anchor="b"/>
                </a:tc>
                <a:tc>
                  <a:txBody>
                    <a:bodyPr/>
                    <a:lstStyle/>
                    <a:p>
                      <a:pPr algn="ctr" fontAlgn="b"/>
                      <a:r>
                        <a:rPr lang="en-US" sz="3000" u="none" strike="noStrike">
                          <a:effectLst/>
                        </a:rPr>
                        <a:t>15.8</a:t>
                      </a:r>
                      <a:endParaRPr lang="en-US" sz="3000" b="0" i="0" u="none" strike="noStrike">
                        <a:solidFill>
                          <a:srgbClr val="000000"/>
                        </a:solidFill>
                        <a:effectLst/>
                        <a:latin typeface="Calibri" panose="020F0502020204030204" pitchFamily="34" charset="0"/>
                      </a:endParaRPr>
                    </a:p>
                  </a:txBody>
                  <a:tcPr marL="26181" marR="26181" marT="26181" marB="0" anchor="b"/>
                </a:tc>
                <a:extLst>
                  <a:ext uri="{0D108BD9-81ED-4DB2-BD59-A6C34878D82A}">
                    <a16:rowId xmlns:a16="http://schemas.microsoft.com/office/drawing/2014/main" val="4180698946"/>
                  </a:ext>
                </a:extLst>
              </a:tr>
            </a:tbl>
          </a:graphicData>
        </a:graphic>
      </p:graphicFrame>
    </p:spTree>
    <p:extLst>
      <p:ext uri="{BB962C8B-B14F-4D97-AF65-F5344CB8AC3E}">
        <p14:creationId xmlns:p14="http://schemas.microsoft.com/office/powerpoint/2010/main" val="410165993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CBD11-D028-4304-8D2E-5F573B147071}"/>
              </a:ext>
            </a:extLst>
          </p:cNvPr>
          <p:cNvSpPr>
            <a:spLocks noGrp="1"/>
          </p:cNvSpPr>
          <p:nvPr>
            <p:ph type="title"/>
          </p:nvPr>
        </p:nvSpPr>
        <p:spPr>
          <a:xfrm>
            <a:off x="194563" y="189651"/>
            <a:ext cx="7565138" cy="1131147"/>
          </a:xfrm>
        </p:spPr>
        <p:txBody>
          <a:bodyPr anchor="t">
            <a:normAutofit/>
          </a:bodyPr>
          <a:lstStyle/>
          <a:p>
            <a:r>
              <a:rPr lang="en-US"/>
              <a:t>ABA Assessment Mean by County – Q1 &amp; Q2 2022</a:t>
            </a:r>
          </a:p>
        </p:txBody>
      </p:sp>
      <p:sp>
        <p:nvSpPr>
          <p:cNvPr id="4" name="Slide Number Placeholder 3">
            <a:extLst>
              <a:ext uri="{FF2B5EF4-FFF2-40B4-BE49-F238E27FC236}">
                <a16:creationId xmlns:a16="http://schemas.microsoft.com/office/drawing/2014/main" id="{D489B28B-85EE-A666-ADBF-60C0033C367B}"/>
              </a:ext>
            </a:extLst>
          </p:cNvPr>
          <p:cNvSpPr>
            <a:spLocks noGrp="1"/>
          </p:cNvSpPr>
          <p:nvPr>
            <p:ph type="sldNum" sz="quarter" idx="12"/>
          </p:nvPr>
        </p:nvSpPr>
        <p:spPr>
          <a:xfrm>
            <a:off x="200913" y="6429183"/>
            <a:ext cx="402926" cy="365125"/>
          </a:xfrm>
        </p:spPr>
        <p:txBody>
          <a:bodyPr anchor="b">
            <a:normAutofit/>
          </a:bodyPr>
          <a:lstStyle/>
          <a:p>
            <a:pPr>
              <a:spcAft>
                <a:spcPts val="600"/>
              </a:spcAft>
            </a:pPr>
            <a:fld id="{BC8AEE7E-FAD4-4EE3-9D98-D5CFF485C706}" type="slidenum">
              <a:rPr lang="en-US" smtClean="0"/>
              <a:pPr>
                <a:spcAft>
                  <a:spcPts val="600"/>
                </a:spcAft>
              </a:pPr>
              <a:t>28</a:t>
            </a:fld>
            <a:endParaRPr lang="en-US"/>
          </a:p>
        </p:txBody>
      </p:sp>
      <p:graphicFrame>
        <p:nvGraphicFramePr>
          <p:cNvPr id="8" name="Content Placeholder 4">
            <a:extLst>
              <a:ext uri="{FF2B5EF4-FFF2-40B4-BE49-F238E27FC236}">
                <a16:creationId xmlns:a16="http://schemas.microsoft.com/office/drawing/2014/main" id="{40F3E167-5DD3-0CF3-3831-3652F52C57A3}"/>
              </a:ext>
            </a:extLst>
          </p:cNvPr>
          <p:cNvGraphicFramePr>
            <a:graphicFrameLocks/>
          </p:cNvGraphicFramePr>
          <p:nvPr/>
        </p:nvGraphicFramePr>
        <p:xfrm>
          <a:off x="798619" y="1146950"/>
          <a:ext cx="7220632" cy="4351338"/>
        </p:xfrm>
        <a:graphic>
          <a:graphicData uri="http://schemas.openxmlformats.org/drawingml/2006/table">
            <a:tbl>
              <a:tblPr firstRow="1" bandRow="1">
                <a:solidFill>
                  <a:schemeClr val="tx1">
                    <a:lumMod val="75000"/>
                    <a:lumOff val="25000"/>
                  </a:schemeClr>
                </a:solidFill>
                <a:tableStyleId>{5C22544A-7EE6-4342-B048-85BDC9FD1C3A}</a:tableStyleId>
              </a:tblPr>
              <a:tblGrid>
                <a:gridCol w="2070866">
                  <a:extLst>
                    <a:ext uri="{9D8B030D-6E8A-4147-A177-3AD203B41FA5}">
                      <a16:colId xmlns:a16="http://schemas.microsoft.com/office/drawing/2014/main" val="3880123176"/>
                    </a:ext>
                  </a:extLst>
                </a:gridCol>
                <a:gridCol w="2489763">
                  <a:extLst>
                    <a:ext uri="{9D8B030D-6E8A-4147-A177-3AD203B41FA5}">
                      <a16:colId xmlns:a16="http://schemas.microsoft.com/office/drawing/2014/main" val="3313784067"/>
                    </a:ext>
                  </a:extLst>
                </a:gridCol>
                <a:gridCol w="2660003">
                  <a:extLst>
                    <a:ext uri="{9D8B030D-6E8A-4147-A177-3AD203B41FA5}">
                      <a16:colId xmlns:a16="http://schemas.microsoft.com/office/drawing/2014/main" val="903078018"/>
                    </a:ext>
                  </a:extLst>
                </a:gridCol>
              </a:tblGrid>
              <a:tr h="725223">
                <a:tc>
                  <a:txBody>
                    <a:bodyPr/>
                    <a:lstStyle/>
                    <a:p>
                      <a:pPr algn="ctr" fontAlgn="b"/>
                      <a:r>
                        <a:rPr lang="en-US" sz="2300" b="0" u="none" strike="noStrike" cap="none" spc="0">
                          <a:solidFill>
                            <a:schemeClr val="bg1"/>
                          </a:solidFill>
                          <a:effectLst/>
                        </a:rPr>
                        <a:t>County</a:t>
                      </a:r>
                      <a:endParaRPr lang="en-US" sz="2300" b="0" i="0" u="none" strike="noStrike" cap="none" spc="0">
                        <a:solidFill>
                          <a:schemeClr val="bg1"/>
                        </a:solidFill>
                        <a:effectLst/>
                        <a:latin typeface="Calibri" panose="020F0502020204030204" pitchFamily="34" charset="0"/>
                      </a:endParaRPr>
                    </a:p>
                  </a:txBody>
                  <a:tcPr marL="199181" marR="15960" marT="153216" marB="153216"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gn="ctr" fontAlgn="b"/>
                      <a:r>
                        <a:rPr lang="en-US" sz="2300" b="0" u="none" strike="noStrike" cap="none" spc="0">
                          <a:solidFill>
                            <a:schemeClr val="bg1"/>
                          </a:solidFill>
                          <a:effectLst/>
                        </a:rPr>
                        <a:t>Mean Q1 2022</a:t>
                      </a:r>
                      <a:endParaRPr lang="en-US" sz="2300" b="0" i="0" u="none" strike="noStrike" cap="none" spc="0">
                        <a:solidFill>
                          <a:schemeClr val="bg1"/>
                        </a:solidFill>
                        <a:effectLst/>
                        <a:latin typeface="Calibri" panose="020F0502020204030204" pitchFamily="34" charset="0"/>
                      </a:endParaRPr>
                    </a:p>
                  </a:txBody>
                  <a:tcPr marL="199181" marR="15960" marT="153216" marB="153216" anchor="ctr">
                    <a:lnL w="12700" cmpd="sng">
                      <a:noFill/>
                    </a:lnL>
                    <a:lnR w="12700" cmpd="sng">
                      <a:noFill/>
                    </a:lnR>
                    <a:lnT w="19050" cap="flat" cmpd="sng" algn="ctr">
                      <a:solidFill>
                        <a:schemeClr val="tx1"/>
                      </a:solidFill>
                      <a:prstDash val="solid"/>
                    </a:lnT>
                    <a:lnB w="38100" cmpd="sng">
                      <a:noFill/>
                    </a:lnB>
                    <a:solidFill>
                      <a:schemeClr val="tx1"/>
                    </a:solidFill>
                  </a:tcPr>
                </a:tc>
                <a:tc>
                  <a:txBody>
                    <a:bodyPr/>
                    <a:lstStyle/>
                    <a:p>
                      <a:pPr algn="ctr" fontAlgn="b"/>
                      <a:r>
                        <a:rPr lang="en-US" sz="2300" b="0" u="none" strike="noStrike" cap="none" spc="0">
                          <a:solidFill>
                            <a:schemeClr val="bg1"/>
                          </a:solidFill>
                          <a:effectLst/>
                        </a:rPr>
                        <a:t>Mean Q2 2022</a:t>
                      </a:r>
                      <a:endParaRPr lang="en-US" sz="2300" b="0" i="0" u="none" strike="noStrike" cap="none" spc="0">
                        <a:solidFill>
                          <a:schemeClr val="bg1"/>
                        </a:solidFill>
                        <a:effectLst/>
                        <a:latin typeface="Calibri" panose="020F0502020204030204" pitchFamily="34" charset="0"/>
                      </a:endParaRPr>
                    </a:p>
                  </a:txBody>
                  <a:tcPr marL="199181" marR="15960" marT="153216" marB="153216"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3767821768"/>
                  </a:ext>
                </a:extLst>
              </a:tr>
              <a:tr h="725223">
                <a:tc>
                  <a:txBody>
                    <a:bodyPr/>
                    <a:lstStyle/>
                    <a:p>
                      <a:pPr algn="l" fontAlgn="b"/>
                      <a:r>
                        <a:rPr lang="en-US" sz="2300" u="none" strike="noStrike" cap="none" spc="0">
                          <a:solidFill>
                            <a:schemeClr val="bg1"/>
                          </a:solidFill>
                          <a:effectLst/>
                        </a:rPr>
                        <a:t>Bucks</a:t>
                      </a:r>
                      <a:endParaRPr lang="en-US" sz="2300" b="0" i="0" u="none" strike="noStrike" cap="none" spc="0">
                        <a:solidFill>
                          <a:schemeClr val="bg1"/>
                        </a:solidFill>
                        <a:effectLst/>
                        <a:latin typeface="Arial" panose="020B0604020202020204" pitchFamily="34" charset="0"/>
                      </a:endParaRPr>
                    </a:p>
                  </a:txBody>
                  <a:tcPr marL="199181" marR="15960" marT="153216" marB="153216" anchor="b">
                    <a:lnL w="38100" cap="flat" cmpd="sng" algn="ctr">
                      <a:no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fontAlgn="b"/>
                      <a:r>
                        <a:rPr lang="en-US" sz="2300" u="none" strike="noStrike" cap="none" spc="0">
                          <a:solidFill>
                            <a:schemeClr val="bg1"/>
                          </a:solidFill>
                          <a:effectLst/>
                        </a:rPr>
                        <a:t>16.75</a:t>
                      </a:r>
                      <a:endParaRPr lang="en-US" sz="2300" b="0" i="0" u="none" strike="noStrike" cap="none" spc="0">
                        <a:solidFill>
                          <a:schemeClr val="bg1"/>
                        </a:solidFill>
                        <a:effectLst/>
                        <a:latin typeface="Calibri" panose="020F0502020204030204" pitchFamily="34" charset="0"/>
                      </a:endParaRPr>
                    </a:p>
                  </a:txBody>
                  <a:tcPr marL="199181" marR="15960" marT="153216" marB="153216"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fontAlgn="b"/>
                      <a:r>
                        <a:rPr lang="en-US" sz="2300" u="none" strike="noStrike" cap="none" spc="0">
                          <a:solidFill>
                            <a:schemeClr val="bg1"/>
                          </a:solidFill>
                          <a:effectLst/>
                        </a:rPr>
                        <a:t>16.8</a:t>
                      </a:r>
                      <a:endParaRPr lang="en-US" sz="2300" b="0" i="0" u="none" strike="noStrike" cap="none" spc="0">
                        <a:solidFill>
                          <a:schemeClr val="bg1"/>
                        </a:solidFill>
                        <a:effectLst/>
                        <a:latin typeface="Calibri" panose="020F0502020204030204" pitchFamily="34" charset="0"/>
                      </a:endParaRPr>
                    </a:p>
                  </a:txBody>
                  <a:tcPr marL="199181" marR="15960" marT="153216" marB="153216" anchor="b">
                    <a:lnL w="6350" cap="flat" cmpd="sng" algn="ctr">
                      <a:solidFill>
                        <a:schemeClr val="tx1">
                          <a:lumMod val="50000"/>
                          <a:lumOff val="50000"/>
                        </a:schemeClr>
                      </a:solidFill>
                      <a:prstDash val="solid"/>
                    </a:lnL>
                    <a:lnR w="38100" cap="flat" cmpd="sng" algn="ctr">
                      <a:noFill/>
                      <a:prstDash val="solid"/>
                    </a:lnR>
                    <a:lnT w="38100" cmpd="sng">
                      <a:noFill/>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3245268017"/>
                  </a:ext>
                </a:extLst>
              </a:tr>
              <a:tr h="725223">
                <a:tc>
                  <a:txBody>
                    <a:bodyPr/>
                    <a:lstStyle/>
                    <a:p>
                      <a:pPr algn="l" fontAlgn="b"/>
                      <a:r>
                        <a:rPr lang="en-US" sz="2300" u="none" strike="noStrike" cap="none" spc="0">
                          <a:solidFill>
                            <a:schemeClr val="bg1"/>
                          </a:solidFill>
                          <a:effectLst/>
                        </a:rPr>
                        <a:t>Cambria</a:t>
                      </a:r>
                      <a:endParaRPr lang="en-US" sz="2300" b="0" i="0" u="none" strike="noStrike" cap="none" spc="0">
                        <a:solidFill>
                          <a:schemeClr val="bg1"/>
                        </a:solidFill>
                        <a:effectLst/>
                        <a:latin typeface="Arial" panose="020B0604020202020204" pitchFamily="34" charset="0"/>
                      </a:endParaRPr>
                    </a:p>
                  </a:txBody>
                  <a:tcPr marL="199181" marR="15960" marT="153216" marB="153216"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fontAlgn="b"/>
                      <a:r>
                        <a:rPr lang="en-US" sz="2300" u="none" strike="noStrike" cap="none" spc="0">
                          <a:solidFill>
                            <a:schemeClr val="bg1"/>
                          </a:solidFill>
                          <a:effectLst/>
                        </a:rPr>
                        <a:t>20</a:t>
                      </a:r>
                      <a:endParaRPr lang="en-US" sz="2300" b="0" i="0" u="none" strike="noStrike" cap="none" spc="0">
                        <a:solidFill>
                          <a:schemeClr val="bg1"/>
                        </a:solidFill>
                        <a:effectLst/>
                        <a:latin typeface="Calibri" panose="020F0502020204030204" pitchFamily="34" charset="0"/>
                      </a:endParaRPr>
                    </a:p>
                  </a:txBody>
                  <a:tcPr marL="199181" marR="15960" marT="153216" marB="153216"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fontAlgn="b"/>
                      <a:r>
                        <a:rPr lang="en-US" sz="2300" u="none" strike="noStrike" cap="none" spc="0">
                          <a:solidFill>
                            <a:schemeClr val="bg1"/>
                          </a:solidFill>
                          <a:effectLst/>
                        </a:rPr>
                        <a:t>30.5</a:t>
                      </a:r>
                      <a:endParaRPr lang="en-US" sz="2300" b="0" i="0" u="none" strike="noStrike" cap="none" spc="0">
                        <a:solidFill>
                          <a:schemeClr val="bg1"/>
                        </a:solidFill>
                        <a:effectLst/>
                        <a:latin typeface="Calibri" panose="020F0502020204030204" pitchFamily="34" charset="0"/>
                      </a:endParaRPr>
                    </a:p>
                  </a:txBody>
                  <a:tcPr marL="199181" marR="15960" marT="153216" marB="153216" anchor="b">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682575201"/>
                  </a:ext>
                </a:extLst>
              </a:tr>
              <a:tr h="725223">
                <a:tc>
                  <a:txBody>
                    <a:bodyPr/>
                    <a:lstStyle/>
                    <a:p>
                      <a:pPr algn="l" fontAlgn="b"/>
                      <a:r>
                        <a:rPr lang="en-US" sz="2300" u="none" strike="noStrike" cap="none" spc="0">
                          <a:solidFill>
                            <a:schemeClr val="bg1"/>
                          </a:solidFill>
                          <a:effectLst/>
                        </a:rPr>
                        <a:t>Lehigh</a:t>
                      </a:r>
                      <a:endParaRPr lang="en-US" sz="2300" b="0" i="0" u="none" strike="noStrike" cap="none" spc="0">
                        <a:solidFill>
                          <a:schemeClr val="bg1"/>
                        </a:solidFill>
                        <a:effectLst/>
                        <a:latin typeface="Arial" panose="020B0604020202020204" pitchFamily="34" charset="0"/>
                      </a:endParaRPr>
                    </a:p>
                  </a:txBody>
                  <a:tcPr marL="199181" marR="15960" marT="153216" marB="153216" anchor="b">
                    <a:lnL w="38100" cap="flat" cmpd="sng" algn="ctr">
                      <a:no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fontAlgn="b"/>
                      <a:r>
                        <a:rPr lang="en-US" sz="2300" u="none" strike="noStrike" cap="none" spc="0">
                          <a:solidFill>
                            <a:schemeClr val="bg1"/>
                          </a:solidFill>
                          <a:effectLst/>
                        </a:rPr>
                        <a:t>21.68</a:t>
                      </a:r>
                      <a:endParaRPr lang="en-US" sz="2300" b="0" i="0" u="none" strike="noStrike" cap="none" spc="0">
                        <a:solidFill>
                          <a:schemeClr val="bg1"/>
                        </a:solidFill>
                        <a:effectLst/>
                        <a:latin typeface="Calibri" panose="020F0502020204030204" pitchFamily="34" charset="0"/>
                      </a:endParaRPr>
                    </a:p>
                  </a:txBody>
                  <a:tcPr marL="199181" marR="15960" marT="153216" marB="153216"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tc>
                  <a:txBody>
                    <a:bodyPr/>
                    <a:lstStyle/>
                    <a:p>
                      <a:pPr algn="ctr" fontAlgn="b"/>
                      <a:r>
                        <a:rPr lang="en-US" sz="2300" u="none" strike="noStrike" cap="none" spc="0">
                          <a:solidFill>
                            <a:schemeClr val="bg1"/>
                          </a:solidFill>
                          <a:effectLst/>
                        </a:rPr>
                        <a:t>26.8</a:t>
                      </a:r>
                      <a:endParaRPr lang="en-US" sz="2300" b="0" i="0" u="none" strike="noStrike" cap="none" spc="0">
                        <a:solidFill>
                          <a:schemeClr val="bg1"/>
                        </a:solidFill>
                        <a:effectLst/>
                        <a:latin typeface="Calibri" panose="020F0502020204030204" pitchFamily="34" charset="0"/>
                      </a:endParaRPr>
                    </a:p>
                  </a:txBody>
                  <a:tcPr marL="199181" marR="15960" marT="153216" marB="153216" anchor="b">
                    <a:lnL w="6350" cap="flat" cmpd="sng" algn="ctr">
                      <a:solidFill>
                        <a:schemeClr val="tx1">
                          <a:lumMod val="50000"/>
                          <a:lumOff val="50000"/>
                        </a:schemeClr>
                      </a:solidFill>
                      <a:prstDash val="solid"/>
                    </a:lnL>
                    <a:lnR w="38100" cap="flat" cmpd="sng" algn="ctr">
                      <a:noFill/>
                      <a:prstDash val="solid"/>
                    </a:lnR>
                    <a:lnT w="12700" cmpd="sng">
                      <a:noFill/>
                      <a:prstDash val="solid"/>
                    </a:lnT>
                    <a:lnB w="6350" cap="flat" cmpd="sng" algn="ctr">
                      <a:solidFill>
                        <a:schemeClr val="tx1">
                          <a:lumMod val="50000"/>
                          <a:lumOff val="50000"/>
                        </a:schemeClr>
                      </a:solidFill>
                      <a:prstDash val="solid"/>
                    </a:lnB>
                    <a:solidFill>
                      <a:schemeClr val="tx1">
                        <a:lumMod val="75000"/>
                        <a:lumOff val="25000"/>
                      </a:schemeClr>
                    </a:solidFill>
                  </a:tcPr>
                </a:tc>
                <a:extLst>
                  <a:ext uri="{0D108BD9-81ED-4DB2-BD59-A6C34878D82A}">
                    <a16:rowId xmlns:a16="http://schemas.microsoft.com/office/drawing/2014/main" val="1963459358"/>
                  </a:ext>
                </a:extLst>
              </a:tr>
              <a:tr h="725223">
                <a:tc>
                  <a:txBody>
                    <a:bodyPr/>
                    <a:lstStyle/>
                    <a:p>
                      <a:pPr algn="l" fontAlgn="b"/>
                      <a:r>
                        <a:rPr lang="en-US" sz="2300" u="none" strike="noStrike" cap="none" spc="0">
                          <a:solidFill>
                            <a:schemeClr val="bg1"/>
                          </a:solidFill>
                          <a:effectLst/>
                        </a:rPr>
                        <a:t>Montgomery</a:t>
                      </a:r>
                      <a:endParaRPr lang="en-US" sz="2300" b="0" i="0" u="none" strike="noStrike" cap="none" spc="0">
                        <a:solidFill>
                          <a:schemeClr val="bg1"/>
                        </a:solidFill>
                        <a:effectLst/>
                        <a:latin typeface="Arial" panose="020B0604020202020204" pitchFamily="34" charset="0"/>
                      </a:endParaRPr>
                    </a:p>
                  </a:txBody>
                  <a:tcPr marL="199181" marR="15960" marT="153216" marB="153216"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fontAlgn="b"/>
                      <a:r>
                        <a:rPr lang="en-US" sz="2300" u="none" strike="noStrike" cap="none" spc="0">
                          <a:solidFill>
                            <a:schemeClr val="bg1"/>
                          </a:solidFill>
                          <a:effectLst/>
                        </a:rPr>
                        <a:t>26.74</a:t>
                      </a:r>
                      <a:endParaRPr lang="en-US" sz="2300" b="0" i="0" u="none" strike="noStrike" cap="none" spc="0">
                        <a:solidFill>
                          <a:schemeClr val="bg1"/>
                        </a:solidFill>
                        <a:effectLst/>
                        <a:latin typeface="Calibri" panose="020F0502020204030204" pitchFamily="34" charset="0"/>
                      </a:endParaRPr>
                    </a:p>
                  </a:txBody>
                  <a:tcPr marL="199181" marR="15960" marT="153216" marB="153216"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tc>
                  <a:txBody>
                    <a:bodyPr/>
                    <a:lstStyle/>
                    <a:p>
                      <a:pPr algn="ctr" fontAlgn="b"/>
                      <a:r>
                        <a:rPr lang="en-US" sz="2300" u="none" strike="noStrike" cap="none" spc="0">
                          <a:solidFill>
                            <a:schemeClr val="bg1"/>
                          </a:solidFill>
                          <a:effectLst/>
                        </a:rPr>
                        <a:t>29.4</a:t>
                      </a:r>
                      <a:endParaRPr lang="en-US" sz="2300" b="0" i="0" u="none" strike="noStrike" cap="none" spc="0">
                        <a:solidFill>
                          <a:schemeClr val="bg1"/>
                        </a:solidFill>
                        <a:effectLst/>
                        <a:latin typeface="Calibri" panose="020F0502020204030204" pitchFamily="34" charset="0"/>
                      </a:endParaRPr>
                    </a:p>
                  </a:txBody>
                  <a:tcPr marL="199181" marR="15960" marT="153216" marB="153216" anchor="b">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tx1">
                        <a:lumMod val="85000"/>
                        <a:lumOff val="15000"/>
                      </a:schemeClr>
                    </a:solidFill>
                  </a:tcPr>
                </a:tc>
                <a:extLst>
                  <a:ext uri="{0D108BD9-81ED-4DB2-BD59-A6C34878D82A}">
                    <a16:rowId xmlns:a16="http://schemas.microsoft.com/office/drawing/2014/main" val="1945222498"/>
                  </a:ext>
                </a:extLst>
              </a:tr>
              <a:tr h="725223">
                <a:tc>
                  <a:txBody>
                    <a:bodyPr/>
                    <a:lstStyle/>
                    <a:p>
                      <a:pPr algn="l" fontAlgn="b"/>
                      <a:r>
                        <a:rPr lang="en-US" sz="2300" u="none" strike="noStrike" cap="none" spc="0">
                          <a:solidFill>
                            <a:schemeClr val="bg1"/>
                          </a:solidFill>
                          <a:effectLst/>
                        </a:rPr>
                        <a:t>Northampton</a:t>
                      </a:r>
                      <a:endParaRPr lang="en-US" sz="2300" b="0" i="0" u="none" strike="noStrike" cap="none" spc="0">
                        <a:solidFill>
                          <a:schemeClr val="bg1"/>
                        </a:solidFill>
                        <a:effectLst/>
                        <a:latin typeface="Arial" panose="020B0604020202020204" pitchFamily="34" charset="0"/>
                      </a:endParaRPr>
                    </a:p>
                  </a:txBody>
                  <a:tcPr marL="199181" marR="15960" marT="153216" marB="153216" anchor="b">
                    <a:lnL w="38100" cap="flat" cmpd="sng" algn="ctr">
                      <a:noFill/>
                      <a:prstDash val="solid"/>
                    </a:lnL>
                    <a:lnR w="6350" cap="flat" cmpd="sng" algn="ctr">
                      <a:solidFill>
                        <a:schemeClr val="tx1">
                          <a:lumMod val="50000"/>
                          <a:lumOff val="50000"/>
                        </a:schemeClr>
                      </a:solidFill>
                      <a:prstDash val="solid"/>
                    </a:lnR>
                    <a:lnT w="12700" cmpd="sng">
                      <a:noFill/>
                      <a:prstDash val="solid"/>
                    </a:lnT>
                    <a:lnB w="38100" cap="flat" cmpd="sng" algn="ctr">
                      <a:noFill/>
                      <a:prstDash val="solid"/>
                    </a:lnB>
                    <a:solidFill>
                      <a:schemeClr val="tx1">
                        <a:lumMod val="75000"/>
                        <a:lumOff val="25000"/>
                      </a:schemeClr>
                    </a:solidFill>
                  </a:tcPr>
                </a:tc>
                <a:tc>
                  <a:txBody>
                    <a:bodyPr/>
                    <a:lstStyle/>
                    <a:p>
                      <a:pPr algn="ctr" fontAlgn="b"/>
                      <a:r>
                        <a:rPr lang="en-US" sz="2300" u="none" strike="noStrike" cap="none" spc="0">
                          <a:solidFill>
                            <a:schemeClr val="bg1"/>
                          </a:solidFill>
                          <a:effectLst/>
                        </a:rPr>
                        <a:t>20.56</a:t>
                      </a:r>
                      <a:endParaRPr lang="en-US" sz="2300" b="0" i="0" u="none" strike="noStrike" cap="none" spc="0">
                        <a:solidFill>
                          <a:schemeClr val="bg1"/>
                        </a:solidFill>
                        <a:effectLst/>
                        <a:latin typeface="Calibri" panose="020F0502020204030204" pitchFamily="34" charset="0"/>
                      </a:endParaRPr>
                    </a:p>
                  </a:txBody>
                  <a:tcPr marL="199181" marR="15960" marT="153216" marB="153216"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38100" cap="flat" cmpd="sng" algn="ctr">
                      <a:noFill/>
                      <a:prstDash val="solid"/>
                    </a:lnB>
                    <a:solidFill>
                      <a:schemeClr val="tx1">
                        <a:lumMod val="75000"/>
                        <a:lumOff val="25000"/>
                      </a:schemeClr>
                    </a:solidFill>
                  </a:tcPr>
                </a:tc>
                <a:tc>
                  <a:txBody>
                    <a:bodyPr/>
                    <a:lstStyle/>
                    <a:p>
                      <a:pPr algn="ctr" fontAlgn="b"/>
                      <a:r>
                        <a:rPr lang="en-US" sz="2300" u="none" strike="noStrike" cap="none" spc="0">
                          <a:solidFill>
                            <a:schemeClr val="bg1"/>
                          </a:solidFill>
                          <a:effectLst/>
                        </a:rPr>
                        <a:t>21.35</a:t>
                      </a:r>
                      <a:endParaRPr lang="en-US" sz="2300" b="0" i="0" u="none" strike="noStrike" cap="none" spc="0">
                        <a:solidFill>
                          <a:schemeClr val="bg1"/>
                        </a:solidFill>
                        <a:effectLst/>
                        <a:latin typeface="Calibri" panose="020F0502020204030204" pitchFamily="34" charset="0"/>
                      </a:endParaRPr>
                    </a:p>
                  </a:txBody>
                  <a:tcPr marL="199181" marR="15960" marT="153216" marB="153216" anchor="b">
                    <a:lnL w="6350" cap="flat" cmpd="sng" algn="ctr">
                      <a:solidFill>
                        <a:schemeClr val="tx1">
                          <a:lumMod val="50000"/>
                          <a:lumOff val="50000"/>
                        </a:schemeClr>
                      </a:solidFill>
                      <a:prstDash val="solid"/>
                    </a:lnL>
                    <a:lnR w="38100" cap="flat" cmpd="sng" algn="ctr">
                      <a:noFill/>
                      <a:prstDash val="solid"/>
                    </a:lnR>
                    <a:lnT w="12700" cmpd="sng">
                      <a:noFill/>
                      <a:prstDash val="solid"/>
                    </a:lnT>
                    <a:lnB w="38100" cap="flat" cmpd="sng" algn="ctr">
                      <a:noFill/>
                      <a:prstDash val="solid"/>
                    </a:lnB>
                    <a:solidFill>
                      <a:schemeClr val="tx1">
                        <a:lumMod val="75000"/>
                        <a:lumOff val="25000"/>
                      </a:schemeClr>
                    </a:solidFill>
                  </a:tcPr>
                </a:tc>
                <a:extLst>
                  <a:ext uri="{0D108BD9-81ED-4DB2-BD59-A6C34878D82A}">
                    <a16:rowId xmlns:a16="http://schemas.microsoft.com/office/drawing/2014/main" val="2506052665"/>
                  </a:ext>
                </a:extLst>
              </a:tr>
            </a:tbl>
          </a:graphicData>
        </a:graphic>
      </p:graphicFrame>
    </p:spTree>
    <p:extLst>
      <p:ext uri="{BB962C8B-B14F-4D97-AF65-F5344CB8AC3E}">
        <p14:creationId xmlns:p14="http://schemas.microsoft.com/office/powerpoint/2010/main" val="315217429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712C-E2DA-AB0E-FDF3-98EA917B94FD}"/>
              </a:ext>
            </a:extLst>
          </p:cNvPr>
          <p:cNvSpPr>
            <a:spLocks noGrp="1"/>
          </p:cNvSpPr>
          <p:nvPr>
            <p:ph type="title"/>
          </p:nvPr>
        </p:nvSpPr>
        <p:spPr/>
        <p:txBody>
          <a:bodyPr/>
          <a:lstStyle/>
          <a:p>
            <a:r>
              <a:rPr lang="en-US"/>
              <a:t>Written Order without an Assessment</a:t>
            </a:r>
          </a:p>
        </p:txBody>
      </p:sp>
      <p:sp>
        <p:nvSpPr>
          <p:cNvPr id="3" name="Content Placeholder 2">
            <a:extLst>
              <a:ext uri="{FF2B5EF4-FFF2-40B4-BE49-F238E27FC236}">
                <a16:creationId xmlns:a16="http://schemas.microsoft.com/office/drawing/2014/main" id="{21362D5D-0956-9B2B-900A-4723EF607EF2}"/>
              </a:ext>
            </a:extLst>
          </p:cNvPr>
          <p:cNvSpPr>
            <a:spLocks noGrp="1"/>
          </p:cNvSpPr>
          <p:nvPr>
            <p:ph idx="1"/>
          </p:nvPr>
        </p:nvSpPr>
        <p:spPr/>
        <p:txBody>
          <a:bodyPr/>
          <a:lstStyle/>
          <a:p>
            <a:pPr marL="0" indent="0" algn="ctr">
              <a:buNone/>
            </a:pPr>
            <a:r>
              <a:rPr lang="en-US"/>
              <a:t>Total # of Members with a Written Order (billed WO claim) </a:t>
            </a:r>
          </a:p>
          <a:p>
            <a:pPr marL="0" indent="0" algn="ctr">
              <a:buNone/>
            </a:pPr>
            <a:r>
              <a:rPr lang="en-US"/>
              <a:t>awaiting an Initial Assessment at the end of Quarter 2 2022:</a:t>
            </a:r>
          </a:p>
          <a:p>
            <a:pPr marL="0" indent="0" algn="ctr">
              <a:buNone/>
            </a:pPr>
            <a:r>
              <a:rPr lang="en-US" sz="3200">
                <a:solidFill>
                  <a:srgbClr val="FF0000"/>
                </a:solidFill>
              </a:rPr>
              <a:t>46</a:t>
            </a:r>
          </a:p>
          <a:p>
            <a:pPr marL="0" indent="0" algn="ctr">
              <a:buNone/>
            </a:pPr>
            <a:r>
              <a:rPr lang="en-US"/>
              <a:t>Bucks 14</a:t>
            </a:r>
          </a:p>
          <a:p>
            <a:pPr marL="0" indent="0" algn="ctr">
              <a:buNone/>
            </a:pPr>
            <a:r>
              <a:rPr lang="en-US"/>
              <a:t>Cambria 2</a:t>
            </a:r>
          </a:p>
          <a:p>
            <a:pPr marL="0" indent="0" algn="ctr">
              <a:buNone/>
            </a:pPr>
            <a:r>
              <a:rPr lang="en-US"/>
              <a:t>Lehigh 6</a:t>
            </a:r>
          </a:p>
          <a:p>
            <a:pPr marL="0" indent="0" algn="ctr">
              <a:buNone/>
            </a:pPr>
            <a:r>
              <a:rPr lang="en-US"/>
              <a:t>Montgomery 9</a:t>
            </a:r>
          </a:p>
          <a:p>
            <a:pPr marL="0" indent="0" algn="ctr">
              <a:buNone/>
            </a:pPr>
            <a:r>
              <a:rPr lang="en-US"/>
              <a:t>Northampton 15</a:t>
            </a:r>
          </a:p>
        </p:txBody>
      </p:sp>
      <p:sp>
        <p:nvSpPr>
          <p:cNvPr id="4" name="Slide Number Placeholder 3">
            <a:extLst>
              <a:ext uri="{FF2B5EF4-FFF2-40B4-BE49-F238E27FC236}">
                <a16:creationId xmlns:a16="http://schemas.microsoft.com/office/drawing/2014/main" id="{4081B536-3C25-55BE-1D9A-813F4B16C717}"/>
              </a:ext>
            </a:extLst>
          </p:cNvPr>
          <p:cNvSpPr>
            <a:spLocks noGrp="1"/>
          </p:cNvSpPr>
          <p:nvPr>
            <p:ph type="sldNum" sz="quarter" idx="12"/>
          </p:nvPr>
        </p:nvSpPr>
        <p:spPr/>
        <p:txBody>
          <a:bodyPr/>
          <a:lstStyle/>
          <a:p>
            <a:fld id="{BC8AEE7E-FAD4-4EE3-9D98-D5CFF485C706}" type="slidenum">
              <a:rPr lang="en-US" smtClean="0"/>
              <a:t>29</a:t>
            </a:fld>
            <a:endParaRPr lang="en-US"/>
          </a:p>
        </p:txBody>
      </p:sp>
    </p:spTree>
    <p:extLst>
      <p:ext uri="{BB962C8B-B14F-4D97-AF65-F5344CB8AC3E}">
        <p14:creationId xmlns:p14="http://schemas.microsoft.com/office/powerpoint/2010/main" val="374693207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E5E1-2056-4AFE-A1A6-1F001ABC7616}"/>
              </a:ext>
            </a:extLst>
          </p:cNvPr>
          <p:cNvSpPr>
            <a:spLocks noGrp="1"/>
          </p:cNvSpPr>
          <p:nvPr>
            <p:ph type="title"/>
          </p:nvPr>
        </p:nvSpPr>
        <p:spPr/>
        <p:txBody>
          <a:bodyPr/>
          <a:lstStyle/>
          <a:p>
            <a:r>
              <a:rPr lang="en-US"/>
              <a:t>Agenda</a:t>
            </a:r>
          </a:p>
        </p:txBody>
      </p:sp>
      <p:sp>
        <p:nvSpPr>
          <p:cNvPr id="4" name="Slide Number Placeholder 3">
            <a:extLst>
              <a:ext uri="{FF2B5EF4-FFF2-40B4-BE49-F238E27FC236}">
                <a16:creationId xmlns:a16="http://schemas.microsoft.com/office/drawing/2014/main" id="{A91D6A44-7500-40BC-B7E4-ACDC8F45466A}"/>
              </a:ext>
            </a:extLst>
          </p:cNvPr>
          <p:cNvSpPr>
            <a:spLocks noGrp="1"/>
          </p:cNvSpPr>
          <p:nvPr>
            <p:ph type="sldNum" sz="quarter" idx="12"/>
          </p:nvPr>
        </p:nvSpPr>
        <p:spPr/>
        <p:txBody>
          <a:bodyPr/>
          <a:lstStyle/>
          <a:p>
            <a:fld id="{BC8AEE7E-FAD4-4EE3-9D98-D5CFF485C706}" type="slidenum">
              <a:rPr lang="en-US" smtClean="0"/>
              <a:t>3</a:t>
            </a:fld>
            <a:endParaRPr lang="en-US"/>
          </a:p>
        </p:txBody>
      </p:sp>
      <p:sp>
        <p:nvSpPr>
          <p:cNvPr id="5" name="Rectangle 4">
            <a:extLst>
              <a:ext uri="{FF2B5EF4-FFF2-40B4-BE49-F238E27FC236}">
                <a16:creationId xmlns:a16="http://schemas.microsoft.com/office/drawing/2014/main" id="{92483B1D-814A-49B0-BF37-73C0565CA131}"/>
              </a:ext>
            </a:extLst>
          </p:cNvPr>
          <p:cNvSpPr/>
          <p:nvPr/>
        </p:nvSpPr>
        <p:spPr>
          <a:xfrm>
            <a:off x="603839" y="1120984"/>
            <a:ext cx="7647795" cy="5632311"/>
          </a:xfrm>
          <a:prstGeom prst="rect">
            <a:avLst/>
          </a:prstGeom>
        </p:spPr>
        <p:txBody>
          <a:bodyPr wrap="square" lIns="91440" tIns="45720" rIns="91440" bIns="45720" anchor="t">
            <a:spAutoFit/>
          </a:bodyPr>
          <a:lstStyle/>
          <a:p>
            <a:pPr>
              <a:spcAft>
                <a:spcPts val="300"/>
              </a:spcAft>
              <a:buClr>
                <a:schemeClr val="accent2"/>
              </a:buClr>
              <a:buFont typeface="Wingdings" panose="05000000000000000000" pitchFamily="2" charset="2"/>
              <a:buChar char="Ø"/>
            </a:pPr>
            <a:r>
              <a:rPr lang="en-US">
                <a:cs typeface="Calibri Light" panose="020F0302020204030204" pitchFamily="34" charset="0"/>
              </a:rPr>
              <a:t>Updates from OMHSAS</a:t>
            </a:r>
          </a:p>
          <a:p>
            <a:pPr>
              <a:spcAft>
                <a:spcPts val="300"/>
              </a:spcAft>
              <a:buClr>
                <a:schemeClr val="accent2"/>
              </a:buClr>
              <a:buFont typeface="Wingdings" panose="05000000000000000000" pitchFamily="2" charset="2"/>
              <a:buChar char="Ø"/>
            </a:pPr>
            <a:r>
              <a:rPr lang="en-US">
                <a:cs typeface="Calibri Light"/>
              </a:rPr>
              <a:t>Network Updates </a:t>
            </a:r>
          </a:p>
          <a:p>
            <a:pPr>
              <a:spcAft>
                <a:spcPts val="300"/>
              </a:spcAft>
              <a:buClr>
                <a:schemeClr val="accent2"/>
              </a:buClr>
              <a:buFont typeface="Wingdings" panose="05000000000000000000" pitchFamily="2" charset="2"/>
              <a:buChar char="Ø"/>
            </a:pPr>
            <a:r>
              <a:rPr lang="en-US"/>
              <a:t>Clinical Tidbits</a:t>
            </a:r>
          </a:p>
          <a:p>
            <a:pPr>
              <a:spcAft>
                <a:spcPts val="300"/>
              </a:spcAft>
              <a:buClr>
                <a:schemeClr val="accent2"/>
              </a:buClr>
              <a:buFont typeface="Wingdings" panose="05000000000000000000" pitchFamily="2" charset="2"/>
              <a:buChar char="Ø"/>
            </a:pPr>
            <a:r>
              <a:rPr lang="en-US"/>
              <a:t>OMHSAS Quarterly Report Results</a:t>
            </a:r>
          </a:p>
          <a:p>
            <a:pPr>
              <a:spcAft>
                <a:spcPts val="300"/>
              </a:spcAft>
              <a:buClr>
                <a:schemeClr val="accent2"/>
              </a:buClr>
              <a:buFont typeface="Wingdings" panose="05000000000000000000" pitchFamily="2" charset="2"/>
              <a:buChar char="Ø"/>
            </a:pPr>
            <a:r>
              <a:rPr lang="en-US"/>
              <a:t>Magellan’s Data Driven Process Updates</a:t>
            </a:r>
          </a:p>
          <a:p>
            <a:pPr>
              <a:spcAft>
                <a:spcPts val="300"/>
              </a:spcAft>
              <a:buClr>
                <a:schemeClr val="accent2"/>
              </a:buClr>
              <a:buFont typeface="Wingdings" panose="05000000000000000000" pitchFamily="2" charset="2"/>
              <a:buChar char="Ø"/>
            </a:pPr>
            <a:r>
              <a:rPr lang="en-US">
                <a:cs typeface="Calibri Light" panose="020F0302020204030204" pitchFamily="34" charset="0"/>
              </a:rPr>
              <a:t>Upcoming Forums and Technical Assistance</a:t>
            </a:r>
          </a:p>
          <a:p>
            <a:pPr>
              <a:spcAft>
                <a:spcPts val="300"/>
              </a:spcAft>
              <a:buClr>
                <a:schemeClr val="accent2"/>
              </a:buClr>
              <a:buFont typeface="Wingdings" panose="05000000000000000000" pitchFamily="2" charset="2"/>
              <a:buChar char="Ø"/>
            </a:pPr>
            <a:r>
              <a:rPr lang="en-US">
                <a:cs typeface="Calibri Light" panose="020F0302020204030204" pitchFamily="34" charset="0"/>
              </a:rPr>
              <a:t>Questions</a:t>
            </a:r>
          </a:p>
          <a:p>
            <a:pPr>
              <a:spcAft>
                <a:spcPts val="300"/>
              </a:spcAft>
              <a:buClr>
                <a:schemeClr val="accent2"/>
              </a:buClr>
            </a:pPr>
            <a:endParaRPr lang="en-US">
              <a:solidFill>
                <a:srgbClr val="FF0000"/>
              </a:solidFill>
              <a:cs typeface="Calibri Light" panose="020F0302020204030204" pitchFamily="34" charset="0"/>
            </a:endParaRPr>
          </a:p>
          <a:p>
            <a:pPr>
              <a:buFont typeface="Wingdings" panose="05000000000000000000" pitchFamily="2" charset="2"/>
              <a:buChar char="Ø"/>
            </a:pPr>
            <a:endParaRPr lang="en-US">
              <a:solidFill>
                <a:srgbClr val="FF0000"/>
              </a:solidFill>
              <a:cs typeface="Calibri"/>
            </a:endParaRPr>
          </a:p>
          <a:p>
            <a:pPr>
              <a:buFont typeface="Wingdings" panose="05000000000000000000" pitchFamily="2" charset="2"/>
              <a:buChar char="Ø"/>
            </a:pPr>
            <a:endParaRPr lang="en-US">
              <a:solidFill>
                <a:srgbClr val="FF0000"/>
              </a:solidFill>
              <a:cs typeface="Calibri"/>
            </a:endParaRPr>
          </a:p>
          <a:p>
            <a:endParaRPr lang="en-US" sz="2000">
              <a:solidFill>
                <a:srgbClr val="FF0000"/>
              </a:solidFill>
              <a:cs typeface="Calibri"/>
            </a:endParaRPr>
          </a:p>
          <a:p>
            <a:pPr>
              <a:buFont typeface="Wingdings" panose="05000000000000000000" pitchFamily="2" charset="2"/>
              <a:buChar char="Ø"/>
            </a:pPr>
            <a:endParaRPr lang="en-US" sz="2000">
              <a:solidFill>
                <a:srgbClr val="FF0000"/>
              </a:solidFill>
              <a:cs typeface="Calibri"/>
            </a:endParaRPr>
          </a:p>
          <a:p>
            <a:endParaRPr lang="en-US" sz="2000">
              <a:solidFill>
                <a:srgbClr val="FF0000"/>
              </a:solidFill>
              <a:cs typeface="Calibri"/>
            </a:endParaRPr>
          </a:p>
          <a:p>
            <a:endParaRPr lang="en-US" sz="2000">
              <a:solidFill>
                <a:srgbClr val="FF0000"/>
              </a:solidFill>
              <a:cs typeface="Calibri"/>
            </a:endParaRPr>
          </a:p>
          <a:p>
            <a:pPr>
              <a:buFont typeface="Wingdings" panose="05000000000000000000" pitchFamily="2" charset="2"/>
              <a:buChar char="Ø"/>
            </a:pPr>
            <a:endParaRPr lang="en-US" sz="2000">
              <a:cs typeface="Calibri"/>
            </a:endParaRPr>
          </a:p>
          <a:p>
            <a:pPr>
              <a:buFont typeface="Wingdings" panose="05000000000000000000" pitchFamily="2" charset="2"/>
              <a:buChar char="Ø"/>
            </a:pPr>
            <a:endParaRPr lang="en-US" sz="2000">
              <a:cs typeface="Calibri"/>
            </a:endParaRPr>
          </a:p>
          <a:p>
            <a:pPr>
              <a:buFont typeface="Wingdings" panose="05000000000000000000" pitchFamily="2" charset="2"/>
              <a:buChar char="Ø"/>
            </a:pPr>
            <a:endParaRPr lang="en-US" sz="2000">
              <a:cs typeface="Calibri"/>
            </a:endParaRPr>
          </a:p>
          <a:p>
            <a:pPr>
              <a:buFont typeface="Wingdings" panose="05000000000000000000" pitchFamily="2" charset="2"/>
              <a:buChar char="Ø"/>
            </a:pPr>
            <a:endParaRPr lang="en-US" sz="2000">
              <a:cs typeface="Calibri"/>
            </a:endParaRPr>
          </a:p>
        </p:txBody>
      </p:sp>
    </p:spTree>
    <p:extLst>
      <p:ext uri="{BB962C8B-B14F-4D97-AF65-F5344CB8AC3E}">
        <p14:creationId xmlns:p14="http://schemas.microsoft.com/office/powerpoint/2010/main" val="26360900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712C-E2DA-AB0E-FDF3-98EA917B94FD}"/>
              </a:ext>
            </a:extLst>
          </p:cNvPr>
          <p:cNvSpPr>
            <a:spLocks noGrp="1"/>
          </p:cNvSpPr>
          <p:nvPr>
            <p:ph type="title"/>
          </p:nvPr>
        </p:nvSpPr>
        <p:spPr/>
        <p:txBody>
          <a:bodyPr/>
          <a:lstStyle/>
          <a:p>
            <a:r>
              <a:rPr lang="en-US"/>
              <a:t>IBHS Assessment, No Treatment Yet</a:t>
            </a:r>
          </a:p>
        </p:txBody>
      </p:sp>
      <p:sp>
        <p:nvSpPr>
          <p:cNvPr id="3" name="Content Placeholder 2">
            <a:extLst>
              <a:ext uri="{FF2B5EF4-FFF2-40B4-BE49-F238E27FC236}">
                <a16:creationId xmlns:a16="http://schemas.microsoft.com/office/drawing/2014/main" id="{21362D5D-0956-9B2B-900A-4723EF607EF2}"/>
              </a:ext>
            </a:extLst>
          </p:cNvPr>
          <p:cNvSpPr>
            <a:spLocks noGrp="1"/>
          </p:cNvSpPr>
          <p:nvPr>
            <p:ph idx="1"/>
          </p:nvPr>
        </p:nvSpPr>
        <p:spPr/>
        <p:txBody>
          <a:bodyPr/>
          <a:lstStyle/>
          <a:p>
            <a:pPr marL="0" indent="0" algn="ctr">
              <a:buNone/>
            </a:pPr>
            <a:r>
              <a:rPr lang="en-US"/>
              <a:t>Total # of Members with an IBHS Assessment </a:t>
            </a:r>
          </a:p>
          <a:p>
            <a:pPr marL="0" indent="0" algn="ctr">
              <a:buNone/>
            </a:pPr>
            <a:r>
              <a:rPr lang="en-US"/>
              <a:t>awaiting to start treatment at the end of Quarter 2 2022:</a:t>
            </a:r>
          </a:p>
          <a:p>
            <a:pPr marL="0" indent="0" algn="ctr">
              <a:buNone/>
            </a:pPr>
            <a:r>
              <a:rPr lang="en-US" sz="3200">
                <a:solidFill>
                  <a:srgbClr val="FF0000"/>
                </a:solidFill>
              </a:rPr>
              <a:t>66</a:t>
            </a:r>
          </a:p>
          <a:p>
            <a:pPr marL="0" indent="0" algn="ctr">
              <a:buNone/>
            </a:pPr>
            <a:r>
              <a:rPr lang="en-US"/>
              <a:t>Bucks 30</a:t>
            </a:r>
          </a:p>
          <a:p>
            <a:pPr marL="0" indent="0" algn="ctr">
              <a:buNone/>
            </a:pPr>
            <a:r>
              <a:rPr lang="en-US"/>
              <a:t>Cambria 5</a:t>
            </a:r>
          </a:p>
          <a:p>
            <a:pPr marL="0" indent="0" algn="ctr">
              <a:buNone/>
            </a:pPr>
            <a:r>
              <a:rPr lang="en-US"/>
              <a:t>Lehigh 16</a:t>
            </a:r>
          </a:p>
          <a:p>
            <a:pPr marL="0" indent="0" algn="ctr">
              <a:buNone/>
            </a:pPr>
            <a:r>
              <a:rPr lang="en-US"/>
              <a:t>Montgomery 10</a:t>
            </a:r>
          </a:p>
          <a:p>
            <a:pPr marL="0" indent="0" algn="ctr">
              <a:buNone/>
            </a:pPr>
            <a:r>
              <a:rPr lang="en-US"/>
              <a:t>Northampton 5</a:t>
            </a:r>
          </a:p>
        </p:txBody>
      </p:sp>
      <p:sp>
        <p:nvSpPr>
          <p:cNvPr id="4" name="Slide Number Placeholder 3">
            <a:extLst>
              <a:ext uri="{FF2B5EF4-FFF2-40B4-BE49-F238E27FC236}">
                <a16:creationId xmlns:a16="http://schemas.microsoft.com/office/drawing/2014/main" id="{4081B536-3C25-55BE-1D9A-813F4B16C717}"/>
              </a:ext>
            </a:extLst>
          </p:cNvPr>
          <p:cNvSpPr>
            <a:spLocks noGrp="1"/>
          </p:cNvSpPr>
          <p:nvPr>
            <p:ph type="sldNum" sz="quarter" idx="12"/>
          </p:nvPr>
        </p:nvSpPr>
        <p:spPr/>
        <p:txBody>
          <a:bodyPr/>
          <a:lstStyle/>
          <a:p>
            <a:fld id="{BC8AEE7E-FAD4-4EE3-9D98-D5CFF485C706}" type="slidenum">
              <a:rPr lang="en-US" smtClean="0"/>
              <a:t>30</a:t>
            </a:fld>
            <a:endParaRPr lang="en-US"/>
          </a:p>
        </p:txBody>
      </p:sp>
    </p:spTree>
    <p:extLst>
      <p:ext uri="{BB962C8B-B14F-4D97-AF65-F5344CB8AC3E}">
        <p14:creationId xmlns:p14="http://schemas.microsoft.com/office/powerpoint/2010/main" val="267359207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712C-E2DA-AB0E-FDF3-98EA917B94FD}"/>
              </a:ext>
            </a:extLst>
          </p:cNvPr>
          <p:cNvSpPr>
            <a:spLocks noGrp="1"/>
          </p:cNvSpPr>
          <p:nvPr>
            <p:ph type="title"/>
          </p:nvPr>
        </p:nvSpPr>
        <p:spPr/>
        <p:txBody>
          <a:bodyPr/>
          <a:lstStyle/>
          <a:p>
            <a:r>
              <a:rPr lang="en-US"/>
              <a:t>Individual Treatment Started During Q1 2022</a:t>
            </a:r>
          </a:p>
        </p:txBody>
      </p:sp>
      <p:sp>
        <p:nvSpPr>
          <p:cNvPr id="3" name="Content Placeholder 2">
            <a:extLst>
              <a:ext uri="{FF2B5EF4-FFF2-40B4-BE49-F238E27FC236}">
                <a16:creationId xmlns:a16="http://schemas.microsoft.com/office/drawing/2014/main" id="{21362D5D-0956-9B2B-900A-4723EF607EF2}"/>
              </a:ext>
            </a:extLst>
          </p:cNvPr>
          <p:cNvSpPr>
            <a:spLocks noGrp="1"/>
          </p:cNvSpPr>
          <p:nvPr>
            <p:ph idx="1"/>
          </p:nvPr>
        </p:nvSpPr>
        <p:spPr/>
        <p:txBody>
          <a:bodyPr/>
          <a:lstStyle/>
          <a:p>
            <a:pPr marL="0" indent="0" algn="ctr">
              <a:buNone/>
            </a:pPr>
            <a:r>
              <a:rPr lang="en-US"/>
              <a:t>Total # of Members who started Individual IBHS treatment </a:t>
            </a:r>
          </a:p>
          <a:p>
            <a:pPr marL="0" indent="0" algn="ctr">
              <a:buNone/>
            </a:pPr>
            <a:r>
              <a:rPr lang="en-US"/>
              <a:t>during Quarter 1 2022:</a:t>
            </a:r>
          </a:p>
          <a:p>
            <a:pPr marL="0" indent="0" algn="ctr">
              <a:buNone/>
            </a:pPr>
            <a:r>
              <a:rPr lang="en-US" sz="3200">
                <a:solidFill>
                  <a:srgbClr val="FF0000"/>
                </a:solidFill>
              </a:rPr>
              <a:t>193</a:t>
            </a:r>
          </a:p>
          <a:p>
            <a:pPr marL="0" indent="0" algn="ctr">
              <a:buNone/>
            </a:pPr>
            <a:r>
              <a:rPr lang="en-US"/>
              <a:t>Bucks 69</a:t>
            </a:r>
          </a:p>
          <a:p>
            <a:pPr marL="0" indent="0" algn="ctr">
              <a:buNone/>
            </a:pPr>
            <a:r>
              <a:rPr lang="en-US"/>
              <a:t>Cambria 20</a:t>
            </a:r>
          </a:p>
          <a:p>
            <a:pPr marL="0" indent="0" algn="ctr">
              <a:buNone/>
            </a:pPr>
            <a:r>
              <a:rPr lang="en-US"/>
              <a:t>Lehigh 35</a:t>
            </a:r>
          </a:p>
          <a:p>
            <a:pPr marL="0" indent="0" algn="ctr">
              <a:buNone/>
            </a:pPr>
            <a:r>
              <a:rPr lang="en-US"/>
              <a:t>Montgomery 46</a:t>
            </a:r>
          </a:p>
          <a:p>
            <a:pPr marL="0" indent="0" algn="ctr">
              <a:buNone/>
            </a:pPr>
            <a:r>
              <a:rPr lang="en-US"/>
              <a:t>Northampton 23</a:t>
            </a:r>
          </a:p>
        </p:txBody>
      </p:sp>
      <p:sp>
        <p:nvSpPr>
          <p:cNvPr id="4" name="Slide Number Placeholder 3">
            <a:extLst>
              <a:ext uri="{FF2B5EF4-FFF2-40B4-BE49-F238E27FC236}">
                <a16:creationId xmlns:a16="http://schemas.microsoft.com/office/drawing/2014/main" id="{4081B536-3C25-55BE-1D9A-813F4B16C717}"/>
              </a:ext>
            </a:extLst>
          </p:cNvPr>
          <p:cNvSpPr>
            <a:spLocks noGrp="1"/>
          </p:cNvSpPr>
          <p:nvPr>
            <p:ph type="sldNum" sz="quarter" idx="12"/>
          </p:nvPr>
        </p:nvSpPr>
        <p:spPr/>
        <p:txBody>
          <a:bodyPr/>
          <a:lstStyle/>
          <a:p>
            <a:fld id="{BC8AEE7E-FAD4-4EE3-9D98-D5CFF485C706}" type="slidenum">
              <a:rPr lang="en-US" smtClean="0"/>
              <a:t>31</a:t>
            </a:fld>
            <a:endParaRPr lang="en-US"/>
          </a:p>
        </p:txBody>
      </p:sp>
    </p:spTree>
    <p:extLst>
      <p:ext uri="{BB962C8B-B14F-4D97-AF65-F5344CB8AC3E}">
        <p14:creationId xmlns:p14="http://schemas.microsoft.com/office/powerpoint/2010/main" val="421160029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712C-E2DA-AB0E-FDF3-98EA917B94FD}"/>
              </a:ext>
            </a:extLst>
          </p:cNvPr>
          <p:cNvSpPr>
            <a:spLocks noGrp="1"/>
          </p:cNvSpPr>
          <p:nvPr>
            <p:ph type="title"/>
          </p:nvPr>
        </p:nvSpPr>
        <p:spPr/>
        <p:txBody>
          <a:bodyPr/>
          <a:lstStyle/>
          <a:p>
            <a:r>
              <a:rPr lang="en-US"/>
              <a:t>ABA Treatment Started During Q1 2022</a:t>
            </a:r>
          </a:p>
        </p:txBody>
      </p:sp>
      <p:sp>
        <p:nvSpPr>
          <p:cNvPr id="3" name="Content Placeholder 2">
            <a:extLst>
              <a:ext uri="{FF2B5EF4-FFF2-40B4-BE49-F238E27FC236}">
                <a16:creationId xmlns:a16="http://schemas.microsoft.com/office/drawing/2014/main" id="{21362D5D-0956-9B2B-900A-4723EF607EF2}"/>
              </a:ext>
            </a:extLst>
          </p:cNvPr>
          <p:cNvSpPr>
            <a:spLocks noGrp="1"/>
          </p:cNvSpPr>
          <p:nvPr>
            <p:ph idx="1"/>
          </p:nvPr>
        </p:nvSpPr>
        <p:spPr/>
        <p:txBody>
          <a:bodyPr/>
          <a:lstStyle/>
          <a:p>
            <a:pPr marL="0" indent="0" algn="ctr">
              <a:buNone/>
            </a:pPr>
            <a:r>
              <a:rPr lang="en-US"/>
              <a:t>Total # of Members who started ABA IBHS treatment </a:t>
            </a:r>
          </a:p>
          <a:p>
            <a:pPr marL="0" indent="0" algn="ctr">
              <a:buNone/>
            </a:pPr>
            <a:r>
              <a:rPr lang="en-US"/>
              <a:t>during Quarter 1 2022:</a:t>
            </a:r>
          </a:p>
          <a:p>
            <a:pPr marL="0" indent="0" algn="ctr">
              <a:buNone/>
            </a:pPr>
            <a:r>
              <a:rPr lang="en-US" sz="3200">
                <a:solidFill>
                  <a:srgbClr val="FF0000"/>
                </a:solidFill>
              </a:rPr>
              <a:t>47</a:t>
            </a:r>
          </a:p>
          <a:p>
            <a:pPr marL="0" indent="0" algn="ctr">
              <a:buNone/>
            </a:pPr>
            <a:r>
              <a:rPr lang="en-US"/>
              <a:t>Bucks 7</a:t>
            </a:r>
          </a:p>
          <a:p>
            <a:pPr marL="0" indent="0" algn="ctr">
              <a:buNone/>
            </a:pPr>
            <a:r>
              <a:rPr lang="en-US"/>
              <a:t>Cambria 2</a:t>
            </a:r>
          </a:p>
          <a:p>
            <a:pPr marL="0" indent="0" algn="ctr">
              <a:buNone/>
            </a:pPr>
            <a:r>
              <a:rPr lang="en-US"/>
              <a:t>Lehigh 15</a:t>
            </a:r>
          </a:p>
          <a:p>
            <a:pPr marL="0" indent="0" algn="ctr">
              <a:buNone/>
            </a:pPr>
            <a:r>
              <a:rPr lang="en-US"/>
              <a:t>Montgomery 15</a:t>
            </a:r>
          </a:p>
          <a:p>
            <a:pPr marL="0" indent="0" algn="ctr">
              <a:buNone/>
            </a:pPr>
            <a:r>
              <a:rPr lang="en-US"/>
              <a:t>Northampton 8</a:t>
            </a:r>
          </a:p>
        </p:txBody>
      </p:sp>
      <p:sp>
        <p:nvSpPr>
          <p:cNvPr id="4" name="Slide Number Placeholder 3">
            <a:extLst>
              <a:ext uri="{FF2B5EF4-FFF2-40B4-BE49-F238E27FC236}">
                <a16:creationId xmlns:a16="http://schemas.microsoft.com/office/drawing/2014/main" id="{4081B536-3C25-55BE-1D9A-813F4B16C717}"/>
              </a:ext>
            </a:extLst>
          </p:cNvPr>
          <p:cNvSpPr>
            <a:spLocks noGrp="1"/>
          </p:cNvSpPr>
          <p:nvPr>
            <p:ph type="sldNum" sz="quarter" idx="12"/>
          </p:nvPr>
        </p:nvSpPr>
        <p:spPr/>
        <p:txBody>
          <a:bodyPr/>
          <a:lstStyle/>
          <a:p>
            <a:fld id="{BC8AEE7E-FAD4-4EE3-9D98-D5CFF485C706}" type="slidenum">
              <a:rPr lang="en-US" smtClean="0"/>
              <a:t>32</a:t>
            </a:fld>
            <a:endParaRPr lang="en-US"/>
          </a:p>
        </p:txBody>
      </p:sp>
    </p:spTree>
    <p:extLst>
      <p:ext uri="{BB962C8B-B14F-4D97-AF65-F5344CB8AC3E}">
        <p14:creationId xmlns:p14="http://schemas.microsoft.com/office/powerpoint/2010/main" val="184768680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712C-E2DA-AB0E-FDF3-98EA917B94FD}"/>
              </a:ext>
            </a:extLst>
          </p:cNvPr>
          <p:cNvSpPr>
            <a:spLocks noGrp="1"/>
          </p:cNvSpPr>
          <p:nvPr>
            <p:ph type="title"/>
          </p:nvPr>
        </p:nvSpPr>
        <p:spPr/>
        <p:txBody>
          <a:bodyPr/>
          <a:lstStyle/>
          <a:p>
            <a:r>
              <a:rPr lang="en-US"/>
              <a:t>Individual Treatment Started During Q2 2022</a:t>
            </a:r>
          </a:p>
        </p:txBody>
      </p:sp>
      <p:sp>
        <p:nvSpPr>
          <p:cNvPr id="3" name="Content Placeholder 2">
            <a:extLst>
              <a:ext uri="{FF2B5EF4-FFF2-40B4-BE49-F238E27FC236}">
                <a16:creationId xmlns:a16="http://schemas.microsoft.com/office/drawing/2014/main" id="{21362D5D-0956-9B2B-900A-4723EF607EF2}"/>
              </a:ext>
            </a:extLst>
          </p:cNvPr>
          <p:cNvSpPr>
            <a:spLocks noGrp="1"/>
          </p:cNvSpPr>
          <p:nvPr>
            <p:ph idx="1"/>
          </p:nvPr>
        </p:nvSpPr>
        <p:spPr/>
        <p:txBody>
          <a:bodyPr/>
          <a:lstStyle/>
          <a:p>
            <a:pPr marL="0" indent="0" algn="ctr">
              <a:buNone/>
            </a:pPr>
            <a:r>
              <a:rPr lang="en-US"/>
              <a:t>Total # of Members who started Individual IBHS treatment </a:t>
            </a:r>
          </a:p>
          <a:p>
            <a:pPr marL="0" indent="0" algn="ctr">
              <a:buNone/>
            </a:pPr>
            <a:r>
              <a:rPr lang="en-US"/>
              <a:t>during Quarter 2 2022:</a:t>
            </a:r>
          </a:p>
          <a:p>
            <a:pPr marL="0" indent="0" algn="ctr">
              <a:buNone/>
            </a:pPr>
            <a:r>
              <a:rPr lang="en-US" sz="3200">
                <a:solidFill>
                  <a:srgbClr val="FF0000"/>
                </a:solidFill>
              </a:rPr>
              <a:t>153</a:t>
            </a:r>
          </a:p>
          <a:p>
            <a:pPr marL="0" indent="0" algn="ctr">
              <a:buNone/>
            </a:pPr>
            <a:r>
              <a:rPr lang="en-US"/>
              <a:t>Bucks 48</a:t>
            </a:r>
          </a:p>
          <a:p>
            <a:pPr marL="0" indent="0" algn="ctr">
              <a:buNone/>
            </a:pPr>
            <a:r>
              <a:rPr lang="en-US"/>
              <a:t>Cambria 14</a:t>
            </a:r>
          </a:p>
          <a:p>
            <a:pPr marL="0" indent="0" algn="ctr">
              <a:buNone/>
            </a:pPr>
            <a:r>
              <a:rPr lang="en-US"/>
              <a:t>Lehigh 24</a:t>
            </a:r>
          </a:p>
          <a:p>
            <a:pPr marL="0" indent="0" algn="ctr">
              <a:buNone/>
            </a:pPr>
            <a:r>
              <a:rPr lang="en-US"/>
              <a:t>Montgomery 43</a:t>
            </a:r>
          </a:p>
          <a:p>
            <a:pPr marL="0" indent="0" algn="ctr">
              <a:buNone/>
            </a:pPr>
            <a:r>
              <a:rPr lang="en-US"/>
              <a:t>Northampton 24</a:t>
            </a:r>
          </a:p>
        </p:txBody>
      </p:sp>
      <p:sp>
        <p:nvSpPr>
          <p:cNvPr id="4" name="Slide Number Placeholder 3">
            <a:extLst>
              <a:ext uri="{FF2B5EF4-FFF2-40B4-BE49-F238E27FC236}">
                <a16:creationId xmlns:a16="http://schemas.microsoft.com/office/drawing/2014/main" id="{4081B536-3C25-55BE-1D9A-813F4B16C717}"/>
              </a:ext>
            </a:extLst>
          </p:cNvPr>
          <p:cNvSpPr>
            <a:spLocks noGrp="1"/>
          </p:cNvSpPr>
          <p:nvPr>
            <p:ph type="sldNum" sz="quarter" idx="12"/>
          </p:nvPr>
        </p:nvSpPr>
        <p:spPr/>
        <p:txBody>
          <a:bodyPr/>
          <a:lstStyle/>
          <a:p>
            <a:fld id="{BC8AEE7E-FAD4-4EE3-9D98-D5CFF485C706}" type="slidenum">
              <a:rPr lang="en-US" smtClean="0"/>
              <a:t>33</a:t>
            </a:fld>
            <a:endParaRPr lang="en-US"/>
          </a:p>
        </p:txBody>
      </p:sp>
    </p:spTree>
    <p:extLst>
      <p:ext uri="{BB962C8B-B14F-4D97-AF65-F5344CB8AC3E}">
        <p14:creationId xmlns:p14="http://schemas.microsoft.com/office/powerpoint/2010/main" val="240557192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712C-E2DA-AB0E-FDF3-98EA917B94FD}"/>
              </a:ext>
            </a:extLst>
          </p:cNvPr>
          <p:cNvSpPr>
            <a:spLocks noGrp="1"/>
          </p:cNvSpPr>
          <p:nvPr>
            <p:ph type="title"/>
          </p:nvPr>
        </p:nvSpPr>
        <p:spPr/>
        <p:txBody>
          <a:bodyPr/>
          <a:lstStyle/>
          <a:p>
            <a:r>
              <a:rPr lang="en-US"/>
              <a:t>ABA Treatment Started During Q2 2022</a:t>
            </a:r>
          </a:p>
        </p:txBody>
      </p:sp>
      <p:sp>
        <p:nvSpPr>
          <p:cNvPr id="3" name="Content Placeholder 2">
            <a:extLst>
              <a:ext uri="{FF2B5EF4-FFF2-40B4-BE49-F238E27FC236}">
                <a16:creationId xmlns:a16="http://schemas.microsoft.com/office/drawing/2014/main" id="{21362D5D-0956-9B2B-900A-4723EF607EF2}"/>
              </a:ext>
            </a:extLst>
          </p:cNvPr>
          <p:cNvSpPr>
            <a:spLocks noGrp="1"/>
          </p:cNvSpPr>
          <p:nvPr>
            <p:ph idx="1"/>
          </p:nvPr>
        </p:nvSpPr>
        <p:spPr/>
        <p:txBody>
          <a:bodyPr/>
          <a:lstStyle/>
          <a:p>
            <a:pPr marL="0" indent="0" algn="ctr">
              <a:buNone/>
            </a:pPr>
            <a:r>
              <a:rPr lang="en-US"/>
              <a:t>Total # of Members who started ABA IBHS treatment </a:t>
            </a:r>
          </a:p>
          <a:p>
            <a:pPr marL="0" indent="0" algn="ctr">
              <a:buNone/>
            </a:pPr>
            <a:r>
              <a:rPr lang="en-US"/>
              <a:t>during Quarter 2 2022:</a:t>
            </a:r>
          </a:p>
          <a:p>
            <a:pPr marL="0" indent="0" algn="ctr">
              <a:buNone/>
            </a:pPr>
            <a:r>
              <a:rPr lang="en-US" sz="3200">
                <a:solidFill>
                  <a:srgbClr val="FF0000"/>
                </a:solidFill>
              </a:rPr>
              <a:t>53</a:t>
            </a:r>
          </a:p>
          <a:p>
            <a:pPr marL="0" indent="0" algn="ctr">
              <a:buNone/>
            </a:pPr>
            <a:r>
              <a:rPr lang="en-US"/>
              <a:t>Bucks 10</a:t>
            </a:r>
          </a:p>
          <a:p>
            <a:pPr marL="0" indent="0" algn="ctr">
              <a:buNone/>
            </a:pPr>
            <a:r>
              <a:rPr lang="en-US"/>
              <a:t>Cambria 3</a:t>
            </a:r>
          </a:p>
          <a:p>
            <a:pPr marL="0" indent="0" algn="ctr">
              <a:buNone/>
            </a:pPr>
            <a:r>
              <a:rPr lang="en-US"/>
              <a:t>Lehigh 9</a:t>
            </a:r>
          </a:p>
          <a:p>
            <a:pPr marL="0" indent="0" algn="ctr">
              <a:buNone/>
            </a:pPr>
            <a:r>
              <a:rPr lang="en-US"/>
              <a:t>Montgomery 20</a:t>
            </a:r>
          </a:p>
          <a:p>
            <a:pPr marL="0" indent="0" algn="ctr">
              <a:buNone/>
            </a:pPr>
            <a:r>
              <a:rPr lang="en-US"/>
              <a:t>Northampton 11</a:t>
            </a:r>
          </a:p>
        </p:txBody>
      </p:sp>
      <p:sp>
        <p:nvSpPr>
          <p:cNvPr id="4" name="Slide Number Placeholder 3">
            <a:extLst>
              <a:ext uri="{FF2B5EF4-FFF2-40B4-BE49-F238E27FC236}">
                <a16:creationId xmlns:a16="http://schemas.microsoft.com/office/drawing/2014/main" id="{4081B536-3C25-55BE-1D9A-813F4B16C717}"/>
              </a:ext>
            </a:extLst>
          </p:cNvPr>
          <p:cNvSpPr>
            <a:spLocks noGrp="1"/>
          </p:cNvSpPr>
          <p:nvPr>
            <p:ph type="sldNum" sz="quarter" idx="12"/>
          </p:nvPr>
        </p:nvSpPr>
        <p:spPr/>
        <p:txBody>
          <a:bodyPr/>
          <a:lstStyle/>
          <a:p>
            <a:fld id="{BC8AEE7E-FAD4-4EE3-9D98-D5CFF485C706}" type="slidenum">
              <a:rPr lang="en-US" smtClean="0"/>
              <a:t>34</a:t>
            </a:fld>
            <a:endParaRPr lang="en-US"/>
          </a:p>
        </p:txBody>
      </p:sp>
    </p:spTree>
    <p:extLst>
      <p:ext uri="{BB962C8B-B14F-4D97-AF65-F5344CB8AC3E}">
        <p14:creationId xmlns:p14="http://schemas.microsoft.com/office/powerpoint/2010/main" val="2126505616"/>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953596-33D7-CA70-2F4A-2364C3A162DD}"/>
              </a:ext>
            </a:extLst>
          </p:cNvPr>
          <p:cNvSpPr>
            <a:spLocks noGrp="1"/>
          </p:cNvSpPr>
          <p:nvPr>
            <p:ph type="sldNum" sz="quarter" idx="12"/>
          </p:nvPr>
        </p:nvSpPr>
        <p:spPr>
          <a:xfrm>
            <a:off x="200913" y="6429183"/>
            <a:ext cx="402926" cy="365125"/>
          </a:xfrm>
        </p:spPr>
        <p:txBody>
          <a:bodyPr anchor="b">
            <a:normAutofit/>
          </a:bodyPr>
          <a:lstStyle/>
          <a:p>
            <a:pPr>
              <a:spcAft>
                <a:spcPts val="600"/>
              </a:spcAft>
            </a:pPr>
            <a:fld id="{BC8AEE7E-FAD4-4EE3-9D98-D5CFF485C706}" type="slidenum">
              <a:rPr lang="en-US" smtClean="0"/>
              <a:pPr>
                <a:spcAft>
                  <a:spcPts val="600"/>
                </a:spcAft>
              </a:pPr>
              <a:t>35</a:t>
            </a:fld>
            <a:endParaRPr lang="en-US"/>
          </a:p>
        </p:txBody>
      </p:sp>
      <p:graphicFrame>
        <p:nvGraphicFramePr>
          <p:cNvPr id="6" name="Chart 5">
            <a:extLst>
              <a:ext uri="{FF2B5EF4-FFF2-40B4-BE49-F238E27FC236}">
                <a16:creationId xmlns:a16="http://schemas.microsoft.com/office/drawing/2014/main" id="{AFEA3BDC-ED92-D98C-37A9-77283A1FF069}"/>
              </a:ext>
            </a:extLst>
          </p:cNvPr>
          <p:cNvGraphicFramePr/>
          <p:nvPr>
            <p:extLst>
              <p:ext uri="{D42A27DB-BD31-4B8C-83A1-F6EECF244321}">
                <p14:modId xmlns:p14="http://schemas.microsoft.com/office/powerpoint/2010/main" val="2848724824"/>
              </p:ext>
            </p:extLst>
          </p:nvPr>
        </p:nvGraphicFramePr>
        <p:xfrm>
          <a:off x="264416" y="1146950"/>
          <a:ext cx="8289036"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8FB07A1-06C7-093D-9959-18E76D36C869}"/>
              </a:ext>
            </a:extLst>
          </p:cNvPr>
          <p:cNvSpPr txBox="1"/>
          <p:nvPr/>
        </p:nvSpPr>
        <p:spPr>
          <a:xfrm>
            <a:off x="1477108" y="5807947"/>
            <a:ext cx="6260123" cy="369332"/>
          </a:xfrm>
          <a:prstGeom prst="rect">
            <a:avLst/>
          </a:prstGeom>
          <a:noFill/>
        </p:spPr>
        <p:txBody>
          <a:bodyPr wrap="square" rtlCol="0">
            <a:spAutoFit/>
          </a:bodyPr>
          <a:lstStyle/>
          <a:p>
            <a:pPr algn="ctr"/>
            <a:r>
              <a:rPr lang="en-US"/>
              <a:t>153 members admitted &amp; 162 discharged in Q2 2022</a:t>
            </a:r>
          </a:p>
        </p:txBody>
      </p:sp>
    </p:spTree>
    <p:extLst>
      <p:ext uri="{BB962C8B-B14F-4D97-AF65-F5344CB8AC3E}">
        <p14:creationId xmlns:p14="http://schemas.microsoft.com/office/powerpoint/2010/main" val="369829452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6700E8-EDB7-BC02-F0A1-50E04BD09BEF}"/>
              </a:ext>
            </a:extLst>
          </p:cNvPr>
          <p:cNvSpPr>
            <a:spLocks noGrp="1"/>
          </p:cNvSpPr>
          <p:nvPr>
            <p:ph type="sldNum" sz="quarter" idx="12"/>
          </p:nvPr>
        </p:nvSpPr>
        <p:spPr>
          <a:xfrm>
            <a:off x="200913" y="6429183"/>
            <a:ext cx="402926" cy="365125"/>
          </a:xfrm>
        </p:spPr>
        <p:txBody>
          <a:bodyPr anchor="b">
            <a:normAutofit/>
          </a:bodyPr>
          <a:lstStyle/>
          <a:p>
            <a:pPr>
              <a:spcAft>
                <a:spcPts val="600"/>
              </a:spcAft>
            </a:pPr>
            <a:fld id="{BC8AEE7E-FAD4-4EE3-9D98-D5CFF485C706}" type="slidenum">
              <a:rPr lang="en-US" smtClean="0"/>
              <a:pPr>
                <a:spcAft>
                  <a:spcPts val="600"/>
                </a:spcAft>
              </a:pPr>
              <a:t>36</a:t>
            </a:fld>
            <a:endParaRPr lang="en-US"/>
          </a:p>
        </p:txBody>
      </p:sp>
      <p:graphicFrame>
        <p:nvGraphicFramePr>
          <p:cNvPr id="6" name="Chart 5">
            <a:extLst>
              <a:ext uri="{FF2B5EF4-FFF2-40B4-BE49-F238E27FC236}">
                <a16:creationId xmlns:a16="http://schemas.microsoft.com/office/drawing/2014/main" id="{B6966C60-C5ED-5D9B-E495-E853AACD8519}"/>
              </a:ext>
            </a:extLst>
          </p:cNvPr>
          <p:cNvGraphicFramePr/>
          <p:nvPr>
            <p:extLst>
              <p:ext uri="{D42A27DB-BD31-4B8C-83A1-F6EECF244321}">
                <p14:modId xmlns:p14="http://schemas.microsoft.com/office/powerpoint/2010/main" val="3790074279"/>
              </p:ext>
            </p:extLst>
          </p:nvPr>
        </p:nvGraphicFramePr>
        <p:xfrm>
          <a:off x="264416" y="649357"/>
          <a:ext cx="8289036" cy="484893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AC53029-96E8-B6DC-4D4A-B32F181D7E9A}"/>
              </a:ext>
            </a:extLst>
          </p:cNvPr>
          <p:cNvSpPr txBox="1"/>
          <p:nvPr/>
        </p:nvSpPr>
        <p:spPr>
          <a:xfrm>
            <a:off x="1698171" y="5898382"/>
            <a:ext cx="5928528" cy="369332"/>
          </a:xfrm>
          <a:prstGeom prst="rect">
            <a:avLst/>
          </a:prstGeom>
          <a:noFill/>
        </p:spPr>
        <p:txBody>
          <a:bodyPr wrap="square" rtlCol="0">
            <a:spAutoFit/>
          </a:bodyPr>
          <a:lstStyle/>
          <a:p>
            <a:pPr algn="ctr"/>
            <a:r>
              <a:rPr lang="en-US"/>
              <a:t>53 members admitted &amp; 71 discharged in Q2 2022</a:t>
            </a:r>
          </a:p>
        </p:txBody>
      </p:sp>
    </p:spTree>
    <p:extLst>
      <p:ext uri="{BB962C8B-B14F-4D97-AF65-F5344CB8AC3E}">
        <p14:creationId xmlns:p14="http://schemas.microsoft.com/office/powerpoint/2010/main" val="1345051997"/>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3E5817-BCFA-BB1A-3F0E-912F997D5E5E}"/>
              </a:ext>
            </a:extLst>
          </p:cNvPr>
          <p:cNvSpPr>
            <a:spLocks noGrp="1"/>
          </p:cNvSpPr>
          <p:nvPr>
            <p:ph type="title"/>
          </p:nvPr>
        </p:nvSpPr>
        <p:spPr/>
        <p:txBody>
          <a:bodyPr/>
          <a:lstStyle/>
          <a:p>
            <a:r>
              <a:rPr lang="en-US"/>
              <a:t>Total # of Members who started Treatment Q1 &amp; Q2 2022</a:t>
            </a:r>
          </a:p>
        </p:txBody>
      </p:sp>
      <p:sp>
        <p:nvSpPr>
          <p:cNvPr id="4" name="Slide Number Placeholder 3">
            <a:extLst>
              <a:ext uri="{FF2B5EF4-FFF2-40B4-BE49-F238E27FC236}">
                <a16:creationId xmlns:a16="http://schemas.microsoft.com/office/drawing/2014/main" id="{BF6B0DCC-4273-C685-068F-29F7B3F29EFC}"/>
              </a:ext>
            </a:extLst>
          </p:cNvPr>
          <p:cNvSpPr>
            <a:spLocks noGrp="1"/>
          </p:cNvSpPr>
          <p:nvPr>
            <p:ph type="sldNum" sz="quarter" idx="12"/>
          </p:nvPr>
        </p:nvSpPr>
        <p:spPr/>
        <p:txBody>
          <a:bodyPr/>
          <a:lstStyle/>
          <a:p>
            <a:fld id="{BC8AEE7E-FAD4-4EE3-9D98-D5CFF485C706}" type="slidenum">
              <a:rPr lang="en-US" smtClean="0"/>
              <a:t>37</a:t>
            </a:fld>
            <a:endParaRPr lang="en-US"/>
          </a:p>
        </p:txBody>
      </p:sp>
      <p:sp>
        <p:nvSpPr>
          <p:cNvPr id="6" name="Content Placeholder 5">
            <a:extLst>
              <a:ext uri="{FF2B5EF4-FFF2-40B4-BE49-F238E27FC236}">
                <a16:creationId xmlns:a16="http://schemas.microsoft.com/office/drawing/2014/main" id="{986982FE-93CC-01E8-3343-EFCA2F4B3528}"/>
              </a:ext>
            </a:extLst>
          </p:cNvPr>
          <p:cNvSpPr>
            <a:spLocks noGrp="1"/>
          </p:cNvSpPr>
          <p:nvPr>
            <p:ph sz="half" idx="1"/>
          </p:nvPr>
        </p:nvSpPr>
        <p:spPr>
          <a:xfrm>
            <a:off x="223170" y="1107106"/>
            <a:ext cx="3987883" cy="4351338"/>
          </a:xfrm>
        </p:spPr>
        <p:txBody>
          <a:bodyPr/>
          <a:lstStyle/>
          <a:p>
            <a:pPr marL="0" indent="0" algn="ctr">
              <a:buNone/>
            </a:pPr>
            <a:r>
              <a:rPr lang="en-US" b="1">
                <a:solidFill>
                  <a:srgbClr val="FF0000"/>
                </a:solidFill>
              </a:rPr>
              <a:t>Individual Services</a:t>
            </a:r>
          </a:p>
          <a:p>
            <a:pPr marL="0" indent="0" algn="ctr">
              <a:buNone/>
            </a:pPr>
            <a:r>
              <a:rPr lang="en-US" b="1">
                <a:solidFill>
                  <a:srgbClr val="FF0000"/>
                </a:solidFill>
              </a:rPr>
              <a:t>346</a:t>
            </a:r>
          </a:p>
          <a:p>
            <a:pPr marL="0" indent="0" algn="ctr">
              <a:buNone/>
            </a:pPr>
            <a:endParaRPr lang="en-US"/>
          </a:p>
          <a:p>
            <a:pPr marL="0" indent="0" algn="ctr">
              <a:buNone/>
            </a:pPr>
            <a:r>
              <a:rPr lang="en-US"/>
              <a:t>Bucks 117</a:t>
            </a:r>
          </a:p>
          <a:p>
            <a:pPr marL="0" indent="0" algn="ctr">
              <a:buNone/>
            </a:pPr>
            <a:r>
              <a:rPr lang="en-US"/>
              <a:t>Cambria 34</a:t>
            </a:r>
          </a:p>
          <a:p>
            <a:pPr marL="0" indent="0" algn="ctr">
              <a:buNone/>
            </a:pPr>
            <a:r>
              <a:rPr lang="en-US"/>
              <a:t>Lehigh 59</a:t>
            </a:r>
          </a:p>
          <a:p>
            <a:pPr marL="0" indent="0" algn="ctr">
              <a:buNone/>
            </a:pPr>
            <a:r>
              <a:rPr lang="en-US"/>
              <a:t>Montgomery 89</a:t>
            </a:r>
          </a:p>
          <a:p>
            <a:pPr marL="0" indent="0" algn="ctr">
              <a:buNone/>
            </a:pPr>
            <a:r>
              <a:rPr lang="en-US"/>
              <a:t>Northampton 47</a:t>
            </a:r>
          </a:p>
        </p:txBody>
      </p:sp>
      <p:sp>
        <p:nvSpPr>
          <p:cNvPr id="7" name="Content Placeholder 6">
            <a:extLst>
              <a:ext uri="{FF2B5EF4-FFF2-40B4-BE49-F238E27FC236}">
                <a16:creationId xmlns:a16="http://schemas.microsoft.com/office/drawing/2014/main" id="{B9347524-E5D3-08D3-8E28-F450DB22A1B4}"/>
              </a:ext>
            </a:extLst>
          </p:cNvPr>
          <p:cNvSpPr>
            <a:spLocks noGrp="1"/>
          </p:cNvSpPr>
          <p:nvPr>
            <p:ph sz="half" idx="2"/>
          </p:nvPr>
        </p:nvSpPr>
        <p:spPr/>
        <p:txBody>
          <a:bodyPr/>
          <a:lstStyle/>
          <a:p>
            <a:pPr marL="0" indent="0" algn="ctr">
              <a:buNone/>
            </a:pPr>
            <a:r>
              <a:rPr lang="en-US" b="1">
                <a:solidFill>
                  <a:srgbClr val="FF0000"/>
                </a:solidFill>
              </a:rPr>
              <a:t>ABA Services</a:t>
            </a:r>
          </a:p>
          <a:p>
            <a:pPr marL="0" indent="0" algn="ctr">
              <a:buNone/>
            </a:pPr>
            <a:r>
              <a:rPr lang="en-US" b="1">
                <a:solidFill>
                  <a:srgbClr val="FF0000"/>
                </a:solidFill>
              </a:rPr>
              <a:t>100</a:t>
            </a:r>
          </a:p>
          <a:p>
            <a:pPr marL="0" indent="0" algn="ctr">
              <a:buNone/>
            </a:pPr>
            <a:endParaRPr lang="en-US"/>
          </a:p>
          <a:p>
            <a:pPr marL="0" indent="0" algn="ctr">
              <a:buNone/>
            </a:pPr>
            <a:r>
              <a:rPr lang="en-US"/>
              <a:t>Bucks 17</a:t>
            </a:r>
          </a:p>
          <a:p>
            <a:pPr marL="0" indent="0" algn="ctr">
              <a:buNone/>
            </a:pPr>
            <a:r>
              <a:rPr lang="en-US"/>
              <a:t>Cambria 5</a:t>
            </a:r>
          </a:p>
          <a:p>
            <a:pPr marL="0" indent="0" algn="ctr">
              <a:buNone/>
            </a:pPr>
            <a:r>
              <a:rPr lang="en-US"/>
              <a:t>Lehigh 24</a:t>
            </a:r>
          </a:p>
          <a:p>
            <a:pPr marL="0" indent="0" algn="ctr">
              <a:buNone/>
            </a:pPr>
            <a:r>
              <a:rPr lang="en-US"/>
              <a:t>Montgomery 35</a:t>
            </a:r>
          </a:p>
          <a:p>
            <a:pPr marL="0" indent="0" algn="ctr">
              <a:buNone/>
            </a:pPr>
            <a:r>
              <a:rPr lang="en-US"/>
              <a:t>Northampton 19</a:t>
            </a:r>
          </a:p>
          <a:p>
            <a:pPr marL="0" indent="0">
              <a:buNone/>
            </a:pPr>
            <a:endParaRPr lang="en-US"/>
          </a:p>
        </p:txBody>
      </p:sp>
      <p:sp>
        <p:nvSpPr>
          <p:cNvPr id="8" name="TextBox 7">
            <a:extLst>
              <a:ext uri="{FF2B5EF4-FFF2-40B4-BE49-F238E27FC236}">
                <a16:creationId xmlns:a16="http://schemas.microsoft.com/office/drawing/2014/main" id="{F62777F5-C553-060E-00B9-E0F1B7EFF544}"/>
              </a:ext>
            </a:extLst>
          </p:cNvPr>
          <p:cNvSpPr txBox="1"/>
          <p:nvPr/>
        </p:nvSpPr>
        <p:spPr>
          <a:xfrm>
            <a:off x="2200589" y="5104563"/>
            <a:ext cx="5559112" cy="646331"/>
          </a:xfrm>
          <a:prstGeom prst="rect">
            <a:avLst/>
          </a:prstGeom>
          <a:noFill/>
        </p:spPr>
        <p:txBody>
          <a:bodyPr wrap="square" rtlCol="0">
            <a:spAutoFit/>
          </a:bodyPr>
          <a:lstStyle/>
          <a:p>
            <a:pPr algn="ctr"/>
            <a:r>
              <a:rPr lang="en-US">
                <a:solidFill>
                  <a:srgbClr val="FF0000"/>
                </a:solidFill>
              </a:rPr>
              <a:t>446 </a:t>
            </a:r>
            <a:r>
              <a:rPr lang="en-US"/>
              <a:t>Magellan members started Individual or ABA Services from January-June 2022</a:t>
            </a:r>
          </a:p>
        </p:txBody>
      </p:sp>
    </p:spTree>
    <p:extLst>
      <p:ext uri="{BB962C8B-B14F-4D97-AF65-F5344CB8AC3E}">
        <p14:creationId xmlns:p14="http://schemas.microsoft.com/office/powerpoint/2010/main" val="2784583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B6B85-4E82-4EDF-921F-2F46E3B3FC66}"/>
              </a:ext>
            </a:extLst>
          </p:cNvPr>
          <p:cNvSpPr>
            <a:spLocks noGrp="1"/>
          </p:cNvSpPr>
          <p:nvPr>
            <p:ph type="ctrTitle"/>
          </p:nvPr>
        </p:nvSpPr>
        <p:spPr>
          <a:xfrm>
            <a:off x="2" y="1660116"/>
            <a:ext cx="9143998" cy="2313100"/>
          </a:xfrm>
        </p:spPr>
        <p:txBody>
          <a:bodyPr/>
          <a:lstStyle/>
          <a:p>
            <a:r>
              <a:rPr lang="en-US"/>
              <a:t>Magellan’s Data Driven Process Updates</a:t>
            </a:r>
          </a:p>
        </p:txBody>
      </p:sp>
    </p:spTree>
    <p:extLst>
      <p:ext uri="{BB962C8B-B14F-4D97-AF65-F5344CB8AC3E}">
        <p14:creationId xmlns:p14="http://schemas.microsoft.com/office/powerpoint/2010/main" val="162775059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8E6F-05FF-46D9-88BC-95EDC3B67622}"/>
              </a:ext>
            </a:extLst>
          </p:cNvPr>
          <p:cNvSpPr>
            <a:spLocks noGrp="1"/>
          </p:cNvSpPr>
          <p:nvPr>
            <p:ph type="title"/>
          </p:nvPr>
        </p:nvSpPr>
        <p:spPr/>
        <p:txBody>
          <a:bodyPr/>
          <a:lstStyle/>
          <a:p>
            <a:r>
              <a:rPr lang="en-US"/>
              <a:t>CLINICAL MEASUREMENT TOOL</a:t>
            </a:r>
          </a:p>
        </p:txBody>
      </p:sp>
      <p:sp>
        <p:nvSpPr>
          <p:cNvPr id="3" name="Content Placeholder 2">
            <a:extLst>
              <a:ext uri="{FF2B5EF4-FFF2-40B4-BE49-F238E27FC236}">
                <a16:creationId xmlns:a16="http://schemas.microsoft.com/office/drawing/2014/main" id="{35B7B108-8C90-442A-B9CC-B8366FCD4143}"/>
              </a:ext>
            </a:extLst>
          </p:cNvPr>
          <p:cNvSpPr>
            <a:spLocks noGrp="1"/>
          </p:cNvSpPr>
          <p:nvPr>
            <p:ph idx="1"/>
          </p:nvPr>
        </p:nvSpPr>
        <p:spPr>
          <a:xfrm>
            <a:off x="194563" y="1054100"/>
            <a:ext cx="7908908" cy="5473700"/>
          </a:xfrm>
        </p:spPr>
        <p:txBody>
          <a:bodyPr>
            <a:normAutofit/>
          </a:bodyPr>
          <a:lstStyle/>
          <a:p>
            <a:pPr lvl="1"/>
            <a:r>
              <a:rPr lang="en-US" sz="1800"/>
              <a:t>In Q3, Care Managers reviewed 287 member packets using our Clinical Measurement Tool.</a:t>
            </a:r>
          </a:p>
          <a:p>
            <a:pPr lvl="1"/>
            <a:endParaRPr lang="en-US" sz="1800"/>
          </a:p>
          <a:p>
            <a:pPr lvl="1"/>
            <a:r>
              <a:rPr lang="en-US" sz="1800"/>
              <a:t>Dr Siegler and the IBHS team completed over 60 Collaborative Case Review discussions.</a:t>
            </a:r>
          </a:p>
          <a:p>
            <a:pPr lvl="1"/>
            <a:endParaRPr lang="en-US" sz="1800"/>
          </a:p>
          <a:p>
            <a:pPr lvl="1"/>
            <a:r>
              <a:rPr lang="en-US" sz="1800"/>
              <a:t>During October, the team is putting together all the data and will present each provider with a Feedback Form by county served.</a:t>
            </a:r>
          </a:p>
          <a:p>
            <a:pPr lvl="1"/>
            <a:endParaRPr lang="en-US" sz="1800"/>
          </a:p>
          <a:p>
            <a:pPr lvl="1"/>
            <a:r>
              <a:rPr lang="en-US" sz="1800"/>
              <a:t>The Feedback Form will show the member’s total scores.</a:t>
            </a:r>
          </a:p>
          <a:p>
            <a:pPr lvl="1"/>
            <a:endParaRPr lang="en-US" sz="1800"/>
          </a:p>
          <a:p>
            <a:pPr lvl="1"/>
            <a:r>
              <a:rPr lang="en-US" sz="1800"/>
              <a:t>It will also show the data as a whole on each section: Written Order, Assessment, Individual Treatment Plan, Coordination of Care, CANS, MNG, and overall Total Score.</a:t>
            </a:r>
          </a:p>
          <a:p>
            <a:pPr lvl="1"/>
            <a:endParaRPr lang="en-US" sz="1800"/>
          </a:p>
          <a:p>
            <a:pPr lvl="1"/>
            <a:r>
              <a:rPr lang="en-US" sz="1800"/>
              <a:t>At the bottom, the Feedback Form will also check off whether the Care Manager is requesting a meeting to go over our findings.  </a:t>
            </a:r>
          </a:p>
        </p:txBody>
      </p:sp>
    </p:spTree>
    <p:extLst>
      <p:ext uri="{BB962C8B-B14F-4D97-AF65-F5344CB8AC3E}">
        <p14:creationId xmlns:p14="http://schemas.microsoft.com/office/powerpoint/2010/main" val="397512871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1475786"/>
            <a:ext cx="9143998" cy="2313100"/>
          </a:xfrm>
        </p:spPr>
        <p:txBody>
          <a:bodyPr/>
          <a:lstStyle/>
          <a:p>
            <a:r>
              <a:rPr lang="en-US"/>
              <a:t>Updates from OMHSAS</a:t>
            </a:r>
          </a:p>
        </p:txBody>
      </p:sp>
    </p:spTree>
    <p:extLst>
      <p:ext uri="{BB962C8B-B14F-4D97-AF65-F5344CB8AC3E}">
        <p14:creationId xmlns:p14="http://schemas.microsoft.com/office/powerpoint/2010/main" val="23595646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38B2F-0FCC-4F22-A88B-341FB0B1C09E}"/>
              </a:ext>
            </a:extLst>
          </p:cNvPr>
          <p:cNvSpPr>
            <a:spLocks noGrp="1"/>
          </p:cNvSpPr>
          <p:nvPr>
            <p:ph type="title"/>
          </p:nvPr>
        </p:nvSpPr>
        <p:spPr/>
        <p:txBody>
          <a:bodyPr/>
          <a:lstStyle/>
          <a:p>
            <a:r>
              <a:rPr lang="en-US"/>
              <a:t>Sample Feedback Form</a:t>
            </a:r>
          </a:p>
        </p:txBody>
      </p:sp>
      <p:pic>
        <p:nvPicPr>
          <p:cNvPr id="6" name="Content Placeholder 5" descr="Chart, bar chart&#10;&#10;Description automatically generated">
            <a:extLst>
              <a:ext uri="{FF2B5EF4-FFF2-40B4-BE49-F238E27FC236}">
                <a16:creationId xmlns:a16="http://schemas.microsoft.com/office/drawing/2014/main" id="{6C073D70-AB07-4487-A1A1-2E852006433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326" t="28530" r="17300" b="4925"/>
          <a:stretch/>
        </p:blipFill>
        <p:spPr>
          <a:xfrm>
            <a:off x="-29771" y="1121369"/>
            <a:ext cx="9173771" cy="4721491"/>
          </a:xfrm>
        </p:spPr>
      </p:pic>
      <p:sp>
        <p:nvSpPr>
          <p:cNvPr id="4" name="Slide Number Placeholder 3">
            <a:extLst>
              <a:ext uri="{FF2B5EF4-FFF2-40B4-BE49-F238E27FC236}">
                <a16:creationId xmlns:a16="http://schemas.microsoft.com/office/drawing/2014/main" id="{D036E53D-9DAC-4681-BC71-A71176AFD94D}"/>
              </a:ext>
            </a:extLst>
          </p:cNvPr>
          <p:cNvSpPr>
            <a:spLocks noGrp="1"/>
          </p:cNvSpPr>
          <p:nvPr>
            <p:ph type="sldNum" sz="quarter" idx="12"/>
          </p:nvPr>
        </p:nvSpPr>
        <p:spPr/>
        <p:txBody>
          <a:bodyPr/>
          <a:lstStyle/>
          <a:p>
            <a:fld id="{BC8AEE7E-FAD4-4EE3-9D98-D5CFF485C706}" type="slidenum">
              <a:rPr lang="en-US" smtClean="0"/>
              <a:t>40</a:t>
            </a:fld>
            <a:endParaRPr lang="en-US"/>
          </a:p>
        </p:txBody>
      </p:sp>
    </p:spTree>
    <p:extLst>
      <p:ext uri="{BB962C8B-B14F-4D97-AF65-F5344CB8AC3E}">
        <p14:creationId xmlns:p14="http://schemas.microsoft.com/office/powerpoint/2010/main" val="34278873"/>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EC7A-2BF4-4612-8902-C5489CF911D7}"/>
              </a:ext>
            </a:extLst>
          </p:cNvPr>
          <p:cNvSpPr>
            <a:spLocks noGrp="1"/>
          </p:cNvSpPr>
          <p:nvPr>
            <p:ph type="title"/>
          </p:nvPr>
        </p:nvSpPr>
        <p:spPr/>
        <p:txBody>
          <a:bodyPr/>
          <a:lstStyle/>
          <a:p>
            <a:r>
              <a:rPr lang="en-US"/>
              <a:t>Sample – Request a meeting to review</a:t>
            </a:r>
          </a:p>
        </p:txBody>
      </p:sp>
      <p:pic>
        <p:nvPicPr>
          <p:cNvPr id="8" name="Content Placeholder 7">
            <a:extLst>
              <a:ext uri="{FF2B5EF4-FFF2-40B4-BE49-F238E27FC236}">
                <a16:creationId xmlns:a16="http://schemas.microsoft.com/office/drawing/2014/main" id="{783708D8-CB3A-4435-A377-AE87D5C9069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073" t="27947" r="13071" b="8135"/>
          <a:stretch/>
        </p:blipFill>
        <p:spPr>
          <a:xfrm>
            <a:off x="402376" y="1320798"/>
            <a:ext cx="8360500" cy="4252401"/>
          </a:xfrm>
        </p:spPr>
      </p:pic>
      <p:sp>
        <p:nvSpPr>
          <p:cNvPr id="4" name="Slide Number Placeholder 3">
            <a:extLst>
              <a:ext uri="{FF2B5EF4-FFF2-40B4-BE49-F238E27FC236}">
                <a16:creationId xmlns:a16="http://schemas.microsoft.com/office/drawing/2014/main" id="{D240601B-5FFC-4251-A012-CE28AAE8D15C}"/>
              </a:ext>
            </a:extLst>
          </p:cNvPr>
          <p:cNvSpPr>
            <a:spLocks noGrp="1"/>
          </p:cNvSpPr>
          <p:nvPr>
            <p:ph type="sldNum" sz="quarter" idx="12"/>
          </p:nvPr>
        </p:nvSpPr>
        <p:spPr/>
        <p:txBody>
          <a:bodyPr/>
          <a:lstStyle/>
          <a:p>
            <a:fld id="{BC8AEE7E-FAD4-4EE3-9D98-D5CFF485C706}" type="slidenum">
              <a:rPr lang="en-US" smtClean="0"/>
              <a:t>41</a:t>
            </a:fld>
            <a:endParaRPr lang="en-US"/>
          </a:p>
        </p:txBody>
      </p:sp>
    </p:spTree>
    <p:extLst>
      <p:ext uri="{BB962C8B-B14F-4D97-AF65-F5344CB8AC3E}">
        <p14:creationId xmlns:p14="http://schemas.microsoft.com/office/powerpoint/2010/main" val="283180185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8E6F-05FF-46D9-88BC-95EDC3B67622}"/>
              </a:ext>
            </a:extLst>
          </p:cNvPr>
          <p:cNvSpPr>
            <a:spLocks noGrp="1"/>
          </p:cNvSpPr>
          <p:nvPr>
            <p:ph type="title"/>
          </p:nvPr>
        </p:nvSpPr>
        <p:spPr>
          <a:xfrm>
            <a:off x="182434" y="290870"/>
            <a:ext cx="7565138" cy="848360"/>
          </a:xfrm>
        </p:spPr>
        <p:txBody>
          <a:bodyPr vert="horz" lIns="68580" tIns="34290" rIns="68580" bIns="34290" rtlCol="0" anchor="t" anchorCtr="0">
            <a:normAutofit/>
          </a:bodyPr>
          <a:lstStyle/>
          <a:p>
            <a:r>
              <a:rPr lang="en-US" kern="1200">
                <a:latin typeface="+mj-lt"/>
                <a:ea typeface="+mj-ea"/>
                <a:cs typeface="+mj-cs"/>
              </a:rPr>
              <a:t>Provider Initiated Phone Calls for FBS </a:t>
            </a:r>
            <a:br>
              <a:rPr lang="en-US" kern="1200">
                <a:latin typeface="+mj-lt"/>
                <a:ea typeface="+mj-ea"/>
                <a:cs typeface="+mj-cs"/>
              </a:rPr>
            </a:br>
            <a:r>
              <a:rPr lang="en-US" kern="1200">
                <a:latin typeface="+mj-lt"/>
                <a:ea typeface="+mj-ea"/>
                <a:cs typeface="+mj-cs"/>
              </a:rPr>
              <a:t>Recommendations </a:t>
            </a:r>
          </a:p>
        </p:txBody>
      </p:sp>
      <p:sp>
        <p:nvSpPr>
          <p:cNvPr id="3" name="Slide Number Placeholder 2"/>
          <p:cNvSpPr>
            <a:spLocks noGrp="1"/>
          </p:cNvSpPr>
          <p:nvPr>
            <p:ph type="sldNum" sz="quarter" idx="12"/>
          </p:nvPr>
        </p:nvSpPr>
        <p:spPr>
          <a:xfrm>
            <a:off x="182434" y="6407558"/>
            <a:ext cx="402926" cy="273844"/>
          </a:xfrm>
        </p:spPr>
        <p:txBody>
          <a:bodyPr vert="horz" lIns="68580" tIns="34290" rIns="68580" bIns="34290" rtlCol="0" anchor="b">
            <a:normAutofit/>
          </a:bodyPr>
          <a:lstStyle/>
          <a:p>
            <a:pPr>
              <a:spcAft>
                <a:spcPts val="450"/>
              </a:spcAft>
            </a:pPr>
            <a:fld id="{6FF07D06-DC1B-4074-97B8-5F4C03715C05}" type="slidenum">
              <a:rPr lang="en-US" smtClean="0"/>
              <a:pPr>
                <a:spcAft>
                  <a:spcPts val="450"/>
                </a:spcAft>
              </a:pPr>
              <a:t>42</a:t>
            </a:fld>
            <a:endParaRPr lang="en-US"/>
          </a:p>
        </p:txBody>
      </p:sp>
      <p:pic>
        <p:nvPicPr>
          <p:cNvPr id="5" name="Content Placeholder 4">
            <a:extLst>
              <a:ext uri="{FF2B5EF4-FFF2-40B4-BE49-F238E27FC236}">
                <a16:creationId xmlns:a16="http://schemas.microsoft.com/office/drawing/2014/main" id="{8C6A1844-56D6-42FA-BE1D-2572398522CB}"/>
              </a:ext>
            </a:extLst>
          </p:cNvPr>
          <p:cNvPicPr>
            <a:picLocks noGrp="1" noChangeAspect="1"/>
          </p:cNvPicPr>
          <p:nvPr>
            <p:ph sz="half" idx="1"/>
          </p:nvPr>
        </p:nvPicPr>
        <p:blipFill>
          <a:blip r:embed="rId2"/>
          <a:stretch>
            <a:fillRect/>
          </a:stretch>
        </p:blipFill>
        <p:spPr>
          <a:xfrm>
            <a:off x="585360" y="1717462"/>
            <a:ext cx="3263504" cy="3263504"/>
          </a:xfrm>
          <a:prstGeom prst="rect">
            <a:avLst/>
          </a:prstGeom>
          <a:noFill/>
        </p:spPr>
      </p:pic>
      <p:sp>
        <p:nvSpPr>
          <p:cNvPr id="13" name="TextBox 12">
            <a:extLst>
              <a:ext uri="{FF2B5EF4-FFF2-40B4-BE49-F238E27FC236}">
                <a16:creationId xmlns:a16="http://schemas.microsoft.com/office/drawing/2014/main" id="{82B8B13C-AFC7-49EA-8C5C-4BF725CE7196}"/>
              </a:ext>
            </a:extLst>
          </p:cNvPr>
          <p:cNvSpPr txBox="1"/>
          <p:nvPr/>
        </p:nvSpPr>
        <p:spPr>
          <a:xfrm>
            <a:off x="4603282" y="1717462"/>
            <a:ext cx="4119614" cy="3263504"/>
          </a:xfrm>
          <a:prstGeom prst="rect">
            <a:avLst/>
          </a:prstGeom>
        </p:spPr>
        <p:txBody>
          <a:bodyPr vert="horz" lIns="68580" tIns="34290" rIns="68580" bIns="34290" rtlCol="0">
            <a:normAutofit/>
          </a:bodyPr>
          <a:lstStyle/>
          <a:p>
            <a:pPr indent="-171450">
              <a:spcAft>
                <a:spcPts val="450"/>
              </a:spcAft>
              <a:buFont typeface="Arial" panose="020B0604020202020204" pitchFamily="34" charset="0"/>
            </a:pPr>
            <a:endParaRPr lang="en-US" sz="1725"/>
          </a:p>
          <a:p>
            <a:pPr indent="-171450">
              <a:spcAft>
                <a:spcPts val="450"/>
              </a:spcAft>
              <a:buFont typeface="Arial" panose="020B0604020202020204" pitchFamily="34" charset="0"/>
            </a:pPr>
            <a:r>
              <a:rPr lang="en-US" sz="1725"/>
              <a:t>Telephone call with Magellan Care Manager when considering a FBS referral.</a:t>
            </a:r>
          </a:p>
          <a:p>
            <a:pPr indent="-171450">
              <a:spcAft>
                <a:spcPts val="450"/>
              </a:spcAft>
              <a:buFont typeface="Arial" panose="020B0604020202020204" pitchFamily="34" charset="0"/>
            </a:pPr>
            <a:endParaRPr lang="en-US" sz="1725"/>
          </a:p>
        </p:txBody>
      </p:sp>
    </p:spTree>
    <p:extLst>
      <p:ext uri="{BB962C8B-B14F-4D97-AF65-F5344CB8AC3E}">
        <p14:creationId xmlns:p14="http://schemas.microsoft.com/office/powerpoint/2010/main" val="2382956484"/>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8CC4D-6954-4B03-8F60-CED8CACC3844}"/>
              </a:ext>
            </a:extLst>
          </p:cNvPr>
          <p:cNvSpPr>
            <a:spLocks noGrp="1"/>
          </p:cNvSpPr>
          <p:nvPr>
            <p:ph type="title"/>
          </p:nvPr>
        </p:nvSpPr>
        <p:spPr>
          <a:xfrm>
            <a:off x="200914" y="286568"/>
            <a:ext cx="7565138" cy="848360"/>
          </a:xfrm>
        </p:spPr>
        <p:txBody>
          <a:bodyPr vert="horz" lIns="68580" tIns="34290" rIns="68580" bIns="34290" rtlCol="0" anchor="t" anchorCtr="0">
            <a:normAutofit/>
          </a:bodyPr>
          <a:lstStyle/>
          <a:p>
            <a:r>
              <a:rPr lang="en-US" kern="1200">
                <a:latin typeface="+mj-lt"/>
                <a:ea typeface="+mj-ea"/>
                <a:cs typeface="+mj-cs"/>
              </a:rPr>
              <a:t>Higher Level of Care Collaborative Phone Call</a:t>
            </a:r>
          </a:p>
        </p:txBody>
      </p:sp>
      <p:sp>
        <p:nvSpPr>
          <p:cNvPr id="3" name="Slide Number Placeholder 2">
            <a:extLst>
              <a:ext uri="{FF2B5EF4-FFF2-40B4-BE49-F238E27FC236}">
                <a16:creationId xmlns:a16="http://schemas.microsoft.com/office/drawing/2014/main" id="{8844725A-D02B-43C8-8ED5-B71C9258D9E9}"/>
              </a:ext>
            </a:extLst>
          </p:cNvPr>
          <p:cNvSpPr>
            <a:spLocks noGrp="1"/>
          </p:cNvSpPr>
          <p:nvPr>
            <p:ph type="sldNum" sz="quarter" idx="12"/>
          </p:nvPr>
        </p:nvSpPr>
        <p:spPr>
          <a:xfrm>
            <a:off x="169918" y="6407560"/>
            <a:ext cx="402926" cy="273844"/>
          </a:xfrm>
        </p:spPr>
        <p:txBody>
          <a:bodyPr vert="horz" lIns="68580" tIns="34290" rIns="68580" bIns="34290" rtlCol="0" anchor="b">
            <a:normAutofit/>
          </a:bodyPr>
          <a:lstStyle/>
          <a:p>
            <a:pPr>
              <a:spcAft>
                <a:spcPts val="450"/>
              </a:spcAft>
            </a:pPr>
            <a:fld id="{BC8AEE7E-FAD4-4EE3-9D98-D5CFF485C706}" type="slidenum">
              <a:rPr lang="en-US" smtClean="0"/>
              <a:pPr>
                <a:spcAft>
                  <a:spcPts val="450"/>
                </a:spcAft>
              </a:pPr>
              <a:t>43</a:t>
            </a:fld>
            <a:endParaRPr lang="en-US"/>
          </a:p>
        </p:txBody>
      </p:sp>
      <p:pic>
        <p:nvPicPr>
          <p:cNvPr id="4" name="Picture 3">
            <a:extLst>
              <a:ext uri="{FF2B5EF4-FFF2-40B4-BE49-F238E27FC236}">
                <a16:creationId xmlns:a16="http://schemas.microsoft.com/office/drawing/2014/main" id="{BF95DCD8-FC50-447B-B6A1-289B42041A5A}"/>
              </a:ext>
            </a:extLst>
          </p:cNvPr>
          <p:cNvPicPr>
            <a:picLocks noChangeAspect="1"/>
          </p:cNvPicPr>
          <p:nvPr/>
        </p:nvPicPr>
        <p:blipFill>
          <a:blip r:embed="rId2"/>
          <a:stretch>
            <a:fillRect/>
          </a:stretch>
        </p:blipFill>
        <p:spPr>
          <a:xfrm>
            <a:off x="761766" y="1717462"/>
            <a:ext cx="2910692" cy="3263504"/>
          </a:xfrm>
          <a:prstGeom prst="rect">
            <a:avLst/>
          </a:prstGeom>
          <a:noFill/>
        </p:spPr>
      </p:pic>
      <p:sp>
        <p:nvSpPr>
          <p:cNvPr id="5" name="TextBox 4">
            <a:extLst>
              <a:ext uri="{FF2B5EF4-FFF2-40B4-BE49-F238E27FC236}">
                <a16:creationId xmlns:a16="http://schemas.microsoft.com/office/drawing/2014/main" id="{8AC2BF5D-1B58-4237-B638-D7F4A7CA53E0}"/>
              </a:ext>
            </a:extLst>
          </p:cNvPr>
          <p:cNvSpPr txBox="1"/>
          <p:nvPr/>
        </p:nvSpPr>
        <p:spPr>
          <a:xfrm>
            <a:off x="4603282" y="1717462"/>
            <a:ext cx="4119614" cy="3263504"/>
          </a:xfrm>
          <a:prstGeom prst="rect">
            <a:avLst/>
          </a:prstGeom>
        </p:spPr>
        <p:txBody>
          <a:bodyPr vert="horz" lIns="68580" tIns="34290" rIns="68580" bIns="34290" rtlCol="0">
            <a:normAutofit/>
          </a:bodyPr>
          <a:lstStyle/>
          <a:p>
            <a:pPr marL="257175" indent="-171450">
              <a:spcAft>
                <a:spcPts val="450"/>
              </a:spcAft>
              <a:buFont typeface="Arial" panose="020B0604020202020204" pitchFamily="34" charset="0"/>
              <a:buChar char="•"/>
            </a:pPr>
            <a:r>
              <a:rPr lang="en-US" sz="1725"/>
              <a:t>Magellan Care Manager will outreach provider for any IBHS member who is discharged from Acute Inpatient Program or Residential Treatment Facility within prior 30 days.</a:t>
            </a:r>
          </a:p>
          <a:p>
            <a:pPr marL="257175" indent="-171450">
              <a:spcAft>
                <a:spcPts val="450"/>
              </a:spcAft>
              <a:buFont typeface="Arial" panose="020B0604020202020204" pitchFamily="34" charset="0"/>
              <a:buChar char="•"/>
            </a:pPr>
            <a:r>
              <a:rPr lang="en-US" sz="1725"/>
              <a:t>Goal: To ensure supportive transition from 24-hour level provider to community-based provider.</a:t>
            </a:r>
          </a:p>
          <a:p>
            <a:pPr indent="-171450">
              <a:spcAft>
                <a:spcPts val="450"/>
              </a:spcAft>
              <a:buFont typeface="Arial" panose="020B0604020202020204" pitchFamily="34" charset="0"/>
            </a:pPr>
            <a:endParaRPr lang="en-US" sz="1725"/>
          </a:p>
          <a:p>
            <a:pPr indent="-171450">
              <a:spcAft>
                <a:spcPts val="450"/>
              </a:spcAft>
              <a:buFont typeface="Arial" panose="020B0604020202020204" pitchFamily="34" charset="0"/>
            </a:pPr>
            <a:endParaRPr lang="en-US" sz="1725"/>
          </a:p>
        </p:txBody>
      </p:sp>
    </p:spTree>
    <p:extLst>
      <p:ext uri="{BB962C8B-B14F-4D97-AF65-F5344CB8AC3E}">
        <p14:creationId xmlns:p14="http://schemas.microsoft.com/office/powerpoint/2010/main" val="366753654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77343"/>
            <a:ext cx="9143998" cy="2313100"/>
          </a:xfrm>
        </p:spPr>
        <p:txBody>
          <a:bodyPr/>
          <a:lstStyle/>
          <a:p>
            <a:r>
              <a:rPr lang="en-US"/>
              <a:t>Upcoming Forums &amp; </a:t>
            </a:r>
            <a:br>
              <a:rPr lang="en-US"/>
            </a:br>
            <a:r>
              <a:rPr lang="en-US"/>
              <a:t>Technical Assistance</a:t>
            </a:r>
          </a:p>
        </p:txBody>
      </p:sp>
    </p:spTree>
    <p:extLst>
      <p:ext uri="{BB962C8B-B14F-4D97-AF65-F5344CB8AC3E}">
        <p14:creationId xmlns:p14="http://schemas.microsoft.com/office/powerpoint/2010/main" val="197767342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46C029-1838-4D13-9F51-918DD155E94D}"/>
              </a:ext>
            </a:extLst>
          </p:cNvPr>
          <p:cNvSpPr>
            <a:spLocks noGrp="1"/>
          </p:cNvSpPr>
          <p:nvPr>
            <p:ph type="sldNum" sz="quarter" idx="12"/>
          </p:nvPr>
        </p:nvSpPr>
        <p:spPr/>
        <p:txBody>
          <a:bodyPr/>
          <a:lstStyle/>
          <a:p>
            <a:fld id="{BC8AEE7E-FAD4-4EE3-9D98-D5CFF485C706}" type="slidenum">
              <a:rPr lang="en-US" smtClean="0"/>
              <a:t>45</a:t>
            </a:fld>
            <a:endParaRPr lang="en-US"/>
          </a:p>
        </p:txBody>
      </p:sp>
      <p:pic>
        <p:nvPicPr>
          <p:cNvPr id="14" name="Picture 13" descr="Text&#10;&#10;Description automatically generated">
            <a:extLst>
              <a:ext uri="{FF2B5EF4-FFF2-40B4-BE49-F238E27FC236}">
                <a16:creationId xmlns:a16="http://schemas.microsoft.com/office/drawing/2014/main" id="{30DDA5EA-3A5B-4344-BF39-D21805B65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982" y="164314"/>
            <a:ext cx="6879483" cy="2981842"/>
          </a:xfrm>
          <a:prstGeom prst="rect">
            <a:avLst/>
          </a:prstGeom>
        </p:spPr>
      </p:pic>
      <p:sp>
        <p:nvSpPr>
          <p:cNvPr id="2" name="TextBox 1">
            <a:extLst>
              <a:ext uri="{FF2B5EF4-FFF2-40B4-BE49-F238E27FC236}">
                <a16:creationId xmlns:a16="http://schemas.microsoft.com/office/drawing/2014/main" id="{4BD573D8-BBFD-6356-BFBD-75D12A414CFC}"/>
              </a:ext>
            </a:extLst>
          </p:cNvPr>
          <p:cNvSpPr txBox="1"/>
          <p:nvPr/>
        </p:nvSpPr>
        <p:spPr>
          <a:xfrm>
            <a:off x="1519518" y="3671047"/>
            <a:ext cx="6441141" cy="1200329"/>
          </a:xfrm>
          <a:prstGeom prst="rect">
            <a:avLst/>
          </a:prstGeom>
          <a:noFill/>
        </p:spPr>
        <p:txBody>
          <a:bodyPr wrap="square" rtlCol="0">
            <a:spAutoFit/>
          </a:bodyPr>
          <a:lstStyle/>
          <a:p>
            <a:pPr marL="0" marR="0">
              <a:spcBef>
                <a:spcPts val="0"/>
              </a:spcBef>
              <a:spcAft>
                <a:spcPts val="0"/>
              </a:spcAft>
            </a:pPr>
            <a:r>
              <a:rPr lang="en-US" sz="1800" b="1">
                <a:solidFill>
                  <a:srgbClr val="4472C4"/>
                </a:solidFill>
                <a:effectLst/>
                <a:latin typeface="Calibri" panose="020F0502020204030204" pitchFamily="34" charset="0"/>
                <a:ea typeface="Calibri" panose="020F0502020204030204" pitchFamily="34" charset="0"/>
              </a:rPr>
              <a:t>Date:              </a:t>
            </a:r>
            <a:r>
              <a:rPr lang="en-US" sz="1800" b="1">
                <a:effectLst/>
                <a:latin typeface="Calibri" panose="020F0502020204030204" pitchFamily="34" charset="0"/>
                <a:ea typeface="Calibri" panose="020F0502020204030204" pitchFamily="34" charset="0"/>
              </a:rPr>
              <a:t>Wednesday, January 11, 2023</a:t>
            </a:r>
          </a:p>
          <a:p>
            <a:pPr marL="0" marR="0">
              <a:spcBef>
                <a:spcPts val="0"/>
              </a:spcBef>
              <a:spcAft>
                <a:spcPts val="0"/>
              </a:spcAft>
            </a:pPr>
            <a:r>
              <a:rPr lang="en-US" sz="1800" b="1">
                <a:solidFill>
                  <a:srgbClr val="4472C4"/>
                </a:solidFill>
                <a:effectLst/>
                <a:latin typeface="Calibri" panose="020F0502020204030204" pitchFamily="34" charset="0"/>
                <a:ea typeface="Calibri" panose="020F0502020204030204" pitchFamily="34" charset="0"/>
              </a:rPr>
              <a:t>Time:  </a:t>
            </a:r>
            <a:r>
              <a:rPr lang="en-US" sz="1800" b="1">
                <a:effectLst/>
                <a:latin typeface="Calibri" panose="020F0502020204030204" pitchFamily="34" charset="0"/>
                <a:ea typeface="Calibri" panose="020F0502020204030204" pitchFamily="34" charset="0"/>
              </a:rPr>
              <a:t>            </a:t>
            </a:r>
            <a:r>
              <a:rPr lang="en-US" sz="1800">
                <a:effectLst/>
                <a:latin typeface="Calibri" panose="020F0502020204030204" pitchFamily="34" charset="0"/>
                <a:ea typeface="Calibri" panose="020F0502020204030204" pitchFamily="34" charset="0"/>
              </a:rPr>
              <a:t>12:00 P.M – 1:00 P.M.</a:t>
            </a:r>
          </a:p>
          <a:p>
            <a:pPr marL="0" marR="0">
              <a:spcBef>
                <a:spcPts val="0"/>
              </a:spcBef>
              <a:spcAft>
                <a:spcPts val="0"/>
              </a:spcAft>
            </a:pPr>
            <a:r>
              <a:rPr lang="en-US" sz="1800" b="1">
                <a:solidFill>
                  <a:srgbClr val="4472C4"/>
                </a:solidFill>
                <a:effectLst/>
                <a:latin typeface="Calibri" panose="020F0502020204030204" pitchFamily="34" charset="0"/>
                <a:ea typeface="Calibri" panose="020F0502020204030204" pitchFamily="34" charset="0"/>
              </a:rPr>
              <a:t>Location:</a:t>
            </a:r>
            <a:r>
              <a:rPr lang="en-US" sz="1800">
                <a:solidFill>
                  <a:srgbClr val="4472C4"/>
                </a:solidFill>
                <a:effectLst/>
                <a:latin typeface="Calibri" panose="020F0502020204030204" pitchFamily="34" charset="0"/>
                <a:ea typeface="Calibri" panose="020F0502020204030204" pitchFamily="34" charset="0"/>
              </a:rPr>
              <a:t> </a:t>
            </a:r>
            <a:r>
              <a:rPr lang="en-US" sz="1800">
                <a:effectLst/>
                <a:latin typeface="Calibri" panose="020F0502020204030204" pitchFamily="34" charset="0"/>
                <a:ea typeface="Calibri" panose="020F0502020204030204" pitchFamily="34" charset="0"/>
              </a:rPr>
              <a:t>       Zoom</a:t>
            </a:r>
          </a:p>
          <a:p>
            <a:pPr marL="0" marR="0" algn="ctr">
              <a:spcBef>
                <a:spcPts val="0"/>
              </a:spcBef>
              <a:spcAft>
                <a:spcPts val="0"/>
              </a:spcAft>
            </a:pPr>
            <a:r>
              <a:rPr lang="en-US" sz="1800" b="1">
                <a:solidFill>
                  <a:srgbClr val="4472C4"/>
                </a:solidFill>
                <a:effectLst/>
                <a:latin typeface="Calibri" panose="020F0502020204030204" pitchFamily="34" charset="0"/>
                <a:ea typeface="Calibri" panose="020F0502020204030204" pitchFamily="34" charset="0"/>
              </a:rPr>
              <a:t>There will be registration.  Keep eyes out for upcoming flyer.</a:t>
            </a:r>
            <a:endParaRPr lang="en-US" sz="18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8283954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3B779BB-3E68-2443-4365-507FDBD09178}"/>
              </a:ext>
            </a:extLst>
          </p:cNvPr>
          <p:cNvSpPr>
            <a:spLocks noGrp="1"/>
          </p:cNvSpPr>
          <p:nvPr>
            <p:ph type="title"/>
          </p:nvPr>
        </p:nvSpPr>
        <p:spPr>
          <a:xfrm>
            <a:off x="194563" y="189651"/>
            <a:ext cx="7565138" cy="1131147"/>
          </a:xfrm>
        </p:spPr>
        <p:txBody>
          <a:bodyPr/>
          <a:lstStyle/>
          <a:p>
            <a:r>
              <a:rPr lang="en-US"/>
              <a:t>Dr Siegler’s Next Best Practices’ Training</a:t>
            </a:r>
          </a:p>
        </p:txBody>
      </p:sp>
      <p:sp>
        <p:nvSpPr>
          <p:cNvPr id="4" name="Slide Number Placeholder 3">
            <a:extLst>
              <a:ext uri="{FF2B5EF4-FFF2-40B4-BE49-F238E27FC236}">
                <a16:creationId xmlns:a16="http://schemas.microsoft.com/office/drawing/2014/main" id="{F80681A3-FDD0-2B17-80A0-9AD350481A48}"/>
              </a:ext>
            </a:extLst>
          </p:cNvPr>
          <p:cNvSpPr>
            <a:spLocks noGrp="1"/>
          </p:cNvSpPr>
          <p:nvPr>
            <p:ph type="sldNum" sz="quarter" idx="12"/>
          </p:nvPr>
        </p:nvSpPr>
        <p:spPr>
          <a:xfrm>
            <a:off x="200913" y="6429183"/>
            <a:ext cx="402926" cy="365125"/>
          </a:xfrm>
        </p:spPr>
        <p:txBody>
          <a:bodyPr anchor="b">
            <a:normAutofit/>
          </a:bodyPr>
          <a:lstStyle/>
          <a:p>
            <a:pPr>
              <a:spcAft>
                <a:spcPts val="600"/>
              </a:spcAft>
            </a:pPr>
            <a:fld id="{BC8AEE7E-FAD4-4EE3-9D98-D5CFF485C706}" type="slidenum">
              <a:rPr lang="en-US" smtClean="0"/>
              <a:pPr>
                <a:spcAft>
                  <a:spcPts val="600"/>
                </a:spcAft>
              </a:pPr>
              <a:t>46</a:t>
            </a:fld>
            <a:endParaRPr lang="en-US"/>
          </a:p>
        </p:txBody>
      </p:sp>
      <p:pic>
        <p:nvPicPr>
          <p:cNvPr id="7" name="Content Placeholder 6" descr="Text&#10;&#10;Description automatically generated">
            <a:extLst>
              <a:ext uri="{FF2B5EF4-FFF2-40B4-BE49-F238E27FC236}">
                <a16:creationId xmlns:a16="http://schemas.microsoft.com/office/drawing/2014/main" id="{5FDE5D79-C3B6-F794-A0BF-E933744C8FE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5527" y="858167"/>
            <a:ext cx="7425040" cy="5936141"/>
          </a:xfrm>
        </p:spPr>
      </p:pic>
    </p:spTree>
    <p:extLst>
      <p:ext uri="{BB962C8B-B14F-4D97-AF65-F5344CB8AC3E}">
        <p14:creationId xmlns:p14="http://schemas.microsoft.com/office/powerpoint/2010/main" val="132191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A9F7-29B4-4CE4-AD3E-F29458DB72F1}"/>
              </a:ext>
            </a:extLst>
          </p:cNvPr>
          <p:cNvSpPr>
            <a:spLocks noGrp="1"/>
          </p:cNvSpPr>
          <p:nvPr>
            <p:ph type="title"/>
          </p:nvPr>
        </p:nvSpPr>
        <p:spPr/>
        <p:txBody>
          <a:bodyPr/>
          <a:lstStyle/>
          <a:p>
            <a:r>
              <a:rPr lang="en-US">
                <a:cs typeface="Calibri"/>
              </a:rPr>
              <a:t>Q4 2022 IBHS Provider Forum</a:t>
            </a:r>
            <a:endParaRPr lang="en-US"/>
          </a:p>
        </p:txBody>
      </p:sp>
      <p:sp>
        <p:nvSpPr>
          <p:cNvPr id="3" name="Content Placeholder 2">
            <a:extLst>
              <a:ext uri="{FF2B5EF4-FFF2-40B4-BE49-F238E27FC236}">
                <a16:creationId xmlns:a16="http://schemas.microsoft.com/office/drawing/2014/main" id="{83F0B861-B964-4706-9391-C01775543862}"/>
              </a:ext>
            </a:extLst>
          </p:cNvPr>
          <p:cNvSpPr>
            <a:spLocks noGrp="1"/>
          </p:cNvSpPr>
          <p:nvPr>
            <p:ph idx="1"/>
          </p:nvPr>
        </p:nvSpPr>
        <p:spPr>
          <a:xfrm>
            <a:off x="402376" y="1429229"/>
            <a:ext cx="8289036" cy="5123972"/>
          </a:xfrm>
        </p:spPr>
        <p:txBody>
          <a:bodyPr vert="horz" lIns="91440" tIns="45720" rIns="91440" bIns="45720" rtlCol="0" anchor="t">
            <a:noAutofit/>
          </a:bodyPr>
          <a:lstStyle/>
          <a:p>
            <a:pPr marL="0" indent="0" algn="ctr">
              <a:buNone/>
            </a:pPr>
            <a:r>
              <a:rPr lang="en-US" sz="2400" b="1"/>
              <a:t>Wednesday, January 25, 2023, 9:00 to 11:00 A.M. Via Zoom </a:t>
            </a:r>
            <a:endParaRPr lang="en-US" sz="2400"/>
          </a:p>
          <a:p>
            <a:pPr marL="0" indent="0" algn="ctr">
              <a:buNone/>
            </a:pPr>
            <a:endParaRPr lang="en-US" sz="1800">
              <a:latin typeface="Arial Black"/>
              <a:cs typeface="Calibri"/>
            </a:endParaRPr>
          </a:p>
          <a:p>
            <a:pPr marL="0" indent="0" algn="ctr">
              <a:buNone/>
            </a:pPr>
            <a:r>
              <a:rPr lang="en-US" sz="1800" b="1">
                <a:cs typeface="Calibri"/>
              </a:rPr>
              <a:t>Register in advance for this meeting (click </a:t>
            </a:r>
            <a:r>
              <a:rPr lang="en-US" sz="1800" b="1" err="1">
                <a:cs typeface="Calibri"/>
              </a:rPr>
              <a:t>Ctrl+Link</a:t>
            </a:r>
            <a:r>
              <a:rPr lang="en-US" sz="1800" b="1">
                <a:cs typeface="Calibri"/>
              </a:rPr>
              <a:t>):</a:t>
            </a:r>
          </a:p>
          <a:p>
            <a:pPr marL="0" indent="0" algn="ctr">
              <a:spcBef>
                <a:spcPts val="0"/>
              </a:spcBef>
              <a:buNone/>
            </a:pPr>
            <a:endParaRPr lang="en-US" sz="1800">
              <a:effectLst/>
              <a:ea typeface="Calibri" panose="020F0502020204030204" pitchFamily="34" charset="0"/>
              <a:cs typeface="Times New Roman" panose="02020603050405020304" pitchFamily="18" charset="0"/>
            </a:endParaRPr>
          </a:p>
          <a:p>
            <a:pPr marL="0" indent="0" algn="ctr">
              <a:spcBef>
                <a:spcPts val="0"/>
              </a:spcBef>
              <a:buNone/>
            </a:pPr>
            <a:r>
              <a:rPr lang="en-US" sz="1800">
                <a:effectLst/>
                <a:ea typeface="Calibri" panose="020F0502020204030204" pitchFamily="34" charset="0"/>
                <a:cs typeface="Times New Roman" panose="02020603050405020304" pitchFamily="18" charset="0"/>
                <a:hlinkClick r:id="rId2"/>
              </a:rPr>
              <a:t>https://magellanhealth.zoom.us/meeting/register/tJAvfuitrzsrGtMuUjKoafRmsHk5rxsEuYAS</a:t>
            </a:r>
            <a:endParaRPr lang="en-US" sz="1800">
              <a:effectLst/>
              <a:ea typeface="Calibri" panose="020F0502020204030204" pitchFamily="34" charset="0"/>
              <a:cs typeface="Times New Roman" panose="02020603050405020304" pitchFamily="18" charset="0"/>
            </a:endParaRPr>
          </a:p>
          <a:p>
            <a:pPr marL="0" indent="0" algn="ctr">
              <a:spcBef>
                <a:spcPts val="0"/>
              </a:spcBef>
              <a:buNone/>
            </a:pPr>
            <a:endParaRPr lang="en-US" sz="1800">
              <a:effectLst/>
              <a:ea typeface="Calibri" panose="020F0502020204030204" pitchFamily="34" charset="0"/>
              <a:cs typeface="Times New Roman" panose="02020603050405020304" pitchFamily="18" charset="0"/>
            </a:endParaRPr>
          </a:p>
          <a:p>
            <a:pPr marL="0" indent="0" algn="ctr">
              <a:buNone/>
            </a:pPr>
            <a:r>
              <a:rPr lang="en-US" sz="1800">
                <a:cs typeface="Calibri"/>
              </a:rPr>
              <a:t>After registering, you will receive a confirmation email containing information about joining the meeting.</a:t>
            </a:r>
          </a:p>
          <a:p>
            <a:pPr marL="0" indent="0" algn="ctr">
              <a:buNone/>
            </a:pPr>
            <a:r>
              <a:rPr lang="en-US" b="1">
                <a:highlight>
                  <a:srgbClr val="FFFF00"/>
                </a:highlight>
                <a:cs typeface="Calibri"/>
              </a:rPr>
              <a:t>No invites are sent.  This info can always be found at the bottom of our </a:t>
            </a:r>
          </a:p>
          <a:p>
            <a:pPr marL="0" indent="0" algn="ctr">
              <a:buNone/>
            </a:pPr>
            <a:r>
              <a:rPr lang="en-US" b="1">
                <a:highlight>
                  <a:srgbClr val="FFFF00"/>
                </a:highlight>
                <a:cs typeface="Calibri"/>
              </a:rPr>
              <a:t>IBHS provider webpage:</a:t>
            </a:r>
          </a:p>
          <a:p>
            <a:pPr marL="0" indent="0" algn="ctr">
              <a:buNone/>
            </a:pPr>
            <a:r>
              <a:rPr lang="en-US">
                <a:cs typeface="Calibri"/>
                <a:hlinkClick r:id="rId3"/>
              </a:rPr>
              <a:t>https://www.magellanofpa.com/for-providers/services-programs/intensive-behavioral-health-services-ibhs/</a:t>
            </a:r>
            <a:endParaRPr lang="en-US">
              <a:cs typeface="Calibri"/>
            </a:endParaRPr>
          </a:p>
          <a:p>
            <a:pPr marL="0" indent="0" algn="ctr">
              <a:buNone/>
            </a:pPr>
            <a:endParaRPr lang="en-US">
              <a:highlight>
                <a:srgbClr val="FFFF00"/>
              </a:highlight>
              <a:cs typeface="Calibri"/>
            </a:endParaRPr>
          </a:p>
        </p:txBody>
      </p:sp>
      <p:sp>
        <p:nvSpPr>
          <p:cNvPr id="4" name="Slide Number Placeholder 3">
            <a:extLst>
              <a:ext uri="{FF2B5EF4-FFF2-40B4-BE49-F238E27FC236}">
                <a16:creationId xmlns:a16="http://schemas.microsoft.com/office/drawing/2014/main" id="{AD5A2FDE-06AD-4793-965F-494E6A596209}"/>
              </a:ext>
            </a:extLst>
          </p:cNvPr>
          <p:cNvSpPr>
            <a:spLocks noGrp="1"/>
          </p:cNvSpPr>
          <p:nvPr>
            <p:ph type="sldNum" sz="quarter" idx="12"/>
          </p:nvPr>
        </p:nvSpPr>
        <p:spPr/>
        <p:txBody>
          <a:bodyPr/>
          <a:lstStyle/>
          <a:p>
            <a:fld id="{BC8AEE7E-FAD4-4EE3-9D98-D5CFF485C706}" type="slidenum">
              <a:rPr lang="en-US" smtClean="0"/>
              <a:t>47</a:t>
            </a:fld>
            <a:endParaRPr lang="en-US"/>
          </a:p>
        </p:txBody>
      </p:sp>
    </p:spTree>
    <p:extLst>
      <p:ext uri="{BB962C8B-B14F-4D97-AF65-F5344CB8AC3E}">
        <p14:creationId xmlns:p14="http://schemas.microsoft.com/office/powerpoint/2010/main" val="209473050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45170" y="2903355"/>
            <a:ext cx="7565138" cy="1131147"/>
          </a:xfrm>
        </p:spPr>
        <p:txBody>
          <a:bodyPr>
            <a:normAutofit/>
          </a:bodyPr>
          <a:lstStyle/>
          <a:p>
            <a:pPr algn="ctr"/>
            <a:r>
              <a:rPr lang="en-US" sz="3200" b="1"/>
              <a:t>Questions? </a:t>
            </a:r>
            <a:br>
              <a:rPr lang="en-US"/>
            </a:br>
            <a:endParaRPr lang="en-US"/>
          </a:p>
        </p:txBody>
      </p:sp>
      <p:sp>
        <p:nvSpPr>
          <p:cNvPr id="3" name="Slide Number Placeholder 3">
            <a:extLst>
              <a:ext uri="{FF2B5EF4-FFF2-40B4-BE49-F238E27FC236}">
                <a16:creationId xmlns:a16="http://schemas.microsoft.com/office/drawing/2014/main" id="{76E8ED9C-4599-4B12-BF37-5AF68ED6E103}"/>
              </a:ext>
            </a:extLst>
          </p:cNvPr>
          <p:cNvSpPr>
            <a:spLocks noGrp="1"/>
          </p:cNvSpPr>
          <p:nvPr>
            <p:ph type="sldNum" sz="quarter" idx="12"/>
          </p:nvPr>
        </p:nvSpPr>
        <p:spPr>
          <a:xfrm>
            <a:off x="200913" y="6429183"/>
            <a:ext cx="402926" cy="365125"/>
          </a:xfrm>
        </p:spPr>
        <p:txBody>
          <a:bodyPr/>
          <a:lstStyle/>
          <a:p>
            <a:fld id="{BC8AEE7E-FAD4-4EE3-9D98-D5CFF485C706}" type="slidenum">
              <a:rPr lang="en-US" smtClean="0"/>
              <a:t>48</a:t>
            </a:fld>
            <a:endParaRPr lang="en-US"/>
          </a:p>
        </p:txBody>
      </p:sp>
    </p:spTree>
    <p:extLst>
      <p:ext uri="{BB962C8B-B14F-4D97-AF65-F5344CB8AC3E}">
        <p14:creationId xmlns:p14="http://schemas.microsoft.com/office/powerpoint/2010/main" val="62250653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FCCF-C598-0FC0-94B8-4428EDD8544A}"/>
              </a:ext>
            </a:extLst>
          </p:cNvPr>
          <p:cNvSpPr>
            <a:spLocks noGrp="1"/>
          </p:cNvSpPr>
          <p:nvPr>
            <p:ph type="title"/>
          </p:nvPr>
        </p:nvSpPr>
        <p:spPr>
          <a:xfrm>
            <a:off x="176420" y="235008"/>
            <a:ext cx="7565138" cy="1131147"/>
          </a:xfrm>
        </p:spPr>
        <p:txBody>
          <a:bodyPr/>
          <a:lstStyle/>
          <a:p>
            <a:r>
              <a:rPr lang="en-US">
                <a:cs typeface="Calibri"/>
              </a:rPr>
              <a:t>Resources</a:t>
            </a:r>
            <a:endParaRPr lang="en-US"/>
          </a:p>
        </p:txBody>
      </p:sp>
      <p:sp>
        <p:nvSpPr>
          <p:cNvPr id="3" name="Content Placeholder 2">
            <a:extLst>
              <a:ext uri="{FF2B5EF4-FFF2-40B4-BE49-F238E27FC236}">
                <a16:creationId xmlns:a16="http://schemas.microsoft.com/office/drawing/2014/main" id="{A253097B-4E38-41AB-B0BE-92115B5E017F}"/>
              </a:ext>
            </a:extLst>
          </p:cNvPr>
          <p:cNvSpPr>
            <a:spLocks noGrp="1"/>
          </p:cNvSpPr>
          <p:nvPr>
            <p:ph idx="1"/>
          </p:nvPr>
        </p:nvSpPr>
        <p:spPr/>
        <p:txBody>
          <a:bodyPr vert="horz" lIns="91440" tIns="45720" rIns="91440" bIns="45720" rtlCol="0" anchor="t">
            <a:noAutofit/>
          </a:bodyPr>
          <a:lstStyle/>
          <a:p>
            <a:r>
              <a:rPr lang="en-US">
                <a:ea typeface="+mn-lt"/>
                <a:cs typeface="+mn-lt"/>
              </a:rPr>
              <a:t>FBA Training</a:t>
            </a:r>
          </a:p>
          <a:p>
            <a:pPr lvl="1"/>
            <a:r>
              <a:rPr lang="en-US">
                <a:cs typeface="Calibri"/>
                <a:hlinkClick r:id="rId2"/>
              </a:rPr>
              <a:t>https://www.pattan.net/getmedia/eca12015-858b-4448-962d-753816d71e20/FBA_ProcessBklt0516</a:t>
            </a:r>
            <a:r>
              <a:rPr lang="en-US">
                <a:cs typeface="Calibri"/>
              </a:rPr>
              <a:t> </a:t>
            </a:r>
            <a:endParaRPr lang="en-US">
              <a:ea typeface="+mn-lt"/>
              <a:cs typeface="+mn-lt"/>
            </a:endParaRPr>
          </a:p>
          <a:p>
            <a:pPr lvl="1"/>
            <a:r>
              <a:rPr lang="en-US">
                <a:cs typeface="Calibri"/>
                <a:hlinkClick r:id="rId3"/>
              </a:rPr>
              <a:t>ODP-20-081-Functional-Behavioral-Assessment-Virtual-Training.pdf (provideralliance.org) </a:t>
            </a:r>
            <a:endParaRPr lang="en-US"/>
          </a:p>
        </p:txBody>
      </p:sp>
      <p:sp>
        <p:nvSpPr>
          <p:cNvPr id="4" name="Slide Number Placeholder 3">
            <a:extLst>
              <a:ext uri="{FF2B5EF4-FFF2-40B4-BE49-F238E27FC236}">
                <a16:creationId xmlns:a16="http://schemas.microsoft.com/office/drawing/2014/main" id="{770A7DA3-DED8-4691-4D96-B0A423328BC1}"/>
              </a:ext>
            </a:extLst>
          </p:cNvPr>
          <p:cNvSpPr>
            <a:spLocks noGrp="1"/>
          </p:cNvSpPr>
          <p:nvPr>
            <p:ph type="sldNum" sz="quarter" idx="12"/>
          </p:nvPr>
        </p:nvSpPr>
        <p:spPr/>
        <p:txBody>
          <a:bodyPr/>
          <a:lstStyle/>
          <a:p>
            <a:fld id="{BC8AEE7E-FAD4-4EE3-9D98-D5CFF485C706}" type="slidenum">
              <a:rPr lang="en-US" smtClean="0"/>
              <a:t>49</a:t>
            </a:fld>
            <a:endParaRPr lang="en-US"/>
          </a:p>
        </p:txBody>
      </p:sp>
    </p:spTree>
    <p:extLst>
      <p:ext uri="{BB962C8B-B14F-4D97-AF65-F5344CB8AC3E}">
        <p14:creationId xmlns:p14="http://schemas.microsoft.com/office/powerpoint/2010/main" val="1796262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C16F-0808-E760-CF4E-B21037A49A0F}"/>
              </a:ext>
            </a:extLst>
          </p:cNvPr>
          <p:cNvSpPr>
            <a:spLocks noGrp="1"/>
          </p:cNvSpPr>
          <p:nvPr>
            <p:ph type="title"/>
          </p:nvPr>
        </p:nvSpPr>
        <p:spPr>
          <a:xfrm>
            <a:off x="194563" y="999489"/>
            <a:ext cx="7565138" cy="656605"/>
          </a:xfrm>
        </p:spPr>
        <p:txBody>
          <a:bodyPr anchor="t">
            <a:normAutofit/>
          </a:bodyPr>
          <a:lstStyle/>
          <a:p>
            <a:r>
              <a:rPr lang="en-US" dirty="0"/>
              <a:t>Public Health Emergency [PHE] extended to Jan 2023</a:t>
            </a:r>
          </a:p>
        </p:txBody>
      </p:sp>
      <p:sp>
        <p:nvSpPr>
          <p:cNvPr id="22" name="Content Placeholder 2">
            <a:extLst>
              <a:ext uri="{FF2B5EF4-FFF2-40B4-BE49-F238E27FC236}">
                <a16:creationId xmlns:a16="http://schemas.microsoft.com/office/drawing/2014/main" id="{9F7166B7-184C-102C-95C5-DFD08B96AE3C}"/>
              </a:ext>
            </a:extLst>
          </p:cNvPr>
          <p:cNvSpPr>
            <a:spLocks noGrp="1"/>
          </p:cNvSpPr>
          <p:nvPr>
            <p:ph idx="1"/>
          </p:nvPr>
        </p:nvSpPr>
        <p:spPr>
          <a:xfrm>
            <a:off x="264416" y="1717462"/>
            <a:ext cx="8289036" cy="3597488"/>
          </a:xfrm>
        </p:spPr>
        <p:txBody>
          <a:bodyPr>
            <a:normAutofit/>
          </a:bodyPr>
          <a:lstStyle/>
          <a:p>
            <a:pPr marL="0" indent="0">
              <a:lnSpc>
                <a:spcPct val="90000"/>
              </a:lnSpc>
              <a:buNone/>
            </a:pPr>
            <a:r>
              <a:rPr lang="en-US" sz="1200" dirty="0"/>
              <a:t>The Department of Health and Human Services has extended the Federal Public Health Emergency an </a:t>
            </a:r>
            <a:r>
              <a:rPr lang="en-US" sz="1200" dirty="0">
                <a:highlight>
                  <a:srgbClr val="FFFF00"/>
                </a:highlight>
              </a:rPr>
              <a:t>additional 90 days to mid-January 2023.</a:t>
            </a:r>
            <a:r>
              <a:rPr lang="en-US" sz="1200" dirty="0"/>
              <a:t>   A list of the regulations that were suspended in whole or in part and their current status is available </a:t>
            </a:r>
            <a:r>
              <a:rPr lang="en-US" sz="1200" u="sng" dirty="0">
                <a:hlinkClick r:id="rId2"/>
              </a:rPr>
              <a:t>here.</a:t>
            </a:r>
            <a:endParaRPr lang="en-US" sz="1200" u="sng" dirty="0"/>
          </a:p>
          <a:p>
            <a:pPr marL="0" indent="0">
              <a:lnSpc>
                <a:spcPct val="90000"/>
              </a:lnSpc>
              <a:buNone/>
            </a:pPr>
            <a:endParaRPr lang="en-US" sz="1200" dirty="0"/>
          </a:p>
          <a:p>
            <a:pPr marL="0" indent="0">
              <a:lnSpc>
                <a:spcPct val="90000"/>
              </a:lnSpc>
              <a:buNone/>
            </a:pPr>
            <a:r>
              <a:rPr lang="en-US" sz="1200" u="sng" dirty="0"/>
              <a:t>FAQ:</a:t>
            </a:r>
          </a:p>
          <a:p>
            <a:pPr marL="0" indent="0">
              <a:lnSpc>
                <a:spcPct val="90000"/>
              </a:lnSpc>
              <a:spcBef>
                <a:spcPts val="0"/>
              </a:spcBef>
              <a:buNone/>
            </a:pPr>
            <a:r>
              <a:rPr lang="en-US" sz="1200" dirty="0"/>
              <a:t>What is PHE?</a:t>
            </a:r>
          </a:p>
          <a:p>
            <a:pPr marL="257175" indent="-257175">
              <a:lnSpc>
                <a:spcPct val="90000"/>
              </a:lnSpc>
              <a:spcBef>
                <a:spcPts val="0"/>
              </a:spcBef>
              <a:buFont typeface="Symbol" panose="05050102010706020507" pitchFamily="18" charset="2"/>
              <a:buChar char=""/>
            </a:pPr>
            <a:r>
              <a:rPr lang="en-US" sz="1200" dirty="0"/>
              <a:t>PHE (Public Health Emergency) was issued at the beginning of the Covid-19 pandemic to make sure individuals would be able to receive Medical Assistance if needed.</a:t>
            </a:r>
          </a:p>
          <a:p>
            <a:pPr marL="0" indent="0">
              <a:lnSpc>
                <a:spcPct val="90000"/>
              </a:lnSpc>
              <a:spcBef>
                <a:spcPts val="0"/>
              </a:spcBef>
              <a:buNone/>
            </a:pPr>
            <a:r>
              <a:rPr lang="en-US" sz="1200" dirty="0"/>
              <a:t>Why is this important?</a:t>
            </a:r>
          </a:p>
          <a:p>
            <a:pPr marL="257175" indent="-257175">
              <a:lnSpc>
                <a:spcPct val="90000"/>
              </a:lnSpc>
              <a:spcBef>
                <a:spcPts val="0"/>
              </a:spcBef>
              <a:buFont typeface="Symbol" panose="05050102010706020507" pitchFamily="18" charset="2"/>
              <a:buChar char=""/>
            </a:pPr>
            <a:r>
              <a:rPr lang="en-US" sz="1200" dirty="0"/>
              <a:t>The Department of Human Services (DHS) is preparing for the federal COVID-19 PHE to end later this year. More details are expected to be shared by DHS over the next few months.</a:t>
            </a:r>
          </a:p>
          <a:p>
            <a:pPr marL="0" indent="0">
              <a:lnSpc>
                <a:spcPct val="90000"/>
              </a:lnSpc>
              <a:spcBef>
                <a:spcPts val="0"/>
              </a:spcBef>
              <a:buNone/>
            </a:pPr>
            <a:r>
              <a:rPr lang="en-US" sz="1200" dirty="0"/>
              <a:t>How can I get information and find out what I need to do to make sure my Medical Assistance continues? </a:t>
            </a:r>
          </a:p>
          <a:p>
            <a:pPr marL="257175" indent="-257175">
              <a:lnSpc>
                <a:spcPct val="90000"/>
              </a:lnSpc>
              <a:spcBef>
                <a:spcPts val="0"/>
              </a:spcBef>
              <a:buFont typeface="Symbol" panose="05050102010706020507" pitchFamily="18" charset="2"/>
              <a:buChar char=""/>
            </a:pPr>
            <a:r>
              <a:rPr lang="en-US" sz="1200" dirty="0"/>
              <a:t>Be sure to confirm your contact information is accurate with DHS by calling 1-877-395-8930</a:t>
            </a:r>
          </a:p>
          <a:p>
            <a:pPr marL="257175" indent="-257175">
              <a:lnSpc>
                <a:spcPct val="90000"/>
              </a:lnSpc>
              <a:spcBef>
                <a:spcPts val="0"/>
              </a:spcBef>
              <a:buFont typeface="Symbol" panose="05050102010706020507" pitchFamily="18" charset="2"/>
              <a:buChar char=""/>
            </a:pPr>
            <a:r>
              <a:rPr lang="en-US" sz="1200" dirty="0"/>
              <a:t>Go to </a:t>
            </a:r>
            <a:r>
              <a:rPr lang="en-US" sz="1200" u="sng" dirty="0"/>
              <a:t>dhs.pa.gov/</a:t>
            </a:r>
            <a:r>
              <a:rPr lang="en-US" sz="1200" u="sng" dirty="0" err="1"/>
              <a:t>phe</a:t>
            </a:r>
            <a:r>
              <a:rPr lang="en-US" sz="1200" u="sng" dirty="0"/>
              <a:t> </a:t>
            </a:r>
            <a:endParaRPr lang="en-US" sz="1200" dirty="0"/>
          </a:p>
          <a:p>
            <a:pPr marL="257175" indent="-257175">
              <a:lnSpc>
                <a:spcPct val="90000"/>
              </a:lnSpc>
              <a:spcBef>
                <a:spcPts val="0"/>
              </a:spcBef>
              <a:buFont typeface="Symbol" panose="05050102010706020507" pitchFamily="18" charset="2"/>
              <a:buChar char=""/>
            </a:pPr>
            <a:r>
              <a:rPr lang="en-US" sz="1200" dirty="0"/>
              <a:t>DHS will reach out to see if you are still eligible for MA</a:t>
            </a:r>
          </a:p>
          <a:p>
            <a:pPr marL="257175" indent="-257175">
              <a:lnSpc>
                <a:spcPct val="90000"/>
              </a:lnSpc>
              <a:spcBef>
                <a:spcPts val="0"/>
              </a:spcBef>
              <a:buFont typeface="Symbol" panose="05050102010706020507" pitchFamily="18" charset="2"/>
              <a:buChar char=""/>
            </a:pPr>
            <a:r>
              <a:rPr lang="en-US" sz="1200" dirty="0"/>
              <a:t>Individuals will have to complete a renewal to maintain MA coverage if you are eligible</a:t>
            </a:r>
          </a:p>
          <a:p>
            <a:pPr>
              <a:lnSpc>
                <a:spcPct val="90000"/>
              </a:lnSpc>
            </a:pPr>
            <a:endParaRPr lang="en-US" sz="1200" dirty="0"/>
          </a:p>
        </p:txBody>
      </p:sp>
      <p:sp>
        <p:nvSpPr>
          <p:cNvPr id="4" name="Slide Number Placeholder 3">
            <a:extLst>
              <a:ext uri="{FF2B5EF4-FFF2-40B4-BE49-F238E27FC236}">
                <a16:creationId xmlns:a16="http://schemas.microsoft.com/office/drawing/2014/main" id="{7FEAB20C-DF20-6A52-29C4-9EA3936FD675}"/>
              </a:ext>
            </a:extLst>
          </p:cNvPr>
          <p:cNvSpPr>
            <a:spLocks noGrp="1"/>
          </p:cNvSpPr>
          <p:nvPr>
            <p:ph type="sldNum" sz="quarter" idx="12"/>
          </p:nvPr>
        </p:nvSpPr>
        <p:spPr>
          <a:xfrm>
            <a:off x="200914" y="5679138"/>
            <a:ext cx="402926" cy="273844"/>
          </a:xfrm>
        </p:spPr>
        <p:txBody>
          <a:bodyPr anchor="b">
            <a:normAutofit/>
          </a:bodyPr>
          <a:lstStyle/>
          <a:p>
            <a:pPr>
              <a:spcAft>
                <a:spcPts val="450"/>
              </a:spcAft>
            </a:pPr>
            <a:fld id="{BC8AEE7E-FAD4-4EE3-9D98-D5CFF485C706}" type="slidenum">
              <a:rPr lang="en-US" smtClean="0"/>
              <a:pPr>
                <a:spcAft>
                  <a:spcPts val="450"/>
                </a:spcAft>
              </a:pPr>
              <a:t>5</a:t>
            </a:fld>
            <a:endParaRPr lang="en-US"/>
          </a:p>
        </p:txBody>
      </p:sp>
    </p:spTree>
    <p:extLst>
      <p:ext uri="{BB962C8B-B14F-4D97-AF65-F5344CB8AC3E}">
        <p14:creationId xmlns:p14="http://schemas.microsoft.com/office/powerpoint/2010/main" val="2417154733"/>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89431" y="2891504"/>
            <a:ext cx="7565138" cy="1074992"/>
          </a:xfrm>
        </p:spPr>
        <p:txBody>
          <a:bodyPr>
            <a:normAutofit/>
          </a:bodyPr>
          <a:lstStyle/>
          <a:p>
            <a:pPr algn="ctr"/>
            <a:r>
              <a:rPr lang="en-US" sz="3200" b="1"/>
              <a:t>Thank you!</a:t>
            </a:r>
          </a:p>
        </p:txBody>
      </p:sp>
      <p:sp>
        <p:nvSpPr>
          <p:cNvPr id="3" name="Slide Number Placeholder 3">
            <a:extLst>
              <a:ext uri="{FF2B5EF4-FFF2-40B4-BE49-F238E27FC236}">
                <a16:creationId xmlns:a16="http://schemas.microsoft.com/office/drawing/2014/main" id="{A728A36F-6AD7-42D4-A89E-D97491143BB1}"/>
              </a:ext>
            </a:extLst>
          </p:cNvPr>
          <p:cNvSpPr>
            <a:spLocks noGrp="1"/>
          </p:cNvSpPr>
          <p:nvPr>
            <p:ph type="sldNum" sz="quarter" idx="12"/>
          </p:nvPr>
        </p:nvSpPr>
        <p:spPr>
          <a:xfrm>
            <a:off x="200913" y="6429183"/>
            <a:ext cx="402926" cy="365125"/>
          </a:xfrm>
        </p:spPr>
        <p:txBody>
          <a:bodyPr/>
          <a:lstStyle/>
          <a:p>
            <a:fld id="{BC8AEE7E-FAD4-4EE3-9D98-D5CFF485C706}" type="slidenum">
              <a:rPr lang="en-US" smtClean="0"/>
              <a:t>50</a:t>
            </a:fld>
            <a:endParaRPr lang="en-US"/>
          </a:p>
        </p:txBody>
      </p:sp>
    </p:spTree>
    <p:extLst>
      <p:ext uri="{BB962C8B-B14F-4D97-AF65-F5344CB8AC3E}">
        <p14:creationId xmlns:p14="http://schemas.microsoft.com/office/powerpoint/2010/main" val="154812681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913" y="278141"/>
            <a:ext cx="7565138" cy="1131147"/>
          </a:xfrm>
        </p:spPr>
        <p:txBody>
          <a:bodyPr/>
          <a:lstStyle/>
          <a:p>
            <a:r>
              <a:rPr lang="en-US" sz="2800"/>
              <a:t>Confidentiality</a:t>
            </a:r>
            <a:r>
              <a:rPr lang="en-US" sz="2800" b="1"/>
              <a:t> </a:t>
            </a:r>
            <a:r>
              <a:rPr lang="en-US" sz="2800"/>
              <a:t>Statement for Providers</a:t>
            </a:r>
          </a:p>
        </p:txBody>
      </p:sp>
      <p:sp>
        <p:nvSpPr>
          <p:cNvPr id="6" name="Content Placeholder 5"/>
          <p:cNvSpPr>
            <a:spLocks noGrp="1"/>
          </p:cNvSpPr>
          <p:nvPr>
            <p:ph idx="4294967295"/>
          </p:nvPr>
        </p:nvSpPr>
        <p:spPr>
          <a:xfrm>
            <a:off x="427831" y="5132384"/>
            <a:ext cx="8288338" cy="1131147"/>
          </a:xfrm>
        </p:spPr>
        <p:txBody>
          <a:bodyPr anchor="b"/>
          <a:lstStyle/>
          <a:p>
            <a:pPr marL="0" indent="0" algn="just">
              <a:buNone/>
            </a:pPr>
            <a:r>
              <a:rPr lang="en-US" sz="975" i="1">
                <a:ea typeface="ＭＳ 明朝"/>
                <a:cs typeface="Calibri"/>
              </a:rPr>
              <a:t>The information presented in this presentation is confidential and expected to be used solely in support of the delivery of services to Magellan members. By receipt of this presentation, each recipient agrees that the information contained herein will be kept confidential and that the information will not be photocopied, reproduced, or distributed to or disclosed to others at any time without the prior written consent of Magellan Health, Inc.</a:t>
            </a:r>
            <a:endParaRPr lang="en-US" sz="975">
              <a:ea typeface="ＭＳ 明朝"/>
              <a:cs typeface="Times New Roman"/>
            </a:endParaRPr>
          </a:p>
          <a:p>
            <a:pPr marL="0" indent="0" algn="just">
              <a:buNone/>
            </a:pPr>
            <a:r>
              <a:rPr lang="en-US" sz="975" i="1">
                <a:ea typeface="ＭＳ 明朝"/>
                <a:cs typeface="Calibri"/>
              </a:rPr>
              <a:t>The information contained in this presentation is intended for educational purposes only and should not be considered legal advice. Recipients are encouraged to obtain legal guidance from their own legal advisors.</a:t>
            </a:r>
            <a:endParaRPr lang="en-US" sz="975">
              <a:ea typeface="ＭＳ 明朝"/>
              <a:cs typeface="Times New Roman"/>
            </a:endParaRPr>
          </a:p>
        </p:txBody>
      </p:sp>
      <p:sp>
        <p:nvSpPr>
          <p:cNvPr id="4" name="Slide Number Placeholder 3">
            <a:extLst>
              <a:ext uri="{FF2B5EF4-FFF2-40B4-BE49-F238E27FC236}">
                <a16:creationId xmlns:a16="http://schemas.microsoft.com/office/drawing/2014/main" id="{3D934900-95AB-4777-9F35-FD9466E3221A}"/>
              </a:ext>
            </a:extLst>
          </p:cNvPr>
          <p:cNvSpPr>
            <a:spLocks noGrp="1"/>
          </p:cNvSpPr>
          <p:nvPr>
            <p:ph type="sldNum" sz="quarter" idx="12"/>
          </p:nvPr>
        </p:nvSpPr>
        <p:spPr>
          <a:xfrm>
            <a:off x="200913" y="6429183"/>
            <a:ext cx="402926" cy="365125"/>
          </a:xfrm>
        </p:spPr>
        <p:txBody>
          <a:bodyPr/>
          <a:lstStyle/>
          <a:p>
            <a:fld id="{BC8AEE7E-FAD4-4EE3-9D98-D5CFF485C706}" type="slidenum">
              <a:rPr lang="en-US" smtClean="0"/>
              <a:t>51</a:t>
            </a:fld>
            <a:endParaRPr lang="en-US"/>
          </a:p>
        </p:txBody>
      </p:sp>
    </p:spTree>
    <p:extLst>
      <p:ext uri="{BB962C8B-B14F-4D97-AF65-F5344CB8AC3E}">
        <p14:creationId xmlns:p14="http://schemas.microsoft.com/office/powerpoint/2010/main" val="331846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5D60-2F95-EE52-4DDD-73AE879E151E}"/>
              </a:ext>
            </a:extLst>
          </p:cNvPr>
          <p:cNvSpPr>
            <a:spLocks noGrp="1"/>
          </p:cNvSpPr>
          <p:nvPr>
            <p:ph type="title"/>
          </p:nvPr>
        </p:nvSpPr>
        <p:spPr/>
        <p:txBody>
          <a:bodyPr/>
          <a:lstStyle/>
          <a:p>
            <a:r>
              <a:rPr lang="en-US"/>
              <a:t>Bright Start, Bright Kids, Bright Future</a:t>
            </a:r>
          </a:p>
        </p:txBody>
      </p:sp>
      <p:sp>
        <p:nvSpPr>
          <p:cNvPr id="3" name="Content Placeholder 2">
            <a:extLst>
              <a:ext uri="{FF2B5EF4-FFF2-40B4-BE49-F238E27FC236}">
                <a16:creationId xmlns:a16="http://schemas.microsoft.com/office/drawing/2014/main" id="{BF06F8E6-0243-5B2C-92F1-CF088A179AF9}"/>
              </a:ext>
            </a:extLst>
          </p:cNvPr>
          <p:cNvSpPr>
            <a:spLocks noGrp="1"/>
          </p:cNvSpPr>
          <p:nvPr>
            <p:ph idx="1"/>
          </p:nvPr>
        </p:nvSpPr>
        <p:spPr>
          <a:xfrm>
            <a:off x="264416" y="1146950"/>
            <a:ext cx="8289036" cy="5193560"/>
          </a:xfrm>
        </p:spPr>
        <p:txBody>
          <a:bodyPr/>
          <a:lstStyle/>
          <a:p>
            <a:pPr marL="0" indent="0">
              <a:buNone/>
            </a:pPr>
            <a:r>
              <a:rPr lang="en-US" sz="1800">
                <a:effectLst/>
                <a:latin typeface="Calibri" panose="020F0502020204030204" pitchFamily="34" charset="0"/>
                <a:ea typeface="Calibri" panose="020F0502020204030204" pitchFamily="34" charset="0"/>
              </a:rPr>
              <a:t>Office of Child Development and Early Learning (OCDEL) has a new resources, School Age Child Care (SACC) programs and the “School-Age Zone” inclusion in their newsletter. SACC related social-emotional resources and professional development opportunities will be created and OCDEL’s new SACC consultant will participate in SACC related stakeholder groups on a regular basis, as identified. </a:t>
            </a:r>
          </a:p>
          <a:p>
            <a:pPr marL="0" indent="0">
              <a:buNone/>
            </a:pPr>
            <a:r>
              <a:rPr lang="en-US" sz="1800">
                <a:effectLst/>
                <a:latin typeface="Calibri" panose="020F0502020204030204" pitchFamily="34" charset="0"/>
                <a:ea typeface="Calibri" panose="020F0502020204030204" pitchFamily="34" charset="0"/>
              </a:rPr>
              <a:t>This newsletter focuses on sharing information on infant/early childhood mental health and the importance of relationship-based approaches and supports that help infants and young children feel safe, supported, and valued by the adults around them. </a:t>
            </a:r>
          </a:p>
          <a:p>
            <a:pPr marL="0" indent="0" algn="ctr">
              <a:buNone/>
            </a:pPr>
            <a:r>
              <a:rPr lang="en-US" sz="1800">
                <a:effectLst/>
                <a:latin typeface="Calibri" panose="020F0502020204030204" pitchFamily="34" charset="0"/>
                <a:ea typeface="Calibri" panose="020F0502020204030204" pitchFamily="34" charset="0"/>
                <a:hlinkClick r:id="rId2"/>
              </a:rPr>
              <a:t>https://www.pakeys.org/iecmh/</a:t>
            </a:r>
            <a:endParaRPr lang="en-US" sz="1800">
              <a:effectLst/>
              <a:latin typeface="Calibri" panose="020F0502020204030204" pitchFamily="34" charset="0"/>
              <a:ea typeface="Calibri" panose="020F0502020204030204" pitchFamily="34" charset="0"/>
            </a:endParaRPr>
          </a:p>
          <a:p>
            <a:pPr marL="0" indent="0" algn="ctr">
              <a:buNone/>
            </a:pPr>
            <a:r>
              <a:rPr lang="en-US" sz="1800">
                <a:latin typeface="Calibri" panose="020F0502020204030204" pitchFamily="34" charset="0"/>
                <a:ea typeface="Calibri" panose="020F0502020204030204" pitchFamily="34" charset="0"/>
              </a:rPr>
              <a:t>Sign up for this newsletter: </a:t>
            </a:r>
          </a:p>
          <a:p>
            <a:pPr marL="0" indent="0" algn="ctr">
              <a:buNone/>
            </a:pPr>
            <a:r>
              <a:rPr lang="en-US" sz="1800">
                <a:latin typeface="Calibri" panose="020F0502020204030204" pitchFamily="34" charset="0"/>
                <a:ea typeface="Calibri" panose="020F0502020204030204" pitchFamily="34" charset="0"/>
                <a:hlinkClick r:id="rId3"/>
              </a:rPr>
              <a:t>https://www.pakeys.org/getting-started/about-us/newsletter-signup/</a:t>
            </a:r>
            <a:endParaRPr lang="en-US" sz="1800">
              <a:latin typeface="Calibri" panose="020F0502020204030204" pitchFamily="34" charset="0"/>
              <a:ea typeface="Calibri" panose="020F0502020204030204" pitchFamily="34" charset="0"/>
            </a:endParaRPr>
          </a:p>
          <a:p>
            <a:pPr marL="0" indent="0">
              <a:buNone/>
            </a:pPr>
            <a:endParaRPr lang="en-US" sz="1800">
              <a:effectLst/>
              <a:latin typeface="Calibri" panose="020F0502020204030204" pitchFamily="34" charset="0"/>
              <a:ea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0F45E259-ADAF-CF94-5AC0-B69A4D672714}"/>
              </a:ext>
            </a:extLst>
          </p:cNvPr>
          <p:cNvSpPr>
            <a:spLocks noGrp="1"/>
          </p:cNvSpPr>
          <p:nvPr>
            <p:ph type="sldNum" sz="quarter" idx="12"/>
          </p:nvPr>
        </p:nvSpPr>
        <p:spPr/>
        <p:txBody>
          <a:bodyPr/>
          <a:lstStyle/>
          <a:p>
            <a:fld id="{BC8AEE7E-FAD4-4EE3-9D98-D5CFF485C706}" type="slidenum">
              <a:rPr lang="en-US" smtClean="0"/>
              <a:t>6</a:t>
            </a:fld>
            <a:endParaRPr lang="en-US"/>
          </a:p>
        </p:txBody>
      </p:sp>
    </p:spTree>
    <p:extLst>
      <p:ext uri="{BB962C8B-B14F-4D97-AF65-F5344CB8AC3E}">
        <p14:creationId xmlns:p14="http://schemas.microsoft.com/office/powerpoint/2010/main" val="32743809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4AA5-1C48-58D2-D933-08A071726630}"/>
              </a:ext>
            </a:extLst>
          </p:cNvPr>
          <p:cNvSpPr>
            <a:spLocks noGrp="1"/>
          </p:cNvSpPr>
          <p:nvPr>
            <p:ph type="title"/>
          </p:nvPr>
        </p:nvSpPr>
        <p:spPr/>
        <p:txBody>
          <a:bodyPr/>
          <a:lstStyle/>
          <a:p>
            <a:r>
              <a:rPr lang="en-US"/>
              <a:t>How do you handle when a master’s level clinician </a:t>
            </a:r>
            <a:br>
              <a:rPr lang="en-US"/>
            </a:br>
            <a:r>
              <a:rPr lang="en-US"/>
              <a:t>leaves mid-treatment?</a:t>
            </a:r>
          </a:p>
        </p:txBody>
      </p:sp>
      <p:sp>
        <p:nvSpPr>
          <p:cNvPr id="3" name="Content Placeholder 2">
            <a:extLst>
              <a:ext uri="{FF2B5EF4-FFF2-40B4-BE49-F238E27FC236}">
                <a16:creationId xmlns:a16="http://schemas.microsoft.com/office/drawing/2014/main" id="{9F9FE841-F741-7FE6-2286-6D1901C19901}"/>
              </a:ext>
            </a:extLst>
          </p:cNvPr>
          <p:cNvSpPr>
            <a:spLocks noGrp="1"/>
          </p:cNvSpPr>
          <p:nvPr>
            <p:ph idx="1"/>
          </p:nvPr>
        </p:nvSpPr>
        <p:spPr/>
        <p:txBody>
          <a:bodyPr/>
          <a:lstStyle/>
          <a:p>
            <a:r>
              <a:rPr lang="en-US"/>
              <a:t>Family would be offered the option to transfer or wait until provider can staff internally.  This should be offered several times to member/caregiver depending on how long this need goes unstaffed.</a:t>
            </a:r>
          </a:p>
          <a:p>
            <a:r>
              <a:rPr lang="en-US"/>
              <a:t>Providers must continue to meet the regulatory standards around treatment planning, etc.  If BHT/BHT-ABA is still in place, there needs to be clinical oversight.</a:t>
            </a:r>
          </a:p>
          <a:p>
            <a:r>
              <a:rPr lang="en-US"/>
              <a:t>If provider can meet these regulatory standards and the family wants to continue to wait to get full staffing from your agency, then this is fine.  Otherwise, the options of discharge or transfer need to be discussed with the member/caregiver.</a:t>
            </a:r>
          </a:p>
        </p:txBody>
      </p:sp>
      <p:sp>
        <p:nvSpPr>
          <p:cNvPr id="4" name="Slide Number Placeholder 3">
            <a:extLst>
              <a:ext uri="{FF2B5EF4-FFF2-40B4-BE49-F238E27FC236}">
                <a16:creationId xmlns:a16="http://schemas.microsoft.com/office/drawing/2014/main" id="{8F87AEE4-5AFC-7F5C-7442-A604479B263F}"/>
              </a:ext>
            </a:extLst>
          </p:cNvPr>
          <p:cNvSpPr>
            <a:spLocks noGrp="1"/>
          </p:cNvSpPr>
          <p:nvPr>
            <p:ph type="sldNum" sz="quarter" idx="12"/>
          </p:nvPr>
        </p:nvSpPr>
        <p:spPr/>
        <p:txBody>
          <a:bodyPr/>
          <a:lstStyle/>
          <a:p>
            <a:fld id="{BC8AEE7E-FAD4-4EE3-9D98-D5CFF485C706}" type="slidenum">
              <a:rPr lang="en-US" smtClean="0"/>
              <a:t>7</a:t>
            </a:fld>
            <a:endParaRPr lang="en-US"/>
          </a:p>
        </p:txBody>
      </p:sp>
    </p:spTree>
    <p:extLst>
      <p:ext uri="{BB962C8B-B14F-4D97-AF65-F5344CB8AC3E}">
        <p14:creationId xmlns:p14="http://schemas.microsoft.com/office/powerpoint/2010/main" val="411002582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C323-A560-0E5A-FDC9-F22D90230FA0}"/>
              </a:ext>
            </a:extLst>
          </p:cNvPr>
          <p:cNvSpPr>
            <a:spLocks noGrp="1"/>
          </p:cNvSpPr>
          <p:nvPr>
            <p:ph type="title"/>
          </p:nvPr>
        </p:nvSpPr>
        <p:spPr/>
        <p:txBody>
          <a:bodyPr/>
          <a:lstStyle/>
          <a:p>
            <a:r>
              <a:rPr lang="en-US"/>
              <a:t>Field Office – Licensing Trends</a:t>
            </a:r>
          </a:p>
        </p:txBody>
      </p:sp>
      <p:sp>
        <p:nvSpPr>
          <p:cNvPr id="3" name="Content Placeholder 2">
            <a:extLst>
              <a:ext uri="{FF2B5EF4-FFF2-40B4-BE49-F238E27FC236}">
                <a16:creationId xmlns:a16="http://schemas.microsoft.com/office/drawing/2014/main" id="{E8669A5F-E981-3C87-F594-77448FF54846}"/>
              </a:ext>
            </a:extLst>
          </p:cNvPr>
          <p:cNvSpPr>
            <a:spLocks noGrp="1"/>
          </p:cNvSpPr>
          <p:nvPr>
            <p:ph idx="1"/>
          </p:nvPr>
        </p:nvSpPr>
        <p:spPr>
          <a:xfrm>
            <a:off x="264416" y="1146949"/>
            <a:ext cx="8289036" cy="5282233"/>
          </a:xfrm>
        </p:spPr>
        <p:txBody>
          <a:bodyPr/>
          <a:lstStyle/>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Assessments should occur across settings.</a:t>
            </a: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Discharges aren’t meeting the regulatory requirements.  </a:t>
            </a:r>
            <a:r>
              <a:rPr lang="en-US" sz="1800" kern="1200">
                <a:effectLst/>
                <a:latin typeface="Calibri" panose="020F0502020204030204" pitchFamily="34" charset="0"/>
                <a:ea typeface="Times New Roman" panose="02020603050405020304" pitchFamily="18" charset="0"/>
                <a:cs typeface="Times New Roman" panose="02020603050405020304" pitchFamily="18" charset="0"/>
              </a:rPr>
              <a:t>The Magellan form is not necessarily all that’s expected for regulatory requirements, as it is used for all levels of care.  </a:t>
            </a:r>
            <a:endParaRPr lang="en-US" sz="180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The 40 </a:t>
            </a:r>
            <a:r>
              <a:rPr lang="en-US" sz="1800" err="1">
                <a:effectLst/>
                <a:latin typeface="Calibri" panose="020F0502020204030204" pitchFamily="34" charset="0"/>
                <a:ea typeface="Calibri" panose="020F0502020204030204" pitchFamily="34" charset="0"/>
                <a:cs typeface="Times New Roman" panose="02020603050405020304" pitchFamily="18" charset="0"/>
              </a:rPr>
              <a:t>hrs</a:t>
            </a:r>
            <a:r>
              <a:rPr lang="en-US" sz="1800">
                <a:effectLst/>
                <a:latin typeface="Calibri" panose="020F0502020204030204" pitchFamily="34" charset="0"/>
                <a:ea typeface="Calibri" panose="020F0502020204030204" pitchFamily="34" charset="0"/>
                <a:cs typeface="Times New Roman" panose="02020603050405020304" pitchFamily="18" charset="0"/>
              </a:rPr>
              <a:t> of RBT training doesn’t cover the 30 hours of required training. </a:t>
            </a:r>
            <a:endParaRPr lang="en-US" sz="180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Staff doing supervision don’t understand what is being asked.  Quality of supervision is not present. </a:t>
            </a:r>
            <a:endParaRPr lang="en-US" sz="180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Confusion of additional </a:t>
            </a:r>
            <a:r>
              <a:rPr lang="en-US" sz="1800" err="1">
                <a:effectLst/>
                <a:latin typeface="Calibri" panose="020F0502020204030204" pitchFamily="34" charset="0"/>
                <a:ea typeface="Calibri" panose="020F0502020204030204" pitchFamily="34" charset="0"/>
                <a:cs typeface="Times New Roman" panose="02020603050405020304" pitchFamily="18" charset="0"/>
              </a:rPr>
              <a:t>hr</a:t>
            </a:r>
            <a:r>
              <a:rPr lang="en-US" sz="1800">
                <a:effectLst/>
                <a:latin typeface="Calibri" panose="020F0502020204030204" pitchFamily="34" charset="0"/>
                <a:ea typeface="Calibri" panose="020F0502020204030204" pitchFamily="34" charset="0"/>
                <a:cs typeface="Times New Roman" panose="02020603050405020304" pitchFamily="18" charset="0"/>
              </a:rPr>
              <a:t> for BC-ABA who supervises a BHT. </a:t>
            </a:r>
            <a:endParaRPr lang="en-US" sz="180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Confusion around suspension regulations which do not include a waiver on direct observation.  </a:t>
            </a:r>
            <a:endParaRPr lang="en-US" sz="180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Missing pieces of assessment.  Missing the true intent of the assessment; answering the questions vs looking at what child/family really needs</a:t>
            </a:r>
            <a:endParaRPr lang="en-US" sz="1800">
              <a:effectLst/>
              <a:latin typeface="Century" panose="020406040505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Question of safe crisis management; many say no hands on but regs say that there is some expectations if there is an emergency.  </a:t>
            </a:r>
          </a:p>
          <a:p>
            <a:endParaRPr lang="en-US"/>
          </a:p>
        </p:txBody>
      </p:sp>
      <p:sp>
        <p:nvSpPr>
          <p:cNvPr id="4" name="Slide Number Placeholder 3">
            <a:extLst>
              <a:ext uri="{FF2B5EF4-FFF2-40B4-BE49-F238E27FC236}">
                <a16:creationId xmlns:a16="http://schemas.microsoft.com/office/drawing/2014/main" id="{3C72B418-FB72-42C5-0699-EA362C420F57}"/>
              </a:ext>
            </a:extLst>
          </p:cNvPr>
          <p:cNvSpPr>
            <a:spLocks noGrp="1"/>
          </p:cNvSpPr>
          <p:nvPr>
            <p:ph type="sldNum" sz="quarter" idx="12"/>
          </p:nvPr>
        </p:nvSpPr>
        <p:spPr/>
        <p:txBody>
          <a:bodyPr/>
          <a:lstStyle/>
          <a:p>
            <a:fld id="{BC8AEE7E-FAD4-4EE3-9D98-D5CFF485C706}" type="slidenum">
              <a:rPr lang="en-US" smtClean="0"/>
              <a:t>8</a:t>
            </a:fld>
            <a:endParaRPr lang="en-US"/>
          </a:p>
        </p:txBody>
      </p:sp>
    </p:spTree>
    <p:extLst>
      <p:ext uri="{BB962C8B-B14F-4D97-AF65-F5344CB8AC3E}">
        <p14:creationId xmlns:p14="http://schemas.microsoft.com/office/powerpoint/2010/main" val="12653585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Network Updates</a:t>
            </a:r>
          </a:p>
        </p:txBody>
      </p:sp>
      <p:sp>
        <p:nvSpPr>
          <p:cNvPr id="3" name="AutoShape 2"/>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p:cNvSpPr>
            <a:spLocks noChangeAspect="1" noChangeArrowheads="1"/>
          </p:cNvSpPr>
          <p:nvPr/>
        </p:nvSpPr>
        <p:spPr bwMode="auto">
          <a:xfrm>
            <a:off x="3714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05591438"/>
      </p:ext>
    </p:extLst>
  </p:cSld>
  <p:clrMapOvr>
    <a:masterClrMapping/>
  </p:clrMapOvr>
  <p:transition>
    <p:fade/>
  </p:transition>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88CE"/>
      </a:dk2>
      <a:lt2>
        <a:srgbClr val="00B5EF"/>
      </a:lt2>
      <a:accent1>
        <a:srgbClr val="004A7C"/>
      </a:accent1>
      <a:accent2>
        <a:srgbClr val="5C2F92"/>
      </a:accent2>
      <a:accent3>
        <a:srgbClr val="BA0A81"/>
      </a:accent3>
      <a:accent4>
        <a:srgbClr val="F7921E"/>
      </a:accent4>
      <a:accent5>
        <a:srgbClr val="BFD22B"/>
      </a:accent5>
      <a:accent6>
        <a:srgbClr val="23AE49"/>
      </a:accent6>
      <a:hlink>
        <a:srgbClr val="0088CE"/>
      </a:hlink>
      <a:folHlink>
        <a:srgbClr val="004A7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ellanHealth_Template_Widescreen_052517" id="{50588506-A1E6-4E99-B93D-61B4F6D54D9A}" vid="{E18A9F4A-662B-426A-9B64-01ACB16C89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B3FCCA5A4AB544A92A04120D6A0990" ma:contentTypeVersion="10" ma:contentTypeDescription="Create a new document." ma:contentTypeScope="" ma:versionID="f716b8352df8c55b4c7f55aa3db16ede">
  <xsd:schema xmlns:xsd="http://www.w3.org/2001/XMLSchema" xmlns:xs="http://www.w3.org/2001/XMLSchema" xmlns:p="http://schemas.microsoft.com/office/2006/metadata/properties" xmlns:ns2="f876d455-6094-4aea-881e-03a32a375d9e" xmlns:ns3="6feefd90-2e14-4dea-9b2e-8c819868d887" targetNamespace="http://schemas.microsoft.com/office/2006/metadata/properties" ma:root="true" ma:fieldsID="e988aad83b610876602f786dcb72bd64" ns2:_="" ns3:_="">
    <xsd:import namespace="f876d455-6094-4aea-881e-03a32a375d9e"/>
    <xsd:import namespace="6feefd90-2e14-4dea-9b2e-8c819868d8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6d455-6094-4aea-881e-03a32a375d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eefd90-2e14-4dea-9b2e-8c819868d8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feefd90-2e14-4dea-9b2e-8c819868d887">
      <UserInfo>
        <DisplayName>Moeller, Keisha</DisplayName>
        <AccountId>17</AccountId>
        <AccountType/>
      </UserInfo>
      <UserInfo>
        <DisplayName>Kocher, Emily</DisplayName>
        <AccountId>21</AccountId>
        <AccountType/>
      </UserInfo>
    </SharedWithUsers>
  </documentManagement>
</p:properties>
</file>

<file path=customXml/itemProps1.xml><?xml version="1.0" encoding="utf-8"?>
<ds:datastoreItem xmlns:ds="http://schemas.openxmlformats.org/officeDocument/2006/customXml" ds:itemID="{B858458B-DCBC-4FB6-A860-C663E392474E}">
  <ds:schemaRefs>
    <ds:schemaRef ds:uri="http://schemas.microsoft.com/sharepoint/v3/contenttype/forms"/>
  </ds:schemaRefs>
</ds:datastoreItem>
</file>

<file path=customXml/itemProps2.xml><?xml version="1.0" encoding="utf-8"?>
<ds:datastoreItem xmlns:ds="http://schemas.openxmlformats.org/officeDocument/2006/customXml" ds:itemID="{54314F0A-403B-407E-87DB-F2C10BD39C2E}">
  <ds:schemaRefs>
    <ds:schemaRef ds:uri="6feefd90-2e14-4dea-9b2e-8c819868d887"/>
    <ds:schemaRef ds:uri="f876d455-6094-4aea-881e-03a32a375d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74C132-298F-4C51-B03A-15560C6A06E4}">
  <ds:schemaRefs>
    <ds:schemaRef ds:uri="6feefd90-2e14-4dea-9b2e-8c819868d887"/>
    <ds:schemaRef ds:uri="f876d455-6094-4aea-881e-03a32a375d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197</TotalTime>
  <Words>3999</Words>
  <Application>Microsoft Office PowerPoint</Application>
  <PresentationFormat>On-screen Show (4:3)</PresentationFormat>
  <Paragraphs>473</Paragraphs>
  <Slides>51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Arial Black</vt:lpstr>
      <vt:lpstr>Calibri</vt:lpstr>
      <vt:lpstr>Calibri Light</vt:lpstr>
      <vt:lpstr>Century</vt:lpstr>
      <vt:lpstr>Symbol</vt:lpstr>
      <vt:lpstr>Wingdings</vt:lpstr>
      <vt:lpstr>Office Theme</vt:lpstr>
      <vt:lpstr>Welcome to the  Magellan Provider IBHS Workgroup</vt:lpstr>
      <vt:lpstr>Welcome and Opening Remarks</vt:lpstr>
      <vt:lpstr>Agenda</vt:lpstr>
      <vt:lpstr>Updates from OMHSAS</vt:lpstr>
      <vt:lpstr>Public Health Emergency [PHE] extended to Jan 2023</vt:lpstr>
      <vt:lpstr>Bright Start, Bright Kids, Bright Future</vt:lpstr>
      <vt:lpstr>How do you handle when a master’s level clinician  leaves mid-treatment?</vt:lpstr>
      <vt:lpstr>Field Office – Licensing Trends</vt:lpstr>
      <vt:lpstr>Network Updates</vt:lpstr>
      <vt:lpstr>Network Team</vt:lpstr>
      <vt:lpstr>Telehealth Code</vt:lpstr>
      <vt:lpstr>Satellite Sites &amp; Licensing</vt:lpstr>
      <vt:lpstr>Availity Essentials</vt:lpstr>
      <vt:lpstr>Availity Summary</vt:lpstr>
      <vt:lpstr>Availity Highlights</vt:lpstr>
      <vt:lpstr>Clinical Tidbits </vt:lpstr>
      <vt:lpstr>Assessment Reminders</vt:lpstr>
      <vt:lpstr>Assessment – IBHS Required Components per the Regulations (Note that there are slight differences across IBH service types)</vt:lpstr>
      <vt:lpstr>Assessment – IBHS Required Components per the Regulations (Note that there are slight differences across IBH service types)</vt:lpstr>
      <vt:lpstr>FBA Minimum Requirements</vt:lpstr>
      <vt:lpstr>Daycare/Preschool – Wanting FT BHT/BHT-ABA </vt:lpstr>
      <vt:lpstr>ABA Billing Codes Resource  </vt:lpstr>
      <vt:lpstr>New Groups under IBHS</vt:lpstr>
      <vt:lpstr>Magellan of PA website – Live demo</vt:lpstr>
      <vt:lpstr>OMHSAS Quarterly Report</vt:lpstr>
      <vt:lpstr>Assessment Averages</vt:lpstr>
      <vt:lpstr>Individual Assessment Mean by County – Q1 &amp; Q2 2022</vt:lpstr>
      <vt:lpstr>ABA Assessment Mean by County – Q1 &amp; Q2 2022</vt:lpstr>
      <vt:lpstr>Written Order without an Assessment</vt:lpstr>
      <vt:lpstr>IBHS Assessment, No Treatment Yet</vt:lpstr>
      <vt:lpstr>Individual Treatment Started During Q1 2022</vt:lpstr>
      <vt:lpstr>ABA Treatment Started During Q1 2022</vt:lpstr>
      <vt:lpstr>Individual Treatment Started During Q2 2022</vt:lpstr>
      <vt:lpstr>ABA Treatment Started During Q2 2022</vt:lpstr>
      <vt:lpstr>PowerPoint Presentation</vt:lpstr>
      <vt:lpstr>PowerPoint Presentation</vt:lpstr>
      <vt:lpstr>Total # of Members who started Treatment Q1 &amp; Q2 2022</vt:lpstr>
      <vt:lpstr>Magellan’s Data Driven Process Updates</vt:lpstr>
      <vt:lpstr>CLINICAL MEASUREMENT TOOL</vt:lpstr>
      <vt:lpstr>Sample Feedback Form</vt:lpstr>
      <vt:lpstr>Sample – Request a meeting to review</vt:lpstr>
      <vt:lpstr>Provider Initiated Phone Calls for FBS  Recommendations </vt:lpstr>
      <vt:lpstr>Higher Level of Care Collaborative Phone Call</vt:lpstr>
      <vt:lpstr>Upcoming Forums &amp;  Technical Assistance</vt:lpstr>
      <vt:lpstr>PowerPoint Presentation</vt:lpstr>
      <vt:lpstr>Dr Siegler’s Next Best Practices’ Training</vt:lpstr>
      <vt:lpstr>Q4 2022 IBHS Provider Forum</vt:lpstr>
      <vt:lpstr>Questions?  </vt:lpstr>
      <vt:lpstr>Resources</vt:lpstr>
      <vt:lpstr>Thank you!</vt:lpstr>
      <vt:lpstr>Confidentiality Statement for Providers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Magellan Provider IBHS Workgroup</dc:title>
  <dc:creator>Remi Forcier</dc:creator>
  <cp:lastModifiedBy>Scalise, Kristen D.</cp:lastModifiedBy>
  <cp:revision>6</cp:revision>
  <dcterms:created xsi:type="dcterms:W3CDTF">2017-05-10T20:25:20Z</dcterms:created>
  <dcterms:modified xsi:type="dcterms:W3CDTF">2022-10-26T16:58:52Z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0x01010059B3FCCA5A4AB544A92A04120D6A0990</vt:lpwstr>
  </property>
  <property fmtid="{D5CDD505-2E9C-101B-9397-08002B2CF9AE}" pid="3" name="MSIP_Label_8be07fcc-3295-428b-88ad-2394f5c2a736_Enabled">
    <vt:lpwstr>true</vt:lpwstr>
  </property>
  <property fmtid="{D5CDD505-2E9C-101B-9397-08002B2CF9AE}" pid="4" name="MSIP_Label_8be07fcc-3295-428b-88ad-2394f5c2a736_SetDate">
    <vt:lpwstr>2020-07-10T12:47:13Z</vt:lpwstr>
  </property>
  <property fmtid="{D5CDD505-2E9C-101B-9397-08002B2CF9AE}" pid="5" name="MSIP_Label_8be07fcc-3295-428b-88ad-2394f5c2a736_Method">
    <vt:lpwstr>Standard</vt:lpwstr>
  </property>
  <property fmtid="{D5CDD505-2E9C-101B-9397-08002B2CF9AE}" pid="6" name="MSIP_Label_8be07fcc-3295-428b-88ad-2394f5c2a736_Name">
    <vt:lpwstr>Business Use</vt:lpwstr>
  </property>
  <property fmtid="{D5CDD505-2E9C-101B-9397-08002B2CF9AE}" pid="7" name="MSIP_Label_8be07fcc-3295-428b-88ad-2394f5c2a736_SiteId">
    <vt:lpwstr>a9df4fcb-7f39-49f4-9d70-1ee81b27a772</vt:lpwstr>
  </property>
  <property fmtid="{D5CDD505-2E9C-101B-9397-08002B2CF9AE}" pid="8" name="MSIP_Label_8be07fcc-3295-428b-88ad-2394f5c2a736_ActionId">
    <vt:lpwstr>824026dc-5aa1-4197-b5aa-1eb1283dc2c9</vt:lpwstr>
  </property>
  <property fmtid="{D5CDD505-2E9C-101B-9397-08002B2CF9AE}" pid="9" name="MSIP_Label_8be07fcc-3295-428b-88ad-2394f5c2a736_ContentBits">
    <vt:lpwstr>0</vt:lpwstr>
  </property>
  <property fmtid="{D5CDD505-2E9C-101B-9397-08002B2CF9AE}" pid="10" name="Order">
    <vt:r8>1797900</vt:r8>
  </property>
  <property fmtid="{D5CDD505-2E9C-101B-9397-08002B2CF9AE}" pid="11" name="ComplianceAssetId">
    <vt:lpwstr/>
  </property>
  <property fmtid="{D5CDD505-2E9C-101B-9397-08002B2CF9AE}" pid="12" name="_ExtendedDescription">
    <vt:lpwstr/>
  </property>
</Properties>
</file>