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 id="2147483743" r:id="rId6"/>
  </p:sldMasterIdLst>
  <p:notesMasterIdLst>
    <p:notesMasterId r:id="rId48"/>
  </p:notesMasterIdLst>
  <p:sldIdLst>
    <p:sldId id="301" r:id="rId7"/>
    <p:sldId id="339" r:id="rId8"/>
    <p:sldId id="382" r:id="rId9"/>
    <p:sldId id="419" r:id="rId10"/>
    <p:sldId id="420" r:id="rId11"/>
    <p:sldId id="421" r:id="rId12"/>
    <p:sldId id="417" r:id="rId13"/>
    <p:sldId id="427" r:id="rId14"/>
    <p:sldId id="394" r:id="rId15"/>
    <p:sldId id="418" r:id="rId16"/>
    <p:sldId id="428" r:id="rId17"/>
    <p:sldId id="439" r:id="rId18"/>
    <p:sldId id="445" r:id="rId19"/>
    <p:sldId id="440" r:id="rId20"/>
    <p:sldId id="446" r:id="rId21"/>
    <p:sldId id="441" r:id="rId22"/>
    <p:sldId id="447" r:id="rId23"/>
    <p:sldId id="442" r:id="rId24"/>
    <p:sldId id="448" r:id="rId25"/>
    <p:sldId id="443" r:id="rId26"/>
    <p:sldId id="429" r:id="rId27"/>
    <p:sldId id="444" r:id="rId28"/>
    <p:sldId id="416" r:id="rId29"/>
    <p:sldId id="422" r:id="rId30"/>
    <p:sldId id="423" r:id="rId31"/>
    <p:sldId id="426" r:id="rId32"/>
    <p:sldId id="384" r:id="rId33"/>
    <p:sldId id="424" r:id="rId34"/>
    <p:sldId id="430" r:id="rId35"/>
    <p:sldId id="432" r:id="rId36"/>
    <p:sldId id="435" r:id="rId37"/>
    <p:sldId id="436" r:id="rId38"/>
    <p:sldId id="437" r:id="rId39"/>
    <p:sldId id="431" r:id="rId40"/>
    <p:sldId id="396" r:id="rId41"/>
    <p:sldId id="389" r:id="rId42"/>
    <p:sldId id="407" r:id="rId43"/>
    <p:sldId id="408" r:id="rId44"/>
    <p:sldId id="434" r:id="rId45"/>
    <p:sldId id="276" r:id="rId46"/>
    <p:sldId id="29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1EA236D-3E85-4884-B040-81FD2443F5CE}">
          <p14:sldIdLst>
            <p14:sldId id="301"/>
          </p14:sldIdLst>
        </p14:section>
        <p14:section name="Agenda &amp; Intro Slides" id="{743443EC-5451-4F04-97D5-244F7EADCB28}">
          <p14:sldIdLst>
            <p14:sldId id="339"/>
            <p14:sldId id="382"/>
            <p14:sldId id="419"/>
            <p14:sldId id="420"/>
            <p14:sldId id="421"/>
            <p14:sldId id="417"/>
            <p14:sldId id="427"/>
            <p14:sldId id="394"/>
            <p14:sldId id="418"/>
            <p14:sldId id="428"/>
            <p14:sldId id="439"/>
            <p14:sldId id="445"/>
            <p14:sldId id="440"/>
            <p14:sldId id="446"/>
            <p14:sldId id="441"/>
            <p14:sldId id="447"/>
            <p14:sldId id="442"/>
            <p14:sldId id="448"/>
            <p14:sldId id="443"/>
            <p14:sldId id="429"/>
            <p14:sldId id="444"/>
            <p14:sldId id="416"/>
            <p14:sldId id="422"/>
            <p14:sldId id="423"/>
            <p14:sldId id="426"/>
            <p14:sldId id="384"/>
            <p14:sldId id="424"/>
            <p14:sldId id="430"/>
            <p14:sldId id="432"/>
            <p14:sldId id="435"/>
            <p14:sldId id="436"/>
            <p14:sldId id="437"/>
            <p14:sldId id="431"/>
            <p14:sldId id="396"/>
            <p14:sldId id="389"/>
            <p14:sldId id="407"/>
            <p14:sldId id="408"/>
            <p14:sldId id="434"/>
          </p14:sldIdLst>
        </p14:section>
        <p14:section name="Brand Assets &amp; Directions" id="{F3AFB075-D323-4138-9959-F019D96C623B}">
          <p14:sldIdLst/>
        </p14:section>
        <p14:section name="Transition Slides" id="{CF20A861-776C-4B66-AC13-D56B8DC4B2B1}">
          <p14:sldIdLst/>
        </p14:section>
        <p14:section name="MTP and Value Slides" id="{E90A3953-9430-4577-B116-D744C054AC2A}">
          <p14:sldIdLst/>
        </p14:section>
        <p14:section name="Next Steps &amp; Thank You Slides" id="{3F9CCCF8-D9C8-4C13-BF1D-8E28269C54BD}">
          <p14:sldIdLst>
            <p14:sldId id="276"/>
          </p14:sldIdLst>
        </p14:section>
        <p14:section name="Required Legal" id="{F673CF9A-33DB-472F-B29A-EB66E9BD5861}">
          <p14:sldIdLst>
            <p14:sldId id="2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975" userDrawn="1">
          <p15:clr>
            <a:srgbClr val="A4A3A4"/>
          </p15:clr>
        </p15:guide>
        <p15:guide id="8" pos="3839" userDrawn="1">
          <p15:clr>
            <a:srgbClr val="A4A3A4"/>
          </p15:clr>
        </p15:guide>
        <p15:guide id="9" pos="3715" userDrawn="1">
          <p15:clr>
            <a:srgbClr val="A4A3A4"/>
          </p15:clr>
        </p15:guide>
        <p15:guide id="10" pos="3968" userDrawn="1">
          <p15:clr>
            <a:srgbClr val="A4A3A4"/>
          </p15:clr>
        </p15:guide>
        <p15:guide id="11" pos="7448" userDrawn="1">
          <p15:clr>
            <a:srgbClr val="A4A3A4"/>
          </p15:clr>
        </p15:guide>
        <p15:guide id="12" pos="5707" userDrawn="1">
          <p15:clr>
            <a:srgbClr val="A4A3A4"/>
          </p15:clr>
        </p15:guide>
        <p15:guide id="13" pos="2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17D84-AD46-0835-4609-3B89E74142C4}" name="Becker, Carolyn" initials="BC" userId="S::CMBecker@magellanhealth.com::2cc2b475-6441-43b4-8e92-086775709c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22B"/>
    <a:srgbClr val="F7921E"/>
    <a:srgbClr val="FFDF00"/>
    <a:srgbClr val="F99D2A"/>
    <a:srgbClr val="004A7C"/>
    <a:srgbClr val="0088CE"/>
    <a:srgbClr val="00B5EF"/>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9CA12-B7F6-46A7-B021-FF735A3FA44C}" v="5" dt="2022-11-07T15:40:20.62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1" autoAdjust="0"/>
  </p:normalViewPr>
  <p:slideViewPr>
    <p:cSldViewPr snapToGrid="0">
      <p:cViewPr varScale="1">
        <p:scale>
          <a:sx n="83" d="100"/>
          <a:sy n="83" d="100"/>
        </p:scale>
        <p:origin x="1638" y="90"/>
      </p:cViewPr>
      <p:guideLst>
        <p:guide orient="horz" pos="2160"/>
        <p:guide pos="3840"/>
        <p:guide orient="horz" pos="1077"/>
        <p:guide orient="horz" pos="1029"/>
        <p:guide orient="horz" pos="932"/>
        <p:guide orient="horz" pos="3515"/>
        <p:guide pos="1975"/>
        <p:guide pos="3839"/>
        <p:guide pos="3715"/>
        <p:guide pos="3968"/>
        <p:guide pos="7448"/>
        <p:guide pos="5707"/>
        <p:guide pos="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dirty="0"/>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a:t>
            </a:fld>
            <a:endParaRPr lang="en-US" dirty="0"/>
          </a:p>
        </p:txBody>
      </p:sp>
    </p:spTree>
    <p:extLst>
      <p:ext uri="{BB962C8B-B14F-4D97-AF65-F5344CB8AC3E}">
        <p14:creationId xmlns:p14="http://schemas.microsoft.com/office/powerpoint/2010/main" val="138481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A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95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A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 Stereotypy </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30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A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 Stereotypy </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0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A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 Stereotypy </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24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 increase in rates based on 2014 data; why? May be due to </a:t>
            </a:r>
            <a:r>
              <a:rPr lang="en-US" sz="1800" b="0" i="0" u="none" strike="noStrike" baseline="0" dirty="0">
                <a:solidFill>
                  <a:srgbClr val="000000"/>
                </a:solidFill>
              </a:rPr>
              <a:t>new survey was “more sensitive in capturing the full population of children with ASD than estimates based on the 2011-2013 data”, increased awareness and availability of services for ASD, as well as to potential environmental factors. There was also variability between states- please refer to my last training if you want to re-explore this.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4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92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exacerbates ASD symptoms and interferes with treatment response.</a:t>
            </a:r>
          </a:p>
          <a:p>
            <a:endParaRPr lang="en-US" dirty="0"/>
          </a:p>
          <a:p>
            <a:r>
              <a:rPr lang="en-US" dirty="0"/>
              <a:t>Children with ASD and IDD  are very vulnerable to maltreatment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22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living with Autistic Spectrum Disorder and Children living with significant trauma related attachment problems BOTH present with difficulties with</a:t>
            </a:r>
          </a:p>
          <a:p>
            <a:r>
              <a:rPr lang="en-US" dirty="0"/>
              <a:t>flexible thinking and behavior. </a:t>
            </a:r>
          </a:p>
          <a:p>
            <a:endParaRPr lang="en-US" dirty="0"/>
          </a:p>
          <a:p>
            <a:r>
              <a:rPr lang="en-US" dirty="0"/>
              <a:t>Behavior can be demanding and ritualistic, with a strong element of control over other people and their environment. </a:t>
            </a:r>
          </a:p>
          <a:p>
            <a:endParaRPr lang="en-US" dirty="0"/>
          </a:p>
          <a:p>
            <a:r>
              <a:rPr lang="en-US" dirty="0"/>
              <a:t>The different ‘flavor’ seems to be about personality style, a strongly cognitive approach to the world in Autistic Spectrum Disorder,</a:t>
            </a:r>
          </a:p>
          <a:p>
            <a:endParaRPr lang="en-US" dirty="0"/>
          </a:p>
          <a:p>
            <a:r>
              <a:rPr lang="en-US" dirty="0"/>
              <a:t>and a strongly emotional approach in children with problematic attachment. </a:t>
            </a:r>
          </a:p>
          <a:p>
            <a:endParaRPr lang="en-US" dirty="0"/>
          </a:p>
          <a:p>
            <a:r>
              <a:rPr lang="en-US" dirty="0"/>
              <a:t>Children with trauma related  attachment problems struggle to control their environment to forestall anticipated boundary intrusions and emotional related to losses that they have not learned to tolerate consciously and process. </a:t>
            </a:r>
          </a:p>
          <a:p>
            <a:endParaRPr lang="en-US" dirty="0"/>
          </a:p>
          <a:p>
            <a:r>
              <a:rPr lang="en-US" dirty="0"/>
              <a:t>In Autistic Spectrum Disorder, the emphasis seems to be on trying to make the world ‘fit’ with the child/young person’s preference for order and routine.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00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occur as early as possible: 2-3 years of age </a:t>
            </a:r>
          </a:p>
          <a:p>
            <a:r>
              <a:rPr lang="en-US" dirty="0"/>
              <a:t>The AAP recommends screening all children for symptoms of ASD through a combination of </a:t>
            </a:r>
            <a:r>
              <a:rPr lang="en-US" b="1" dirty="0"/>
              <a:t>developmental surveillance at all visits </a:t>
            </a:r>
            <a:r>
              <a:rPr lang="en-US" dirty="0"/>
              <a:t>and </a:t>
            </a:r>
            <a:r>
              <a:rPr lang="en-US" b="1" dirty="0"/>
              <a:t>standardized autism-specific screening tests at 18 and 24 months of age </a:t>
            </a:r>
            <a:r>
              <a:rPr lang="en-US" dirty="0"/>
              <a:t>in their </a:t>
            </a:r>
            <a:r>
              <a:rPr lang="en-US" b="1" dirty="0"/>
              <a:t>primary care visits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88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Identification needs to occur as  early as possible: 2-3 years of 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84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lphaUcPeriod"/>
            </a:pPr>
            <a:r>
              <a:rPr lang="en-US" b="0" i="0" dirty="0">
                <a:solidFill>
                  <a:srgbClr val="000000"/>
                </a:solidFill>
                <a:effectLst/>
                <a:latin typeface="Open Sans" panose="020B0606030504020204" pitchFamily="34" charset="0"/>
              </a:rPr>
              <a:t>Persistent deficits in social communication and social interaction across multiple contexts, as manifested by the following, currently or by history (examples are illustrative, not exhaustive; see text):</a:t>
            </a:r>
          </a:p>
          <a:p>
            <a:pPr marL="742950" lvl="1" indent="-285750" algn="l">
              <a:buFont typeface="+mj-lt"/>
              <a:buAutoNum type="alphaUcPeriod"/>
            </a:pPr>
            <a:r>
              <a:rPr lang="en-US" b="0" i="0" dirty="0">
                <a:solidFill>
                  <a:srgbClr val="000000"/>
                </a:solidFill>
                <a:effectLst/>
                <a:latin typeface="Open Sans" panose="020B0606030504020204" pitchFamily="34" charset="0"/>
              </a:rPr>
              <a:t>Deficits in social-emotional reciprocity, ranging, for example, from abnormal social approach and failure of normal back-and-forth conversation; to reduced sharing of interests, emotions, or affect; to failure to initiate or respond to social interactions.</a:t>
            </a:r>
          </a:p>
          <a:p>
            <a:pPr marL="742950" lvl="1" indent="-285750" algn="l">
              <a:buFont typeface="+mj-lt"/>
              <a:buAutoNum type="alphaUcPeriod"/>
            </a:pPr>
            <a:r>
              <a:rPr lang="en-US" b="0" i="0" dirty="0">
                <a:solidFill>
                  <a:srgbClr val="000000"/>
                </a:solidFill>
                <a:effectLst/>
                <a:latin typeface="Open Sans" panose="020B0606030504020204" pitchFamily="34" charset="0"/>
              </a:rPr>
              <a:t>Deficits in nonverbal communicative behaviors used for social interaction, ranging, for example, from poorly integrated verbal and nonverbal communication; to abnormalities in eye contact and body language or deficits in understanding and use of gestures; to a total lack of facial expressions and nonverbal communication.</a:t>
            </a:r>
          </a:p>
          <a:p>
            <a:pPr marL="742950" lvl="1" indent="-285750" algn="l">
              <a:buFont typeface="+mj-lt"/>
              <a:buAutoNum type="alphaUcPeriod"/>
            </a:pPr>
            <a:r>
              <a:rPr lang="en-US" b="0" i="0" dirty="0">
                <a:solidFill>
                  <a:srgbClr val="000000"/>
                </a:solidFill>
                <a:effectLst/>
                <a:latin typeface="Open Sans" panose="020B0606030504020204" pitchFamily="34" charset="0"/>
              </a:rPr>
              <a:t>Deficits in developing, maintaining, and understand relationships, ranging, for example, from difficulties adjusting behavior to suit various social contexts; to difficulties in sharing imaginative play or in making friends; to absence of interest in peers.</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80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management get updated list of medications, dosage, and regimen</a:t>
            </a:r>
          </a:p>
          <a:p>
            <a:endParaRPr lang="en-US" dirty="0"/>
          </a:p>
          <a:p>
            <a:r>
              <a:rPr lang="en-US" dirty="0"/>
              <a:t>Be aware of what each medication are prescribed for</a:t>
            </a:r>
          </a:p>
          <a:p>
            <a:endParaRPr lang="en-US" dirty="0"/>
          </a:p>
          <a:p>
            <a:r>
              <a:rPr lang="en-US" dirty="0"/>
              <a:t>Participate in, or provide behavioral data to the medication prescriber</a:t>
            </a:r>
          </a:p>
          <a:p>
            <a:endParaRPr lang="en-US" dirty="0"/>
          </a:p>
          <a:p>
            <a:r>
              <a:rPr lang="en-US" dirty="0"/>
              <a:t>Communicate  concerns about other symptoms that don’t fit ASD or fall outside ASD criteria</a:t>
            </a:r>
          </a:p>
          <a:p>
            <a:endParaRPr lang="en-US" dirty="0"/>
          </a:p>
          <a:p>
            <a:r>
              <a:rPr lang="en-US" dirty="0"/>
              <a:t>Culturally sensitive</a:t>
            </a:r>
          </a:p>
          <a:p>
            <a:endParaRPr lang="en-US" dirty="0"/>
          </a:p>
          <a:p>
            <a:r>
              <a:rPr lang="en-US" dirty="0"/>
              <a:t>Autism acceptance – treating versus accepting mild stereotypies in the classroom</a:t>
            </a:r>
          </a:p>
          <a:p>
            <a:endParaRPr lang="en-US" dirty="0"/>
          </a:p>
          <a:p>
            <a:r>
              <a:rPr lang="en-US" dirty="0"/>
              <a:t>Other supports    Consider impacts on the family system  </a:t>
            </a:r>
          </a:p>
          <a:p>
            <a:endParaRPr lang="en-US" dirty="0"/>
          </a:p>
          <a:p>
            <a:r>
              <a:rPr lang="en-US" dirty="0"/>
              <a:t>Resources </a:t>
            </a:r>
          </a:p>
          <a:p>
            <a:endParaRPr lang="en-US" dirty="0"/>
          </a:p>
          <a:p>
            <a:r>
              <a:rPr lang="en-US" dirty="0"/>
              <a:t>Progress Monitoring </a:t>
            </a:r>
          </a:p>
          <a:p>
            <a:endParaRPr lang="en-US" dirty="0"/>
          </a:p>
          <a:p>
            <a:r>
              <a:rPr lang="en-US" dirty="0"/>
              <a:t>Managing expectations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88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management get updated list of medications, dosage, and regimen</a:t>
            </a:r>
          </a:p>
          <a:p>
            <a:endParaRPr lang="en-US" dirty="0"/>
          </a:p>
          <a:p>
            <a:r>
              <a:rPr lang="en-US" dirty="0"/>
              <a:t>Be aware of what each medication are prescribed for</a:t>
            </a:r>
          </a:p>
          <a:p>
            <a:endParaRPr lang="en-US" dirty="0"/>
          </a:p>
          <a:p>
            <a:r>
              <a:rPr lang="en-US" dirty="0"/>
              <a:t>Participate in, or provide behavioral data to the medication prescriber</a:t>
            </a:r>
          </a:p>
          <a:p>
            <a:endParaRPr lang="en-US" dirty="0"/>
          </a:p>
          <a:p>
            <a:r>
              <a:rPr lang="en-US" dirty="0"/>
              <a:t>Communicate  concerns about other symptoms that don’t fit ASD or fall outside ASD criteria</a:t>
            </a:r>
          </a:p>
          <a:p>
            <a:endParaRPr lang="en-US" dirty="0"/>
          </a:p>
          <a:p>
            <a:r>
              <a:rPr lang="en-US" dirty="0"/>
              <a:t>Culturally sensitive</a:t>
            </a:r>
          </a:p>
          <a:p>
            <a:endParaRPr lang="en-US" dirty="0"/>
          </a:p>
          <a:p>
            <a:r>
              <a:rPr lang="en-US" dirty="0"/>
              <a:t>Autism acceptance – treating versus accepting mild stereotypies in the classroom</a:t>
            </a:r>
          </a:p>
          <a:p>
            <a:endParaRPr lang="en-US" dirty="0"/>
          </a:p>
          <a:p>
            <a:r>
              <a:rPr lang="en-US" dirty="0"/>
              <a:t>Other supports    Consider impacts on the family system  </a:t>
            </a:r>
          </a:p>
          <a:p>
            <a:endParaRPr lang="en-US" dirty="0"/>
          </a:p>
          <a:p>
            <a:r>
              <a:rPr lang="en-US" dirty="0"/>
              <a:t>Resources </a:t>
            </a:r>
          </a:p>
          <a:p>
            <a:endParaRPr lang="en-US" dirty="0"/>
          </a:p>
          <a:p>
            <a:r>
              <a:rPr lang="en-US" dirty="0"/>
              <a:t>Progress Monitoring </a:t>
            </a:r>
          </a:p>
          <a:p>
            <a:endParaRPr lang="en-US" dirty="0"/>
          </a:p>
          <a:p>
            <a:r>
              <a:rPr lang="en-US" dirty="0"/>
              <a:t>Managing expectations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72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management get updated list of medications, dosage, and regimen</a:t>
            </a:r>
          </a:p>
          <a:p>
            <a:endParaRPr lang="en-US" dirty="0"/>
          </a:p>
          <a:p>
            <a:r>
              <a:rPr lang="en-US" dirty="0"/>
              <a:t>Be aware of what each medication are prescribed for</a:t>
            </a:r>
          </a:p>
          <a:p>
            <a:endParaRPr lang="en-US" dirty="0"/>
          </a:p>
          <a:p>
            <a:r>
              <a:rPr lang="en-US" dirty="0"/>
              <a:t>Participate in, or provide behavioral data to the medication prescriber</a:t>
            </a:r>
          </a:p>
          <a:p>
            <a:endParaRPr lang="en-US" dirty="0"/>
          </a:p>
          <a:p>
            <a:r>
              <a:rPr lang="en-US" dirty="0"/>
              <a:t>Communicate  concerns about other symptoms that don’t fit ASD or fall outside ASD criteria</a:t>
            </a:r>
          </a:p>
          <a:p>
            <a:endParaRPr lang="en-US" dirty="0"/>
          </a:p>
          <a:p>
            <a:r>
              <a:rPr lang="en-US" dirty="0"/>
              <a:t>Culturally sensitive</a:t>
            </a:r>
          </a:p>
          <a:p>
            <a:endParaRPr lang="en-US" dirty="0"/>
          </a:p>
          <a:p>
            <a:r>
              <a:rPr lang="en-US" dirty="0"/>
              <a:t>Autism acceptance – treating versus accepting mild stereotypies in the classroom</a:t>
            </a:r>
          </a:p>
          <a:p>
            <a:endParaRPr lang="en-US" dirty="0"/>
          </a:p>
          <a:p>
            <a:r>
              <a:rPr lang="en-US" dirty="0"/>
              <a:t>Other supports    Consider impacts on the family system  </a:t>
            </a:r>
          </a:p>
          <a:p>
            <a:endParaRPr lang="en-US" dirty="0"/>
          </a:p>
          <a:p>
            <a:r>
              <a:rPr lang="en-US" dirty="0"/>
              <a:t>Resources </a:t>
            </a:r>
          </a:p>
          <a:p>
            <a:endParaRPr lang="en-US" dirty="0"/>
          </a:p>
          <a:p>
            <a:r>
              <a:rPr lang="en-US" dirty="0"/>
              <a:t>Progress Monitoring </a:t>
            </a:r>
          </a:p>
          <a:p>
            <a:endParaRPr lang="en-US" dirty="0"/>
          </a:p>
          <a:p>
            <a:r>
              <a:rPr lang="en-US" dirty="0"/>
              <a:t>Managing expectations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64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management get updated list of medications, dosage, and regimen</a:t>
            </a:r>
          </a:p>
          <a:p>
            <a:endParaRPr lang="en-US" dirty="0"/>
          </a:p>
          <a:p>
            <a:r>
              <a:rPr lang="en-US" dirty="0"/>
              <a:t>Be aware of what each medication are prescribed for</a:t>
            </a:r>
          </a:p>
          <a:p>
            <a:endParaRPr lang="en-US" dirty="0"/>
          </a:p>
          <a:p>
            <a:r>
              <a:rPr lang="en-US" dirty="0"/>
              <a:t>Participate in, or provide behavioral data to the medication prescriber</a:t>
            </a:r>
          </a:p>
          <a:p>
            <a:endParaRPr lang="en-US" dirty="0"/>
          </a:p>
          <a:p>
            <a:r>
              <a:rPr lang="en-US" dirty="0"/>
              <a:t>Communicate  concerns about other symptoms that don’t fit ASD or fall outside ASD criteria</a:t>
            </a:r>
          </a:p>
          <a:p>
            <a:endParaRPr lang="en-US" dirty="0"/>
          </a:p>
          <a:p>
            <a:r>
              <a:rPr lang="en-US" dirty="0"/>
              <a:t>Culturally sensitive</a:t>
            </a:r>
          </a:p>
          <a:p>
            <a:endParaRPr lang="en-US" dirty="0"/>
          </a:p>
          <a:p>
            <a:r>
              <a:rPr lang="en-US" dirty="0"/>
              <a:t>Autism acceptance – treating versus accepting mild stereotypies in the classroom</a:t>
            </a:r>
          </a:p>
          <a:p>
            <a:endParaRPr lang="en-US" dirty="0"/>
          </a:p>
          <a:p>
            <a:r>
              <a:rPr lang="en-US" dirty="0"/>
              <a:t>Other supports    Consider impacts on the family system  </a:t>
            </a:r>
          </a:p>
          <a:p>
            <a:endParaRPr lang="en-US" dirty="0"/>
          </a:p>
          <a:p>
            <a:r>
              <a:rPr lang="en-US" dirty="0"/>
              <a:t>Resources </a:t>
            </a:r>
          </a:p>
          <a:p>
            <a:endParaRPr lang="en-US" dirty="0"/>
          </a:p>
          <a:p>
            <a:r>
              <a:rPr lang="en-US" dirty="0"/>
              <a:t>Progress Monitoring </a:t>
            </a:r>
          </a:p>
          <a:p>
            <a:endParaRPr lang="en-US" dirty="0"/>
          </a:p>
          <a:p>
            <a:r>
              <a:rPr lang="en-US" dirty="0"/>
              <a:t>Managing expectations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68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a:t>
            </a:r>
          </a:p>
          <a:p>
            <a:r>
              <a:rPr lang="en-US" dirty="0"/>
              <a:t>Individualized Education Program (IEP)</a:t>
            </a:r>
          </a:p>
          <a:p>
            <a:r>
              <a:rPr lang="en-US" dirty="0"/>
              <a:t>Primary , Secondary, and Tertiary Educational Disability Categories</a:t>
            </a:r>
          </a:p>
          <a:p>
            <a:r>
              <a:rPr lang="en-US" dirty="0"/>
              <a:t>Autism</a:t>
            </a:r>
          </a:p>
          <a:p>
            <a:r>
              <a:rPr lang="en-US" dirty="0"/>
              <a:t>Emotional Disturbance</a:t>
            </a:r>
          </a:p>
          <a:p>
            <a:r>
              <a:rPr lang="en-US" dirty="0"/>
              <a:t>Other Health  Impairment</a:t>
            </a:r>
          </a:p>
          <a:p>
            <a:r>
              <a:rPr lang="en-US" dirty="0"/>
              <a:t>Speech Language Impairment</a:t>
            </a:r>
          </a:p>
          <a:p>
            <a:r>
              <a:rPr lang="en-US" dirty="0"/>
              <a:t>Type (Autism, Learning, Emotional) and Level of Support (Itinerant, Supplemental, Fulltime</a:t>
            </a:r>
          </a:p>
          <a:p>
            <a:r>
              <a:rPr lang="en-US" dirty="0"/>
              <a:t>FBA/Positive Behavior Support Plan </a:t>
            </a:r>
          </a:p>
          <a:p>
            <a:r>
              <a:rPr lang="en-US" dirty="0"/>
              <a:t>Related Services</a:t>
            </a:r>
          </a:p>
          <a:p>
            <a:r>
              <a:rPr lang="en-US" dirty="0"/>
              <a:t>Door to door transportation</a:t>
            </a:r>
          </a:p>
          <a:p>
            <a:r>
              <a:rPr lang="en-US" dirty="0"/>
              <a:t>Speech-Language, OT, PT,</a:t>
            </a:r>
          </a:p>
          <a:p>
            <a:r>
              <a:rPr lang="en-US" dirty="0"/>
              <a:t>Counseling’=</a:t>
            </a:r>
          </a:p>
          <a:p>
            <a:r>
              <a:rPr lang="en-US" dirty="0"/>
              <a:t>1:1 staff</a:t>
            </a:r>
          </a:p>
          <a:p>
            <a:endParaRPr lang="en-US" dirty="0"/>
          </a:p>
          <a:p>
            <a:endParaRPr lang="en-US" dirty="0"/>
          </a:p>
          <a:p>
            <a:endParaRPr lang="en-US" dirty="0"/>
          </a:p>
          <a:p>
            <a:endParaRPr lang="en-US" dirty="0"/>
          </a:p>
          <a:p>
            <a:r>
              <a:rPr lang="en-US" dirty="0"/>
              <a:t>Medication management get updated list of medications, dosage, and regimen</a:t>
            </a:r>
          </a:p>
          <a:p>
            <a:endParaRPr lang="en-US" dirty="0"/>
          </a:p>
          <a:p>
            <a:r>
              <a:rPr lang="en-US" dirty="0"/>
              <a:t>Be aware of what each medication are prescribed for</a:t>
            </a:r>
          </a:p>
          <a:p>
            <a:endParaRPr lang="en-US" dirty="0"/>
          </a:p>
          <a:p>
            <a:r>
              <a:rPr lang="en-US" dirty="0"/>
              <a:t>Participate in, or provide behavioral data to the medication prescriber</a:t>
            </a:r>
          </a:p>
          <a:p>
            <a:endParaRPr lang="en-US" dirty="0"/>
          </a:p>
          <a:p>
            <a:r>
              <a:rPr lang="en-US" dirty="0"/>
              <a:t>Communicate  concerns about other symptoms that don’t fit ASD or fall outside ASD criteria</a:t>
            </a:r>
          </a:p>
          <a:p>
            <a:endParaRPr lang="en-US" dirty="0"/>
          </a:p>
          <a:p>
            <a:r>
              <a:rPr lang="en-US" dirty="0"/>
              <a:t>Culturally sensitive</a:t>
            </a:r>
          </a:p>
          <a:p>
            <a:endParaRPr lang="en-US" dirty="0"/>
          </a:p>
          <a:p>
            <a:r>
              <a:rPr lang="en-US" dirty="0"/>
              <a:t>Autism acceptance – treating versus accepting mild stereotypies in the classroom</a:t>
            </a:r>
          </a:p>
          <a:p>
            <a:endParaRPr lang="en-US" dirty="0"/>
          </a:p>
          <a:p>
            <a:r>
              <a:rPr lang="en-US" dirty="0"/>
              <a:t>Other supports    Consider impacts on the family system  </a:t>
            </a:r>
          </a:p>
          <a:p>
            <a:endParaRPr lang="en-US" dirty="0"/>
          </a:p>
          <a:p>
            <a:r>
              <a:rPr lang="en-US" dirty="0"/>
              <a:t>Resources </a:t>
            </a:r>
          </a:p>
          <a:p>
            <a:endParaRPr lang="en-US" dirty="0"/>
          </a:p>
          <a:p>
            <a:r>
              <a:rPr lang="en-US" dirty="0"/>
              <a:t>Progress Monitoring </a:t>
            </a:r>
          </a:p>
          <a:p>
            <a:endParaRPr lang="en-US" dirty="0"/>
          </a:p>
          <a:p>
            <a:r>
              <a:rPr lang="en-US" dirty="0"/>
              <a:t>Managing expectations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086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35</a:t>
            </a:fld>
            <a:endParaRPr lang="en-US" dirty="0"/>
          </a:p>
        </p:txBody>
      </p:sp>
    </p:spTree>
    <p:extLst>
      <p:ext uri="{BB962C8B-B14F-4D97-AF65-F5344CB8AC3E}">
        <p14:creationId xmlns:p14="http://schemas.microsoft.com/office/powerpoint/2010/main" val="3064263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260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ask ourselves first- what are the CPG’s</a:t>
            </a:r>
          </a:p>
          <a:p>
            <a:pPr marL="171450" indent="-171450">
              <a:buFontTx/>
              <a:buChar char="-"/>
            </a:pPr>
            <a:r>
              <a:rPr lang="en-US" dirty="0"/>
              <a:t>Evidenced based guideline to help determine the clinical appropriateness of services </a:t>
            </a:r>
          </a:p>
          <a:p>
            <a:pPr marL="171450" indent="-171450">
              <a:buFontTx/>
              <a:buChar char="-"/>
            </a:pPr>
            <a:r>
              <a:rPr lang="en-US" dirty="0"/>
              <a:t>They should target accurate/chronic behavioral health conditions</a:t>
            </a:r>
          </a:p>
          <a:p>
            <a:pPr marL="171450" indent="-171450">
              <a:buFontTx/>
              <a:buChar char="-"/>
            </a:pPr>
            <a:r>
              <a:rPr lang="en-US" dirty="0"/>
              <a:t> Can be used by us, providers, and members to guide their Tx</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When we think of the words “Clinical Practice Guidelines” we want to associate it with evidenced based practices. These are meant to help guide providers and members to making healthcare decisions. These evidenced based practices are systematically developed and based on data driven research and findings.   Think about when you were back in grad school or in your bachelor's program- professors always wanted accredited research journal articles to support our findings as well as most current and up to date research. Keep that same clinical hat on while thinking about the CPG data and research used to form these guidelines.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522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heard my last two trainings, they were built off the AAP guidelines which contributed to our CPG guidelines, so you are already familiar with this information without yet realizing it!</a:t>
            </a:r>
          </a:p>
          <a:p>
            <a:endParaRPr lang="en-US" dirty="0"/>
          </a:p>
          <a:p>
            <a:r>
              <a:rPr lang="en-US" dirty="0"/>
              <a:t>Again, these are used to support and not replace clinical judgement.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08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educational presentations</a:t>
            </a:r>
          </a:p>
        </p:txBody>
      </p:sp>
      <p:sp>
        <p:nvSpPr>
          <p:cNvPr id="4" name="Slide Number Placeholder 3"/>
          <p:cNvSpPr>
            <a:spLocks noGrp="1"/>
          </p:cNvSpPr>
          <p:nvPr>
            <p:ph type="sldNum" sz="quarter" idx="10"/>
          </p:nvPr>
        </p:nvSpPr>
        <p:spPr/>
        <p:txBody>
          <a:bodyPr/>
          <a:lstStyle/>
          <a:p>
            <a:fld id="{B9BC22A0-F4DE-46A5-8350-019C0A0CC2A5}" type="slidenum">
              <a:rPr lang="en-US" smtClean="0"/>
              <a:t>41</a:t>
            </a:fld>
            <a:endParaRPr lang="en-US" dirty="0"/>
          </a:p>
        </p:txBody>
      </p:sp>
    </p:spTree>
    <p:extLst>
      <p:ext uri="{BB962C8B-B14F-4D97-AF65-F5344CB8AC3E}">
        <p14:creationId xmlns:p14="http://schemas.microsoft.com/office/powerpoint/2010/main" val="92069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lphaUcPeriod"/>
            </a:pPr>
            <a:r>
              <a:rPr lang="en-US" b="0" i="0" dirty="0">
                <a:solidFill>
                  <a:srgbClr val="000000"/>
                </a:solidFill>
                <a:effectLst/>
                <a:latin typeface="Open Sans" panose="020B0606030504020204" pitchFamily="34" charset="0"/>
              </a:rPr>
              <a:t>Persistent deficits in social communication and social interaction across multiple contexts, as manifested by the following, currently or by history (examples are illustrative, not exhaustive; see text):</a:t>
            </a:r>
          </a:p>
          <a:p>
            <a:pPr marL="742950" lvl="1" indent="-285750" algn="l">
              <a:buFont typeface="+mj-lt"/>
              <a:buAutoNum type="alphaUcPeriod"/>
            </a:pPr>
            <a:r>
              <a:rPr lang="en-US" b="0" i="0" dirty="0">
                <a:solidFill>
                  <a:srgbClr val="000000"/>
                </a:solidFill>
                <a:effectLst/>
                <a:latin typeface="Open Sans" panose="020B0606030504020204" pitchFamily="34" charset="0"/>
              </a:rPr>
              <a:t>Deficits in social-emotional reciprocity, ranging, for example, from abnormal social approach and failure of normal back-and-forth conversation; to reduced sharing of interests, emotions, or affect; to failure to initiate or respond to social interactions.</a:t>
            </a:r>
          </a:p>
          <a:p>
            <a:pPr marL="742950" lvl="1" indent="-285750" algn="l">
              <a:buFont typeface="+mj-lt"/>
              <a:buAutoNum type="alphaUcPeriod"/>
            </a:pPr>
            <a:r>
              <a:rPr lang="en-US" b="0" i="0" dirty="0">
                <a:solidFill>
                  <a:srgbClr val="000000"/>
                </a:solidFill>
                <a:effectLst/>
                <a:latin typeface="Open Sans" panose="020B0606030504020204" pitchFamily="34" charset="0"/>
              </a:rPr>
              <a:t>Deficits in nonverbal communicative behaviors used for social interaction, ranging, for example, from poorly integrated verbal and nonverbal communication; to abnormalities in eye contact and body language or deficits in understanding and use of gestures; to a total lack of facial expressions and nonverbal communication.</a:t>
            </a:r>
          </a:p>
          <a:p>
            <a:pPr marL="742950" lvl="1" indent="-285750" algn="l">
              <a:buFont typeface="+mj-lt"/>
              <a:buAutoNum type="alphaUcPeriod"/>
            </a:pPr>
            <a:r>
              <a:rPr lang="en-US" b="0" i="0" dirty="0">
                <a:solidFill>
                  <a:srgbClr val="000000"/>
                </a:solidFill>
                <a:effectLst/>
                <a:latin typeface="Open Sans" panose="020B0606030504020204" pitchFamily="34" charset="0"/>
              </a:rPr>
              <a:t>Deficits in developing, maintaining, and understand relationships, ranging, for example, from difficulties adjusting behavior to suit various social contexts; to difficulties in sharing imaginative play or in making friends; to absence of interest in peers.</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38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3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The presence of cognitive impairment </a:t>
            </a:r>
            <a:r>
              <a:rPr lang="en-US" dirty="0"/>
              <a:t>may impact the trajectory of behavioral change.  A Diagnosis of IDD should also be listed.  The Developmental Level is established by the IQ and adaptive functioning level. When cognitive impairment is evident.</a:t>
            </a:r>
          </a:p>
          <a:p>
            <a:endParaRPr lang="en-US" dirty="0"/>
          </a:p>
          <a:p>
            <a:r>
              <a:rPr lang="en-US" dirty="0"/>
              <a:t>The Developmental Level (age equivalent) is used to establish behavioral expectations for the individual because chronological age comparisons are not appropriate.</a:t>
            </a:r>
          </a:p>
          <a:p>
            <a:endParaRPr lang="en-US" dirty="0"/>
          </a:p>
          <a:p>
            <a:r>
              <a:rPr lang="en-US" b="1" dirty="0"/>
              <a:t>The presence of language impairment </a:t>
            </a:r>
            <a:r>
              <a:rPr lang="en-US" dirty="0"/>
              <a:t>signals the need for a formal language assessment (VB-MAPP or ABLLS) and  that developing functional communication skills will be a central focus of treatment.  Language impairment is often present with/or without  cognitive impairment </a:t>
            </a:r>
          </a:p>
          <a:p>
            <a:endParaRPr lang="en-US" dirty="0"/>
          </a:p>
          <a:p>
            <a:r>
              <a:rPr lang="en-US" dirty="0"/>
              <a:t>If </a:t>
            </a:r>
            <a:r>
              <a:rPr lang="en-US" b="1" dirty="0"/>
              <a:t>Dx is associated with a genetic condition or environmental factors</a:t>
            </a:r>
            <a:r>
              <a:rPr lang="en-US" dirty="0"/>
              <a:t>, it is essential to determine what the condition is.</a:t>
            </a:r>
          </a:p>
          <a:p>
            <a:endParaRPr lang="en-US" dirty="0"/>
          </a:p>
          <a:p>
            <a:r>
              <a:rPr lang="en-US" dirty="0"/>
              <a:t>Some genetic conditions have a behavioral phenotype – behaviors that are characteristic of the genetic syndrome and the corresponding impacts of the syndrome on brain development</a:t>
            </a:r>
          </a:p>
          <a:p>
            <a:endParaRPr lang="en-US" dirty="0"/>
          </a:p>
          <a:p>
            <a:r>
              <a:rPr lang="en-US" dirty="0"/>
              <a:t>While the behaviors of an individual may overlap significantly with the diagnostic criteria for ASD, the range and extent of the individual’s behavior may be mediated by factors that respond differently to ABA interventions.</a:t>
            </a:r>
          </a:p>
          <a:p>
            <a:r>
              <a:rPr lang="en-US" b="1" dirty="0"/>
              <a:t>Examples </a:t>
            </a:r>
          </a:p>
          <a:p>
            <a:r>
              <a:rPr lang="en-US" dirty="0"/>
              <a:t>The severity level  indicates how much support the individual requires in order to participate in tasks of daily living compared to a neurotypical peer </a:t>
            </a:r>
          </a:p>
          <a:p>
            <a:endParaRPr lang="en-US" dirty="0"/>
          </a:p>
          <a:p>
            <a:r>
              <a:rPr lang="en-US" b="1" dirty="0"/>
              <a:t>Examples of levels of support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7</a:t>
            </a:fld>
            <a:endParaRPr lang="en-US" dirty="0"/>
          </a:p>
        </p:txBody>
      </p:sp>
    </p:spTree>
    <p:extLst>
      <p:ext uri="{BB962C8B-B14F-4D97-AF65-F5344CB8AC3E}">
        <p14:creationId xmlns:p14="http://schemas.microsoft.com/office/powerpoint/2010/main" val="152277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ASD and a Psychiatric Disorders had significantly poorer health outcomes than chose with ASD alone.</a:t>
            </a:r>
          </a:p>
          <a:p>
            <a:endParaRPr lang="en-US" dirty="0"/>
          </a:p>
          <a:p>
            <a:r>
              <a:rPr lang="en-US" dirty="0"/>
              <a:t>Results of this study showed that children with ASD experience significantly more general GI symptoms, diarrhea, constipation and abdominal pain than children without ASD</a:t>
            </a:r>
          </a:p>
          <a:p>
            <a:endParaRPr lang="en-US" dirty="0"/>
          </a:p>
          <a:p>
            <a:r>
              <a:rPr lang="en-US" dirty="0"/>
              <a:t>Epilepsy occurs in approximately 25 percent of individuals with ASD over the life span, with higher prevalence in those with severe intellectual disability</a:t>
            </a:r>
          </a:p>
          <a:p>
            <a:endParaRPr lang="en-US" dirty="0"/>
          </a:p>
          <a:p>
            <a:r>
              <a:rPr lang="en-US" dirty="0"/>
              <a:t>It is important for the treatment provider to work collaboratively with the member’s PCP, psychologist, and other practitioners within the medical model to ensure that the comorbidities are being addressed by the qualified licensed professionals. </a:t>
            </a:r>
          </a:p>
          <a:p>
            <a:endParaRPr lang="en-US" dirty="0"/>
          </a:p>
          <a:p>
            <a:r>
              <a:rPr lang="en-US" dirty="0"/>
              <a:t>Other co-occurring Disorders Differential Dx</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63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He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10</a:t>
            </a:fld>
            <a:endParaRPr lang="en-US" dirty="0"/>
          </a:p>
        </p:txBody>
      </p:sp>
    </p:spTree>
    <p:extLst>
      <p:ext uri="{BB962C8B-B14F-4D97-AF65-F5344CB8AC3E}">
        <p14:creationId xmlns:p14="http://schemas.microsoft.com/office/powerpoint/2010/main" val="351651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A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99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ADHD</a:t>
            </a:r>
          </a:p>
          <a:p>
            <a:r>
              <a:rPr lang="en-US" dirty="0"/>
              <a:t>abnormalities of attention such as overly focused or easily distracted, are common in individuals with autism spectrum disorder, as his hyperactivity. Moreover, some individuals with ADHD may exhibit social communication deficit such as interrupting others, speaking to loudly, and not responding respecting personal space. Although potentially difficult to discriminate ADHD from autism spectrum disorder, The developmental course and absence of restricted repetitive behaviors and unusual interests in ADHD help and differentiating the two conditions. A concurrent diagnosis of ADHD should be considered when intentional difficulties were hyperactivity exceeds that typically seen in individuals of comparable mental age and ADHD is one of the most common comorbidities in autism spectrum disorder.</a:t>
            </a:r>
          </a:p>
          <a:p>
            <a:endParaRPr lang="en-US" dirty="0"/>
          </a:p>
          <a:p>
            <a:r>
              <a:rPr lang="en-US" dirty="0"/>
              <a:t>IDD</a:t>
            </a:r>
          </a:p>
          <a:p>
            <a:r>
              <a:rPr lang="en-US" dirty="0"/>
              <a:t>Intellectual developmental disorder without autism spectrum disorder may be difficult to differentiate from autism spectrum disorder in very young children. Individuals with intellectual developmental disorder who have not developed language or symbolic skills also present a challenge for differential diagnosis since repetitive behavior often occurs in such individuals as well. The diagnosis of autism spectrum disorder in an individual with intellectual developmental disorder is appropriate when social communication and interaction are significantly impaired relative to the developmental level of an individual’s nonverbal skills such as non-fine motor skills, nonverbal problem-solving. In contrast intellectual developmental disorder is the appropriate diagnosis when there’s no apparent discrepancy between a level of social communicative skills and other intellectual skills.</a:t>
            </a:r>
          </a:p>
          <a:p>
            <a:endParaRPr lang="en-US" dirty="0"/>
          </a:p>
          <a:p>
            <a:r>
              <a:rPr lang="en-US" dirty="0"/>
              <a:t>Language Disorder</a:t>
            </a:r>
          </a:p>
          <a:p>
            <a:r>
              <a:rPr lang="en-US" dirty="0"/>
              <a:t>Autism spectrum disorder frequently manifests with delayed language development. However, autism spectrum disorder is often accompanied by behaviors not present in language disorder such as a lack of social interest or unusual social interactions e.g. pulling individuals by the hand without any attempt to look at them, I play patterns such as carrying toys around but never playing with them, unusual communication patterns such as knowing the alphabet but not responding to own name, and rigid inherent to routines and repetitive patterns of behaviors such as flapping, spinning, echolalia.</a:t>
            </a:r>
          </a:p>
          <a:p>
            <a:endParaRPr lang="en-US" dirty="0"/>
          </a:p>
          <a:p>
            <a:r>
              <a:rPr lang="en-US" dirty="0"/>
              <a:t>Stereotypic Movement Disorder</a:t>
            </a:r>
          </a:p>
          <a:p>
            <a:r>
              <a:rPr lang="en-US" dirty="0"/>
              <a:t>Motor Stereotypies are among the diagnostic criteria for ASD so an additional diagnosis of SMD is not given when the repetitive behaviors occur in the presence of ASD, UNLESS the stereotypies cause self-injury and become the focus of treatment – then both DXs are given. </a:t>
            </a:r>
          </a:p>
          <a:p>
            <a:endParaRPr lang="en-US" dirty="0"/>
          </a:p>
          <a:p>
            <a:r>
              <a:rPr lang="en-US" dirty="0"/>
              <a:t>Rett Syndrome</a:t>
            </a:r>
          </a:p>
          <a:p>
            <a:endParaRPr lang="en-US" dirty="0"/>
          </a:p>
          <a:p>
            <a:r>
              <a:rPr lang="en-US" dirty="0"/>
              <a:t>RS is a great example of a genetic syndrome that mimics the diagnostic  criteria for ASD.  Disruption in social interaction, observed during the regressive phase of RS is difficult to differentiate from ASD without genetic testing.  Unlike ASD, individuals living with RS stable and demonstrate improve social communication  skills and autistic like features are no longer the focus of clinical concern. </a:t>
            </a:r>
          </a:p>
          <a:p>
            <a:endParaRPr lang="en-US" dirty="0"/>
          </a:p>
          <a:p>
            <a:r>
              <a:rPr lang="en-US" dirty="0"/>
              <a:t>OCD</a:t>
            </a:r>
          </a:p>
          <a:p>
            <a:r>
              <a:rPr lang="en-US" dirty="0"/>
              <a:t>Repetitive behavior is a defining feature of both ASD and OCD. The repetitive behavior is considered inappropriate or odd.  In OCD, intrusive thoughts, related to contamination, organization, or other themes are present.  Compulsive (repetitive )behaviors are performed in response to the intrusive thoughts in order to relieve related anxiety.  In ASD, repetitive behaviors  classically include more stereotypic behaviors (hand flapping, finger shaking, scripting,  lining up objects, insisting on routines.  Unlike OCD, repetitive behaviors in ASD are automatically reenforced – perceived as pleasurable.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154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1779" y="5941825"/>
            <a:ext cx="1963896" cy="528741"/>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7371724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29237109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accent4"/>
                </a:solidFill>
              </a:defRPr>
            </a:lvl1pPr>
          </a:lstStyle>
          <a:p>
            <a:r>
              <a:rPr lang="en-US"/>
              <a:t>Click to edit Master title style</a:t>
            </a:r>
          </a:p>
        </p:txBody>
      </p:sp>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accent3"/>
                </a:solidFill>
              </a:defRPr>
            </a:lvl1pPr>
          </a:lstStyle>
          <a:p>
            <a:r>
              <a:rPr lang="en-US"/>
              <a:t>Click to edit Master title style</a:t>
            </a:r>
          </a:p>
        </p:txBody>
      </p:sp>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TP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47537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TP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49449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TP Descri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30022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Descri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56292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9818" y="5634558"/>
            <a:ext cx="2160805" cy="581755"/>
          </a:xfrm>
          <a:prstGeom prst="rect">
            <a:avLst/>
          </a:prstGeom>
        </p:spPr>
      </p:pic>
    </p:spTree>
    <p:extLst>
      <p:ext uri="{BB962C8B-B14F-4D97-AF65-F5344CB8AC3E}">
        <p14:creationId xmlns:p14="http://schemas.microsoft.com/office/powerpoint/2010/main" val="5920634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ues 1">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0" y="3769112"/>
            <a:ext cx="3436713" cy="3088888"/>
            <a:chOff x="-12420" y="3769112"/>
            <a:chExt cx="3436713" cy="3088888"/>
          </a:xfrm>
        </p:grpSpPr>
        <p:pic>
          <p:nvPicPr>
            <p:cNvPr id="52" name="Picture 5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585" t="54959"/>
            <a:stretch/>
          </p:blipFill>
          <p:spPr>
            <a:xfrm flipH="1">
              <a:off x="-12420" y="3769112"/>
              <a:ext cx="3055433" cy="3088888"/>
            </a:xfrm>
            <a:prstGeom prst="rect">
              <a:avLst/>
            </a:prstGeom>
          </p:spPr>
        </p:pic>
        <p:sp>
          <p:nvSpPr>
            <p:cNvPr id="53" name="Oval 52"/>
            <p:cNvSpPr/>
            <p:nvPr userDrawn="1"/>
          </p:nvSpPr>
          <p:spPr>
            <a:xfrm>
              <a:off x="1895972" y="3937572"/>
              <a:ext cx="1528321" cy="1111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0" name="Rectangle 9">
            <a:extLst>
              <a:ext uri="{FF2B5EF4-FFF2-40B4-BE49-F238E27FC236}">
                <a16:creationId xmlns:a16="http://schemas.microsoft.com/office/drawing/2014/main" id="{B5964454-7A84-604C-92C4-303D14F5B709}"/>
              </a:ext>
            </a:extLst>
          </p:cNvPr>
          <p:cNvSpPr/>
          <p:nvPr userDrawn="1"/>
        </p:nvSpPr>
        <p:spPr>
          <a:xfrm>
            <a:off x="361962" y="675491"/>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sp>
        <p:nvSpPr>
          <p:cNvPr id="11" name="Freeform 10"/>
          <p:cNvSpPr>
            <a:spLocks/>
          </p:cNvSpPr>
          <p:nvPr userDrawn="1"/>
        </p:nvSpPr>
        <p:spPr bwMode="auto">
          <a:xfrm>
            <a:off x="2155822" y="4529650"/>
            <a:ext cx="239666" cy="24335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userDrawn="1"/>
        </p:nvSpPr>
        <p:spPr bwMode="auto">
          <a:xfrm rot="12418653">
            <a:off x="757749" y="3984859"/>
            <a:ext cx="698774" cy="83071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reeform 12"/>
          <p:cNvSpPr>
            <a:spLocks/>
          </p:cNvSpPr>
          <p:nvPr userDrawn="1"/>
        </p:nvSpPr>
        <p:spPr bwMode="auto">
          <a:xfrm rot="16550161">
            <a:off x="3362572" y="5844419"/>
            <a:ext cx="521611" cy="682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Freeform 13"/>
          <p:cNvSpPr>
            <a:spLocks/>
          </p:cNvSpPr>
          <p:nvPr userDrawn="1"/>
        </p:nvSpPr>
        <p:spPr bwMode="auto">
          <a:xfrm rot="13136826">
            <a:off x="5420891" y="5902869"/>
            <a:ext cx="267877"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14"/>
          <p:cNvSpPr>
            <a:spLocks/>
          </p:cNvSpPr>
          <p:nvPr userDrawn="1"/>
        </p:nvSpPr>
        <p:spPr bwMode="auto">
          <a:xfrm rot="16710468">
            <a:off x="4504730" y="6288137"/>
            <a:ext cx="164694" cy="23690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Rectangle 3"/>
          <p:cNvSpPr/>
          <p:nvPr userDrawn="1"/>
        </p:nvSpPr>
        <p:spPr>
          <a:xfrm>
            <a:off x="4457744" y="763853"/>
            <a:ext cx="1980128" cy="2231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Rectangle 4"/>
          <p:cNvSpPr/>
          <p:nvPr userDrawn="1"/>
        </p:nvSpPr>
        <p:spPr>
          <a:xfrm>
            <a:off x="6832390" y="763853"/>
            <a:ext cx="1980128" cy="22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p:cNvSpPr/>
          <p:nvPr userDrawn="1"/>
        </p:nvSpPr>
        <p:spPr>
          <a:xfrm>
            <a:off x="9190466" y="763853"/>
            <a:ext cx="1980128" cy="223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userDrawn="1"/>
        </p:nvSpPr>
        <p:spPr>
          <a:xfrm>
            <a:off x="4457744" y="3316495"/>
            <a:ext cx="1980128" cy="2231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p:cNvSpPr/>
          <p:nvPr userDrawn="1"/>
        </p:nvSpPr>
        <p:spPr>
          <a:xfrm>
            <a:off x="6832390" y="3316495"/>
            <a:ext cx="1980128" cy="2231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userDrawn="1"/>
        </p:nvSpPr>
        <p:spPr>
          <a:xfrm>
            <a:off x="9190466" y="3316495"/>
            <a:ext cx="1980128" cy="223146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p:cNvSpPr/>
          <p:nvPr userDrawn="1"/>
        </p:nvSpPr>
        <p:spPr>
          <a:xfrm>
            <a:off x="5121965" y="4049293"/>
            <a:ext cx="696858"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CARE</a:t>
            </a:r>
          </a:p>
        </p:txBody>
      </p:sp>
      <p:sp>
        <p:nvSpPr>
          <p:cNvPr id="17" name="Rectangle 16"/>
          <p:cNvSpPr/>
          <p:nvPr userDrawn="1"/>
        </p:nvSpPr>
        <p:spPr>
          <a:xfrm>
            <a:off x="7006897" y="4056689"/>
            <a:ext cx="1706726"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STAND TALL</a:t>
            </a:r>
          </a:p>
        </p:txBody>
      </p:sp>
      <p:sp>
        <p:nvSpPr>
          <p:cNvPr id="18" name="Rectangle 17"/>
          <p:cNvSpPr/>
          <p:nvPr userDrawn="1"/>
        </p:nvSpPr>
        <p:spPr>
          <a:xfrm>
            <a:off x="9600969" y="4040004"/>
            <a:ext cx="1185924"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EVOLVE</a:t>
            </a:r>
          </a:p>
        </p:txBody>
      </p:sp>
      <p:sp>
        <p:nvSpPr>
          <p:cNvPr id="19" name="Rectangle 18"/>
          <p:cNvSpPr/>
          <p:nvPr userDrawn="1"/>
        </p:nvSpPr>
        <p:spPr>
          <a:xfrm>
            <a:off x="7319095" y="4590468"/>
            <a:ext cx="1033612"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always do the right thing</a:t>
            </a:r>
          </a:p>
        </p:txBody>
      </p:sp>
      <p:sp>
        <p:nvSpPr>
          <p:cNvPr id="20" name="Rectangle 19"/>
          <p:cNvSpPr/>
          <p:nvPr userDrawn="1"/>
        </p:nvSpPr>
        <p:spPr>
          <a:xfrm>
            <a:off x="9417577" y="4597981"/>
            <a:ext cx="1564648"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embrace learning as a means to reinvention – in all that we do</a:t>
            </a:r>
          </a:p>
        </p:txBody>
      </p:sp>
      <p:sp>
        <p:nvSpPr>
          <p:cNvPr id="21" name="Rectangle 20"/>
          <p:cNvSpPr/>
          <p:nvPr userDrawn="1"/>
        </p:nvSpPr>
        <p:spPr>
          <a:xfrm>
            <a:off x="4674392" y="4592150"/>
            <a:ext cx="1592001" cy="94795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care deeply about each other, our customers and the communities we serve</a:t>
            </a:r>
          </a:p>
        </p:txBody>
      </p:sp>
      <p:cxnSp>
        <p:nvCxnSpPr>
          <p:cNvPr id="22" name="Straight Connector 21"/>
          <p:cNvCxnSpPr/>
          <p:nvPr userDrawn="1"/>
        </p:nvCxnSpPr>
        <p:spPr>
          <a:xfrm>
            <a:off x="5175400" y="4474839"/>
            <a:ext cx="591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863100" y="4474839"/>
            <a:ext cx="7043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36685" y="4477354"/>
            <a:ext cx="10312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041860" y="2031049"/>
            <a:ext cx="787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15296" y="2031049"/>
            <a:ext cx="7748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9517994" y="2031049"/>
            <a:ext cx="137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36903" y="3494017"/>
            <a:ext cx="374700" cy="550355"/>
            <a:chOff x="1839661" y="4710490"/>
            <a:chExt cx="506998" cy="732521"/>
          </a:xfrm>
          <a:noFill/>
        </p:grpSpPr>
        <p:sp>
          <p:nvSpPr>
            <p:cNvPr id="50" name="Oval 49"/>
            <p:cNvSpPr>
              <a:spLocks noChangeArrowheads="1"/>
            </p:cNvSpPr>
            <p:nvPr userDrawn="1"/>
          </p:nvSpPr>
          <p:spPr bwMode="auto">
            <a:xfrm>
              <a:off x="2045557" y="4712811"/>
              <a:ext cx="136232" cy="136139"/>
            </a:xfrm>
            <a:prstGeom prst="ellipse">
              <a:avLst/>
            </a:pr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
          <p:nvSpPr>
            <p:cNvPr id="51" name="Freeform 50"/>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0" name="Group 29"/>
          <p:cNvGrpSpPr/>
          <p:nvPr userDrawn="1"/>
        </p:nvGrpSpPr>
        <p:grpSpPr>
          <a:xfrm>
            <a:off x="5174168" y="3471121"/>
            <a:ext cx="592452" cy="451714"/>
            <a:chOff x="4238626" y="1992313"/>
            <a:chExt cx="3762374" cy="2868613"/>
          </a:xfrm>
          <a:noFill/>
        </p:grpSpPr>
        <p:sp>
          <p:nvSpPr>
            <p:cNvPr id="46" name="Freeform 45"/>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7" name="Oval 46"/>
            <p:cNvSpPr>
              <a:spLocks noChangeArrowheads="1"/>
            </p:cNvSpPr>
            <p:nvPr userDrawn="1"/>
          </p:nvSpPr>
          <p:spPr bwMode="auto">
            <a:xfrm>
              <a:off x="4913313" y="1992313"/>
              <a:ext cx="1065212" cy="1066800"/>
            </a:xfrm>
            <a:prstGeom prst="ellipse">
              <a:avLst/>
            </a:pr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47"/>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9" name="Freeform 48"/>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1" name="Group 30">
            <a:extLst>
              <a:ext uri="{FF2B5EF4-FFF2-40B4-BE49-F238E27FC236}">
                <a16:creationId xmlns:a16="http://schemas.microsoft.com/office/drawing/2014/main" id="{414C36D3-D066-7E47-8A5C-85001F4C0CEC}"/>
              </a:ext>
            </a:extLst>
          </p:cNvPr>
          <p:cNvGrpSpPr>
            <a:grpSpLocks noChangeAspect="1"/>
          </p:cNvGrpSpPr>
          <p:nvPr userDrawn="1"/>
        </p:nvGrpSpPr>
        <p:grpSpPr>
          <a:xfrm>
            <a:off x="9975142" y="3532861"/>
            <a:ext cx="406966" cy="388152"/>
            <a:chOff x="7770813" y="3008314"/>
            <a:chExt cx="282575" cy="265113"/>
          </a:xfrm>
          <a:solidFill>
            <a:schemeClr val="bg1"/>
          </a:solidFill>
        </p:grpSpPr>
        <p:sp>
          <p:nvSpPr>
            <p:cNvPr id="43" name="Freeform 42">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43">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44">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2" name="Freeform 31">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169989" y="1015574"/>
            <a:ext cx="503671" cy="474807"/>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3" name="Group 32">
            <a:extLst>
              <a:ext uri="{FF2B5EF4-FFF2-40B4-BE49-F238E27FC236}">
                <a16:creationId xmlns:a16="http://schemas.microsoft.com/office/drawing/2014/main" id="{32C47FA8-E546-0F4B-8DC8-E57F33E238D4}"/>
              </a:ext>
            </a:extLst>
          </p:cNvPr>
          <p:cNvGrpSpPr>
            <a:grpSpLocks noChangeAspect="1"/>
          </p:cNvGrpSpPr>
          <p:nvPr userDrawn="1"/>
        </p:nvGrpSpPr>
        <p:grpSpPr>
          <a:xfrm>
            <a:off x="7632002" y="1112090"/>
            <a:ext cx="399971" cy="362151"/>
            <a:chOff x="5145088" y="2278063"/>
            <a:chExt cx="595312" cy="530225"/>
          </a:xfrm>
          <a:solidFill>
            <a:schemeClr val="bg1"/>
          </a:solidFill>
        </p:grpSpPr>
        <p:sp>
          <p:nvSpPr>
            <p:cNvPr id="41" name="Freeform 40">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41">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4" name="Freeform 33">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919781" y="1077077"/>
            <a:ext cx="576780" cy="450062"/>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Rectangle 34"/>
          <p:cNvSpPr/>
          <p:nvPr userDrawn="1"/>
        </p:nvSpPr>
        <p:spPr>
          <a:xfrm>
            <a:off x="7187220" y="1596213"/>
            <a:ext cx="1274912"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DELIVER</a:t>
            </a:r>
          </a:p>
        </p:txBody>
      </p:sp>
      <p:sp>
        <p:nvSpPr>
          <p:cNvPr id="36" name="Rectangle 35"/>
          <p:cNvSpPr/>
          <p:nvPr userDrawn="1"/>
        </p:nvSpPr>
        <p:spPr>
          <a:xfrm>
            <a:off x="9100050" y="1596213"/>
            <a:ext cx="2203565"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WIN TOGETHER</a:t>
            </a:r>
          </a:p>
        </p:txBody>
      </p:sp>
      <p:sp>
        <p:nvSpPr>
          <p:cNvPr id="37" name="Rectangle 36"/>
          <p:cNvSpPr/>
          <p:nvPr userDrawn="1"/>
        </p:nvSpPr>
        <p:spPr>
          <a:xfrm>
            <a:off x="6906176" y="2129184"/>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are relentless in </a:t>
            </a:r>
            <a:br>
              <a:rPr lang="en-US" sz="1100" dirty="0">
                <a:solidFill>
                  <a:schemeClr val="bg1"/>
                </a:solidFill>
                <a:latin typeface="+mj-lt"/>
              </a:rPr>
            </a:br>
            <a:r>
              <a:rPr lang="en-US" sz="1100" dirty="0">
                <a:solidFill>
                  <a:schemeClr val="bg1"/>
                </a:solidFill>
                <a:latin typeface="+mj-lt"/>
              </a:rPr>
              <a:t>the pursuit of value </a:t>
            </a:r>
            <a:br>
              <a:rPr lang="en-US" sz="1100" dirty="0">
                <a:solidFill>
                  <a:schemeClr val="bg1"/>
                </a:solidFill>
                <a:latin typeface="+mj-lt"/>
              </a:rPr>
            </a:br>
            <a:r>
              <a:rPr lang="en-US" sz="1100" dirty="0">
                <a:solidFill>
                  <a:schemeClr val="bg1"/>
                </a:solidFill>
                <a:latin typeface="+mj-lt"/>
              </a:rPr>
              <a:t>and results for our customers</a:t>
            </a:r>
          </a:p>
        </p:txBody>
      </p:sp>
      <p:sp>
        <p:nvSpPr>
          <p:cNvPr id="38" name="Rectangle 37"/>
          <p:cNvSpPr/>
          <p:nvPr userDrawn="1"/>
        </p:nvSpPr>
        <p:spPr>
          <a:xfrm>
            <a:off x="9294816" y="2141052"/>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believe in the collective genius of our people and the magic of teamwork</a:t>
            </a:r>
          </a:p>
        </p:txBody>
      </p:sp>
      <p:sp>
        <p:nvSpPr>
          <p:cNvPr id="39" name="Rectangle 38"/>
          <p:cNvSpPr/>
          <p:nvPr userDrawn="1"/>
        </p:nvSpPr>
        <p:spPr>
          <a:xfrm>
            <a:off x="4782183" y="2138806"/>
            <a:ext cx="1319544"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If it is to be done, it’s up to us to do it</a:t>
            </a:r>
          </a:p>
        </p:txBody>
      </p:sp>
      <p:sp>
        <p:nvSpPr>
          <p:cNvPr id="40" name="Rectangle 39"/>
          <p:cNvSpPr/>
          <p:nvPr userDrawn="1"/>
        </p:nvSpPr>
        <p:spPr>
          <a:xfrm>
            <a:off x="4944839" y="1596213"/>
            <a:ext cx="928626"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OWN IT</a:t>
            </a:r>
          </a:p>
        </p:txBody>
      </p:sp>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093" y="5405902"/>
            <a:ext cx="1810840" cy="487533"/>
          </a:xfrm>
          <a:prstGeom prst="rect">
            <a:avLst/>
          </a:prstGeom>
        </p:spPr>
      </p:pic>
    </p:spTree>
    <p:extLst>
      <p:ext uri="{BB962C8B-B14F-4D97-AF65-F5344CB8AC3E}">
        <p14:creationId xmlns:p14="http://schemas.microsoft.com/office/powerpoint/2010/main" val="3676841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63189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ues 3">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5964454-7A84-604C-92C4-303D14F5B709}"/>
              </a:ext>
            </a:extLst>
          </p:cNvPr>
          <p:cNvSpPr/>
          <p:nvPr userDrawn="1"/>
        </p:nvSpPr>
        <p:spPr>
          <a:xfrm>
            <a:off x="474069" y="1127009"/>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cxnSp>
        <p:nvCxnSpPr>
          <p:cNvPr id="5" name="Straight Connector 4"/>
          <p:cNvCxnSpPr>
            <a:cxnSpLocks/>
          </p:cNvCxnSpPr>
          <p:nvPr userDrawn="1"/>
        </p:nvCxnSpPr>
        <p:spPr>
          <a:xfrm>
            <a:off x="4092716" y="633641"/>
            <a:ext cx="0" cy="539138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8">
            <a:extLst>
              <a:ext uri="{FF2B5EF4-FFF2-40B4-BE49-F238E27FC236}">
                <a16:creationId xmlns:a16="http://schemas.microsoft.com/office/drawing/2014/main" id="{219DC11A-3B46-5B49-9F89-C446C1A69A41}"/>
              </a:ext>
            </a:extLst>
          </p:cNvPr>
          <p:cNvSpPr txBox="1"/>
          <p:nvPr userDrawn="1"/>
        </p:nvSpPr>
        <p:spPr>
          <a:xfrm>
            <a:off x="4724657" y="514481"/>
            <a:ext cx="39147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Values:</a:t>
            </a:r>
          </a:p>
        </p:txBody>
      </p:sp>
      <p:sp>
        <p:nvSpPr>
          <p:cNvPr id="7" name="Rectangle 6">
            <a:extLst>
              <a:ext uri="{FF2B5EF4-FFF2-40B4-BE49-F238E27FC236}">
                <a16:creationId xmlns:a16="http://schemas.microsoft.com/office/drawing/2014/main" id="{29604D35-C715-E44A-9F20-8686F82A8E92}"/>
              </a:ext>
            </a:extLst>
          </p:cNvPr>
          <p:cNvSpPr/>
          <p:nvPr userDrawn="1"/>
        </p:nvSpPr>
        <p:spPr>
          <a:xfrm>
            <a:off x="486828" y="521402"/>
            <a:ext cx="39178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Purpose: </a:t>
            </a:r>
          </a:p>
        </p:txBody>
      </p:sp>
      <p:grpSp>
        <p:nvGrpSpPr>
          <p:cNvPr id="57" name="Group 56"/>
          <p:cNvGrpSpPr/>
          <p:nvPr userDrawn="1"/>
        </p:nvGrpSpPr>
        <p:grpSpPr>
          <a:xfrm>
            <a:off x="648757" y="4086188"/>
            <a:ext cx="2584186" cy="908496"/>
            <a:chOff x="690125" y="3809425"/>
            <a:chExt cx="2135691" cy="750823"/>
          </a:xfrm>
        </p:grpSpPr>
        <p:sp>
          <p:nvSpPr>
            <p:cNvPr id="9" name="Freeform 8"/>
            <p:cNvSpPr>
              <a:spLocks/>
            </p:cNvSpPr>
            <p:nvPr userDrawn="1"/>
          </p:nvSpPr>
          <p:spPr bwMode="auto">
            <a:xfrm>
              <a:off x="1155266" y="3862270"/>
              <a:ext cx="289997" cy="32390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reeform 9"/>
            <p:cNvSpPr>
              <a:spLocks/>
            </p:cNvSpPr>
            <p:nvPr userDrawn="1"/>
          </p:nvSpPr>
          <p:spPr bwMode="auto">
            <a:xfrm rot="19443777">
              <a:off x="690125" y="4313700"/>
              <a:ext cx="170325" cy="22273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Freeform 10"/>
            <p:cNvSpPr>
              <a:spLocks/>
            </p:cNvSpPr>
            <p:nvPr userDrawn="1"/>
          </p:nvSpPr>
          <p:spPr bwMode="auto">
            <a:xfrm rot="14969177">
              <a:off x="1728616" y="4108063"/>
              <a:ext cx="391894" cy="51247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userDrawn="1"/>
          </p:nvSpPr>
          <p:spPr bwMode="auto">
            <a:xfrm rot="13136826">
              <a:off x="2582291" y="3809425"/>
              <a:ext cx="243525"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reeform 12"/>
            <p:cNvSpPr>
              <a:spLocks/>
            </p:cNvSpPr>
            <p:nvPr userDrawn="1"/>
          </p:nvSpPr>
          <p:spPr bwMode="auto">
            <a:xfrm rot="16710468">
              <a:off x="2303579" y="3860788"/>
              <a:ext cx="102262" cy="13372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4" name="Rectangle 13"/>
          <p:cNvSpPr/>
          <p:nvPr userDrawn="1"/>
        </p:nvSpPr>
        <p:spPr>
          <a:xfrm>
            <a:off x="5018844" y="2073264"/>
            <a:ext cx="100867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2"/>
                </a:solidFill>
                <a:latin typeface="+mj-lt"/>
              </a:rPr>
              <a:t>OWN IT</a:t>
            </a:r>
          </a:p>
        </p:txBody>
      </p:sp>
      <p:sp>
        <p:nvSpPr>
          <p:cNvPr id="15" name="Rectangle 14"/>
          <p:cNvSpPr/>
          <p:nvPr userDrawn="1"/>
        </p:nvSpPr>
        <p:spPr>
          <a:xfrm>
            <a:off x="7263185" y="2073264"/>
            <a:ext cx="115901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latin typeface="+mj-lt"/>
              </a:rPr>
              <a:t>DELIVER</a:t>
            </a:r>
          </a:p>
        </p:txBody>
      </p:sp>
      <p:sp>
        <p:nvSpPr>
          <p:cNvPr id="16" name="Rectangle 15"/>
          <p:cNvSpPr/>
          <p:nvPr userDrawn="1"/>
        </p:nvSpPr>
        <p:spPr>
          <a:xfrm>
            <a:off x="9172640" y="2073264"/>
            <a:ext cx="200324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latin typeface="+mj-lt"/>
              </a:rPr>
              <a:t>WIN TOGETHER</a:t>
            </a:r>
          </a:p>
        </p:txBody>
      </p:sp>
      <p:sp>
        <p:nvSpPr>
          <p:cNvPr id="17" name="Rectangle 16"/>
          <p:cNvSpPr/>
          <p:nvPr userDrawn="1"/>
        </p:nvSpPr>
        <p:spPr>
          <a:xfrm>
            <a:off x="5127937" y="4448297"/>
            <a:ext cx="745717"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5"/>
                </a:solidFill>
                <a:latin typeface="+mj-lt"/>
              </a:rPr>
              <a:t>CARE</a:t>
            </a:r>
          </a:p>
        </p:txBody>
      </p:sp>
      <p:sp>
        <p:nvSpPr>
          <p:cNvPr id="18" name="Rectangle 17"/>
          <p:cNvSpPr/>
          <p:nvPr userDrawn="1"/>
        </p:nvSpPr>
        <p:spPr>
          <a:xfrm>
            <a:off x="7065802" y="4455020"/>
            <a:ext cx="1551569"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4"/>
                </a:solidFill>
                <a:latin typeface="+mj-lt"/>
              </a:rPr>
              <a:t>STAND TALL</a:t>
            </a:r>
          </a:p>
        </p:txBody>
      </p:sp>
      <p:sp>
        <p:nvSpPr>
          <p:cNvPr id="19" name="Rectangle 18"/>
          <p:cNvSpPr/>
          <p:nvPr userDrawn="1"/>
        </p:nvSpPr>
        <p:spPr>
          <a:xfrm>
            <a:off x="9605719" y="4439852"/>
            <a:ext cx="1078113"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3"/>
                </a:solidFill>
                <a:latin typeface="+mj-lt"/>
              </a:rPr>
              <a:t>EVOLVE</a:t>
            </a:r>
          </a:p>
        </p:txBody>
      </p:sp>
      <p:sp>
        <p:nvSpPr>
          <p:cNvPr id="20" name="Rectangle 19"/>
          <p:cNvSpPr/>
          <p:nvPr userDrawn="1"/>
        </p:nvSpPr>
        <p:spPr>
          <a:xfrm>
            <a:off x="7007690" y="2580085"/>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are relentless in </a:t>
            </a:r>
            <a:br>
              <a:rPr lang="en-US" sz="1300" dirty="0">
                <a:latin typeface="+mj-lt"/>
              </a:rPr>
            </a:br>
            <a:r>
              <a:rPr lang="en-US" sz="1300" dirty="0">
                <a:latin typeface="+mj-lt"/>
              </a:rPr>
              <a:t>the pursuit of value </a:t>
            </a:r>
            <a:br>
              <a:rPr lang="en-US" sz="1300" dirty="0">
                <a:latin typeface="+mj-lt"/>
              </a:rPr>
            </a:br>
            <a:r>
              <a:rPr lang="en-US" sz="1300" dirty="0">
                <a:latin typeface="+mj-lt"/>
              </a:rPr>
              <a:t>and results for our customers</a:t>
            </a:r>
          </a:p>
        </p:txBody>
      </p:sp>
      <p:sp>
        <p:nvSpPr>
          <p:cNvPr id="21" name="Rectangle 20"/>
          <p:cNvSpPr/>
          <p:nvPr userDrawn="1"/>
        </p:nvSpPr>
        <p:spPr>
          <a:xfrm>
            <a:off x="9405455" y="2590874"/>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believe in the collective genius of our people and the magic of teamwork</a:t>
            </a:r>
          </a:p>
        </p:txBody>
      </p:sp>
      <p:sp>
        <p:nvSpPr>
          <p:cNvPr id="22" name="Rectangle 21"/>
          <p:cNvSpPr/>
          <p:nvPr userDrawn="1"/>
        </p:nvSpPr>
        <p:spPr>
          <a:xfrm>
            <a:off x="7371920" y="4940274"/>
            <a:ext cx="939647"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always do the right thing</a:t>
            </a:r>
          </a:p>
        </p:txBody>
      </p:sp>
      <p:sp>
        <p:nvSpPr>
          <p:cNvPr id="23" name="Rectangle 22"/>
          <p:cNvSpPr/>
          <p:nvPr userDrawn="1"/>
        </p:nvSpPr>
        <p:spPr>
          <a:xfrm>
            <a:off x="9450150" y="4947104"/>
            <a:ext cx="1422407" cy="990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embrace learning as a means to reinvention – in all that we do</a:t>
            </a:r>
          </a:p>
        </p:txBody>
      </p:sp>
      <p:sp>
        <p:nvSpPr>
          <p:cNvPr id="24" name="Rectangle 23"/>
          <p:cNvSpPr/>
          <p:nvPr userDrawn="1"/>
        </p:nvSpPr>
        <p:spPr>
          <a:xfrm>
            <a:off x="4777157" y="4941803"/>
            <a:ext cx="1447274" cy="81047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care deeply about each other, our customers and the communities we serve</a:t>
            </a:r>
          </a:p>
        </p:txBody>
      </p:sp>
      <p:sp>
        <p:nvSpPr>
          <p:cNvPr id="25" name="Rectangle 24"/>
          <p:cNvSpPr/>
          <p:nvPr userDrawn="1"/>
        </p:nvSpPr>
        <p:spPr>
          <a:xfrm>
            <a:off x="4964360" y="2588832"/>
            <a:ext cx="1199585"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If it is to be done, it’s up to us to do it</a:t>
            </a:r>
          </a:p>
        </p:txBody>
      </p:sp>
      <p:cxnSp>
        <p:nvCxnSpPr>
          <p:cNvPr id="26" name="Straight Connector 25"/>
          <p:cNvCxnSpPr/>
          <p:nvPr userDrawn="1"/>
        </p:nvCxnSpPr>
        <p:spPr>
          <a:xfrm>
            <a:off x="5114092" y="2468569"/>
            <a:ext cx="8664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396567" y="2468569"/>
            <a:ext cx="8522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205720" y="4835157"/>
            <a:ext cx="5917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750280" y="4835157"/>
            <a:ext cx="77481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210448" y="4837443"/>
            <a:ext cx="1247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9346070" y="2468569"/>
            <a:ext cx="16608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Oval 31"/>
          <p:cNvSpPr/>
          <p:nvPr userDrawn="1"/>
        </p:nvSpPr>
        <p:spPr>
          <a:xfrm>
            <a:off x="5134066" y="1220693"/>
            <a:ext cx="781645" cy="78164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3" name="Oval 32"/>
          <p:cNvSpPr/>
          <p:nvPr userDrawn="1"/>
        </p:nvSpPr>
        <p:spPr>
          <a:xfrm>
            <a:off x="7426090" y="1220693"/>
            <a:ext cx="768889" cy="7816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Oval 33"/>
          <p:cNvSpPr/>
          <p:nvPr userDrawn="1"/>
        </p:nvSpPr>
        <p:spPr>
          <a:xfrm>
            <a:off x="9716807" y="1220693"/>
            <a:ext cx="768889" cy="7816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Oval 34"/>
          <p:cNvSpPr/>
          <p:nvPr userDrawn="1"/>
        </p:nvSpPr>
        <p:spPr>
          <a:xfrm>
            <a:off x="5118981" y="3604866"/>
            <a:ext cx="781645" cy="78164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6" name="Oval 35"/>
          <p:cNvSpPr/>
          <p:nvPr userDrawn="1"/>
        </p:nvSpPr>
        <p:spPr>
          <a:xfrm>
            <a:off x="7427958" y="3604866"/>
            <a:ext cx="768889" cy="7816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Oval 36"/>
          <p:cNvSpPr/>
          <p:nvPr userDrawn="1"/>
        </p:nvSpPr>
        <p:spPr>
          <a:xfrm>
            <a:off x="9719903" y="3604866"/>
            <a:ext cx="768889" cy="7816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38" name="Group 37"/>
          <p:cNvGrpSpPr/>
          <p:nvPr userDrawn="1"/>
        </p:nvGrpSpPr>
        <p:grpSpPr>
          <a:xfrm>
            <a:off x="7638535" y="3787386"/>
            <a:ext cx="340636" cy="500323"/>
            <a:chOff x="1839661" y="4710490"/>
            <a:chExt cx="506998" cy="732521"/>
          </a:xfrm>
          <a:noFill/>
        </p:grpSpPr>
        <p:sp>
          <p:nvSpPr>
            <p:cNvPr id="53" name="Oval 52"/>
            <p:cNvSpPr>
              <a:spLocks noChangeArrowheads="1"/>
            </p:cNvSpPr>
            <p:nvPr userDrawn="1"/>
          </p:nvSpPr>
          <p:spPr bwMode="auto">
            <a:xfrm>
              <a:off x="2045557" y="4712811"/>
              <a:ext cx="136232" cy="136139"/>
            </a:xfrm>
            <a:prstGeom prst="ellipse">
              <a:avLst/>
            </a:pr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
          <p:nvSpPr>
            <p:cNvPr id="54" name="Freeform 53"/>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9" name="Group 38"/>
          <p:cNvGrpSpPr/>
          <p:nvPr userDrawn="1"/>
        </p:nvGrpSpPr>
        <p:grpSpPr>
          <a:xfrm>
            <a:off x="5231499" y="3766572"/>
            <a:ext cx="538593" cy="410649"/>
            <a:chOff x="4238626" y="1992313"/>
            <a:chExt cx="3762374" cy="2868613"/>
          </a:xfrm>
          <a:noFill/>
        </p:grpSpPr>
        <p:sp>
          <p:nvSpPr>
            <p:cNvPr id="49" name="Freeform 48"/>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0" name="Oval 49"/>
            <p:cNvSpPr>
              <a:spLocks noChangeArrowheads="1"/>
            </p:cNvSpPr>
            <p:nvPr userDrawn="1"/>
          </p:nvSpPr>
          <p:spPr bwMode="auto">
            <a:xfrm>
              <a:off x="4913313" y="1992313"/>
              <a:ext cx="1065212" cy="1066800"/>
            </a:xfrm>
            <a:prstGeom prst="ellipse">
              <a:avLst/>
            </a:pr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 name="Freeform 50"/>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2" name="Freeform 51"/>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40" name="Freeform 39">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305758" y="1389294"/>
            <a:ext cx="457883" cy="431643"/>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1" name="Group 40">
            <a:extLst>
              <a:ext uri="{FF2B5EF4-FFF2-40B4-BE49-F238E27FC236}">
                <a16:creationId xmlns:a16="http://schemas.microsoft.com/office/drawing/2014/main" id="{32C47FA8-E546-0F4B-8DC8-E57F33E238D4}"/>
              </a:ext>
            </a:extLst>
          </p:cNvPr>
          <p:cNvGrpSpPr>
            <a:grpSpLocks noChangeAspect="1"/>
          </p:cNvGrpSpPr>
          <p:nvPr userDrawn="1"/>
        </p:nvGrpSpPr>
        <p:grpSpPr>
          <a:xfrm>
            <a:off x="7645232" y="1477036"/>
            <a:ext cx="363610" cy="329228"/>
            <a:chOff x="5145088" y="2278063"/>
            <a:chExt cx="595312" cy="530225"/>
          </a:xfrm>
          <a:solidFill>
            <a:schemeClr val="tx2"/>
          </a:solidFill>
        </p:grpSpPr>
        <p:sp>
          <p:nvSpPr>
            <p:cNvPr id="47" name="Freeform 46">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47">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42" name="Freeform 41">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850945" y="1445206"/>
            <a:ext cx="524345" cy="409147"/>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3" name="Group 42">
            <a:extLst>
              <a:ext uri="{FF2B5EF4-FFF2-40B4-BE49-F238E27FC236}">
                <a16:creationId xmlns:a16="http://schemas.microsoft.com/office/drawing/2014/main" id="{414C36D3-D066-7E47-8A5C-85001F4C0CEC}"/>
              </a:ext>
            </a:extLst>
          </p:cNvPr>
          <p:cNvGrpSpPr>
            <a:grpSpLocks noChangeAspect="1"/>
          </p:cNvGrpSpPr>
          <p:nvPr userDrawn="1"/>
        </p:nvGrpSpPr>
        <p:grpSpPr>
          <a:xfrm>
            <a:off x="9945876" y="3822699"/>
            <a:ext cx="369969" cy="352865"/>
            <a:chOff x="7770813" y="3008314"/>
            <a:chExt cx="282575" cy="265113"/>
          </a:xfrm>
          <a:solidFill>
            <a:schemeClr val="accent2"/>
          </a:solidFill>
        </p:grpSpPr>
        <p:sp>
          <p:nvSpPr>
            <p:cNvPr id="44" name="Freeform 43">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44">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Freeform 45">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1902752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6" name="Rectangle 5"/>
          <p:cNvSpPr>
            <a:spLocks noChangeArrowheads="1"/>
          </p:cNvSpPr>
          <p:nvPr userDrawn="1"/>
        </p:nvSpPr>
        <p:spPr bwMode="auto">
          <a:xfrm>
            <a:off x="3527918" y="2701924"/>
            <a:ext cx="509012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225"/>
              </a:lnSpc>
            </a:pPr>
            <a:r>
              <a:rPr lang="en-US" altLang="en-US" sz="6000" b="1" dirty="0">
                <a:solidFill>
                  <a:schemeClr val="bg1"/>
                </a:solidFill>
                <a:cs typeface="Arial" panose="020B0604020202020204" pitchFamily="34" charset="0"/>
              </a:rPr>
              <a:t>THANK YOU!</a:t>
            </a:r>
            <a:endParaRPr lang="en-US" altLang="en-US" sz="6000" dirty="0">
              <a:solidFill>
                <a:schemeClr val="bg1"/>
              </a:solidFill>
              <a:latin typeface="Arial" panose="020B0604020202020204" pitchFamily="34" charset="0"/>
              <a:cs typeface="Arial" panose="020B0604020202020204" pitchFamily="34" charset="0"/>
            </a:endParaRPr>
          </a:p>
        </p:txBody>
      </p:sp>
      <p:grpSp>
        <p:nvGrpSpPr>
          <p:cNvPr id="7" name="Group 6"/>
          <p:cNvGrpSpPr>
            <a:grpSpLocks/>
          </p:cNvGrpSpPr>
          <p:nvPr userDrawn="1"/>
        </p:nvGrpSpPr>
        <p:grpSpPr bwMode="auto">
          <a:xfrm>
            <a:off x="3189288" y="2084387"/>
            <a:ext cx="6030914" cy="2882901"/>
            <a:chOff x="2220666" y="2365302"/>
            <a:chExt cx="8040728" cy="2386290"/>
          </a:xfrm>
        </p:grpSpPr>
        <p:sp>
          <p:nvSpPr>
            <p:cNvPr id="18" name="Rectangle 17"/>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9" name="Rectangle 18"/>
            <p:cNvSpPr/>
            <p:nvPr userDrawn="1"/>
          </p:nvSpPr>
          <p:spPr>
            <a:xfrm rot="5400000">
              <a:off x="89363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0" name="Rectangle 19"/>
            <p:cNvSpPr/>
            <p:nvPr userDrawn="1"/>
          </p:nvSpPr>
          <p:spPr>
            <a:xfrm rot="5400000">
              <a:off x="29084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1" name="Rectangle 20"/>
            <p:cNvSpPr/>
            <p:nvPr userDrawn="1"/>
          </p:nvSpPr>
          <p:spPr>
            <a:xfrm rot="5400000">
              <a:off x="29084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grpSp>
        <p:nvGrpSpPr>
          <p:cNvPr id="22" name="Group 21"/>
          <p:cNvGrpSpPr/>
          <p:nvPr userDrawn="1"/>
        </p:nvGrpSpPr>
        <p:grpSpPr>
          <a:xfrm>
            <a:off x="7526227" y="1171574"/>
            <a:ext cx="3232834" cy="1387538"/>
            <a:chOff x="7018317" y="1457900"/>
            <a:chExt cx="2938940" cy="1261398"/>
          </a:xfrm>
        </p:grpSpPr>
        <p:sp>
          <p:nvSpPr>
            <p:cNvPr id="8" name="Freeform 7"/>
            <p:cNvSpPr>
              <a:spLocks/>
            </p:cNvSpPr>
            <p:nvPr userDrawn="1"/>
          </p:nvSpPr>
          <p:spPr bwMode="auto">
            <a:xfrm rot="10448454">
              <a:off x="8607948" y="2245064"/>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8"/>
            <p:cNvSpPr>
              <a:spLocks/>
            </p:cNvSpPr>
            <p:nvPr userDrawn="1"/>
          </p:nvSpPr>
          <p:spPr bwMode="auto">
            <a:xfrm rot="8292231">
              <a:off x="9707883" y="2184702"/>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reeform 9"/>
            <p:cNvSpPr>
              <a:spLocks/>
            </p:cNvSpPr>
            <p:nvPr userDrawn="1"/>
          </p:nvSpPr>
          <p:spPr bwMode="auto">
            <a:xfrm rot="3817631">
              <a:off x="8244277" y="1369628"/>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Freeform 10"/>
            <p:cNvSpPr>
              <a:spLocks/>
            </p:cNvSpPr>
            <p:nvPr userDrawn="1"/>
          </p:nvSpPr>
          <p:spPr bwMode="auto">
            <a:xfrm rot="1985280">
              <a:off x="7018317" y="2073923"/>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11"/>
            <p:cNvSpPr>
              <a:spLocks/>
            </p:cNvSpPr>
            <p:nvPr userDrawn="1"/>
          </p:nvSpPr>
          <p:spPr bwMode="auto">
            <a:xfrm rot="5558922">
              <a:off x="7717107" y="2302022"/>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3" name="Group 22"/>
          <p:cNvGrpSpPr/>
          <p:nvPr userDrawn="1"/>
        </p:nvGrpSpPr>
        <p:grpSpPr>
          <a:xfrm>
            <a:off x="1251595" y="4325316"/>
            <a:ext cx="3288870" cy="1283941"/>
            <a:chOff x="2298122" y="4149277"/>
            <a:chExt cx="2989882" cy="1167219"/>
          </a:xfrm>
        </p:grpSpPr>
        <p:sp>
          <p:nvSpPr>
            <p:cNvPr id="13" name="Freeform 12"/>
            <p:cNvSpPr>
              <a:spLocks/>
            </p:cNvSpPr>
            <p:nvPr userDrawn="1"/>
          </p:nvSpPr>
          <p:spPr bwMode="auto">
            <a:xfrm rot="1400272">
              <a:off x="2298122" y="4149277"/>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13"/>
            <p:cNvSpPr>
              <a:spLocks/>
            </p:cNvSpPr>
            <p:nvPr userDrawn="1"/>
          </p:nvSpPr>
          <p:spPr bwMode="auto">
            <a:xfrm rot="7707223">
              <a:off x="2977165" y="5028756"/>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14"/>
            <p:cNvSpPr>
              <a:spLocks/>
            </p:cNvSpPr>
            <p:nvPr userDrawn="1"/>
          </p:nvSpPr>
          <p:spPr bwMode="auto">
            <a:xfrm rot="9863446">
              <a:off x="4205305" y="4480280"/>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15"/>
            <p:cNvSpPr>
              <a:spLocks/>
            </p:cNvSpPr>
            <p:nvPr userDrawn="1"/>
          </p:nvSpPr>
          <p:spPr bwMode="auto">
            <a:xfrm rot="403374">
              <a:off x="3230126" y="4239747"/>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16"/>
            <p:cNvSpPr>
              <a:spLocks/>
            </p:cNvSpPr>
            <p:nvPr userDrawn="1"/>
          </p:nvSpPr>
          <p:spPr bwMode="auto">
            <a:xfrm rot="4973914">
              <a:off x="5115248" y="4229871"/>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861897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dirty="0"/>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dirty="0"/>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spTree>
    <p:extLst>
      <p:ext uri="{BB962C8B-B14F-4D97-AF65-F5344CB8AC3E}">
        <p14:creationId xmlns:p14="http://schemas.microsoft.com/office/powerpoint/2010/main" val="2527905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sp>
        <p:nvSpPr>
          <p:cNvPr id="9"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tx2"/>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139" y="5650457"/>
            <a:ext cx="2101755" cy="565856"/>
          </a:xfrm>
          <a:prstGeom prst="rect">
            <a:avLst/>
          </a:prstGeom>
        </p:spPr>
      </p:pic>
    </p:spTree>
    <p:extLst>
      <p:ext uri="{BB962C8B-B14F-4D97-AF65-F5344CB8AC3E}">
        <p14:creationId xmlns:p14="http://schemas.microsoft.com/office/powerpoint/2010/main" val="383236320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37441252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15732328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26440646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307870215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22"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41315012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16470122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28538928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9"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38513660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5"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9"/>
            <a:ext cx="2802337" cy="565856"/>
          </a:xfrm>
          <a:prstGeom prst="rect">
            <a:avLst/>
          </a:prstGeom>
        </p:spPr>
      </p:pic>
    </p:spTree>
    <p:extLst>
      <p:ext uri="{BB962C8B-B14F-4D97-AF65-F5344CB8AC3E}">
        <p14:creationId xmlns:p14="http://schemas.microsoft.com/office/powerpoint/2010/main" val="36311961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896" y="5675052"/>
            <a:ext cx="2362589" cy="477061"/>
          </a:xfrm>
          <a:prstGeom prst="rect">
            <a:avLst/>
          </a:prstGeom>
        </p:spPr>
      </p:pic>
    </p:spTree>
    <p:extLst>
      <p:ext uri="{BB962C8B-B14F-4D97-AF65-F5344CB8AC3E}">
        <p14:creationId xmlns:p14="http://schemas.microsoft.com/office/powerpoint/2010/main" val="20267664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6699" y="5589497"/>
            <a:ext cx="2101755"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14152820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30462731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3"/>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130811305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52590"/>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4"/>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192200056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233816075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127229623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34112356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tx2"/>
                </a:solidFill>
              </a:defRPr>
            </a:lvl1pPr>
          </a:lstStyle>
          <a:p>
            <a:r>
              <a:rPr lang="en-US"/>
              <a:t>Click to edit Master </a:t>
            </a:r>
            <a:br>
              <a:rPr lang="en-US"/>
            </a:br>
            <a:r>
              <a:rPr lang="en-US"/>
              <a:t>title style</a:t>
            </a:r>
          </a:p>
        </p:txBody>
      </p:sp>
      <p:sp>
        <p:nvSpPr>
          <p:cNvPr id="7"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5547810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userDrawn="1"/>
        </p:nvSpPr>
        <p:spPr>
          <a:xfrm>
            <a:off x="8854191" y="5884088"/>
            <a:ext cx="3337808"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02336" cy="565856"/>
          </a:xfrm>
          <a:prstGeom prst="rect">
            <a:avLst/>
          </a:prstGeom>
        </p:spPr>
      </p:pic>
    </p:spTree>
    <p:extLst>
      <p:ext uri="{BB962C8B-B14F-4D97-AF65-F5344CB8AC3E}">
        <p14:creationId xmlns:p14="http://schemas.microsoft.com/office/powerpoint/2010/main" val="412684573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1061881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p>
        </p:txBody>
      </p:sp>
      <p:sp>
        <p:nvSpPr>
          <p:cNvPr id="16"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85027357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19627211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113760703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414188771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63195027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97479533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dirty="0"/>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06349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984313" y="6429184"/>
            <a:ext cx="9726019" cy="365125"/>
          </a:xfrm>
        </p:spPr>
        <p:txBody>
          <a:bodyPr/>
          <a:lstStyle/>
          <a:p>
            <a:endParaRPr lang="en-US" dirty="0"/>
          </a:p>
        </p:txBody>
      </p:sp>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dirty="0"/>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981777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8"/>
            <a:ext cx="2880380" cy="565856"/>
          </a:xfrm>
          <a:prstGeom prst="rect">
            <a:avLst/>
          </a:prstGeom>
        </p:spPr>
      </p:pic>
    </p:spTree>
    <p:extLst>
      <p:ext uri="{BB962C8B-B14F-4D97-AF65-F5344CB8AC3E}">
        <p14:creationId xmlns:p14="http://schemas.microsoft.com/office/powerpoint/2010/main" val="34773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8"/>
            <a:ext cx="2880380" cy="565856"/>
          </a:xfrm>
          <a:prstGeom prst="rect">
            <a:avLst/>
          </a:prstGeom>
        </p:spPr>
      </p:pic>
    </p:spTree>
    <p:extLst>
      <p:ext uri="{BB962C8B-B14F-4D97-AF65-F5344CB8AC3E}">
        <p14:creationId xmlns:p14="http://schemas.microsoft.com/office/powerpoint/2010/main" val="399866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8"/>
            <a:ext cx="2880380" cy="565856"/>
          </a:xfrm>
          <a:prstGeom prst="rect">
            <a:avLst/>
          </a:prstGeom>
        </p:spPr>
      </p:pic>
    </p:spTree>
    <p:extLst>
      <p:ext uri="{BB962C8B-B14F-4D97-AF65-F5344CB8AC3E}">
        <p14:creationId xmlns:p14="http://schemas.microsoft.com/office/powerpoint/2010/main" val="2455543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8"/>
            <a:ext cx="2880380" cy="565856"/>
          </a:xfrm>
          <a:prstGeom prst="rect">
            <a:avLst/>
          </a:prstGeom>
        </p:spPr>
      </p:pic>
    </p:spTree>
    <p:extLst>
      <p:ext uri="{BB962C8B-B14F-4D97-AF65-F5344CB8AC3E}">
        <p14:creationId xmlns:p14="http://schemas.microsoft.com/office/powerpoint/2010/main" val="2247045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22"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80380" cy="565856"/>
          </a:xfrm>
          <a:prstGeom prst="rect">
            <a:avLst/>
          </a:prstGeom>
        </p:spPr>
      </p:pic>
    </p:spTree>
    <p:extLst>
      <p:ext uri="{BB962C8B-B14F-4D97-AF65-F5344CB8AC3E}">
        <p14:creationId xmlns:p14="http://schemas.microsoft.com/office/powerpoint/2010/main" val="941734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80380" cy="565856"/>
          </a:xfrm>
          <a:prstGeom prst="rect">
            <a:avLst/>
          </a:prstGeom>
        </p:spPr>
      </p:pic>
    </p:spTree>
    <p:extLst>
      <p:ext uri="{BB962C8B-B14F-4D97-AF65-F5344CB8AC3E}">
        <p14:creationId xmlns:p14="http://schemas.microsoft.com/office/powerpoint/2010/main" val="308705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80380" cy="565856"/>
          </a:xfrm>
          <a:prstGeom prst="rect">
            <a:avLst/>
          </a:prstGeom>
        </p:spPr>
      </p:pic>
    </p:spTree>
    <p:extLst>
      <p:ext uri="{BB962C8B-B14F-4D97-AF65-F5344CB8AC3E}">
        <p14:creationId xmlns:p14="http://schemas.microsoft.com/office/powerpoint/2010/main" val="3850721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9"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80380" cy="565856"/>
          </a:xfrm>
          <a:prstGeom prst="rect">
            <a:avLst/>
          </a:prstGeom>
        </p:spPr>
      </p:pic>
    </p:spTree>
    <p:extLst>
      <p:ext uri="{BB962C8B-B14F-4D97-AF65-F5344CB8AC3E}">
        <p14:creationId xmlns:p14="http://schemas.microsoft.com/office/powerpoint/2010/main" val="1128612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5"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8"/>
            <a:ext cx="2880381" cy="565856"/>
          </a:xfrm>
          <a:prstGeom prst="rect">
            <a:avLst/>
          </a:prstGeom>
        </p:spPr>
      </p:pic>
    </p:spTree>
    <p:extLst>
      <p:ext uri="{BB962C8B-B14F-4D97-AF65-F5344CB8AC3E}">
        <p14:creationId xmlns:p14="http://schemas.microsoft.com/office/powerpoint/2010/main" val="3903845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895" y="5675052"/>
            <a:ext cx="2362589" cy="464135"/>
          </a:xfrm>
          <a:prstGeom prst="rect">
            <a:avLst/>
          </a:prstGeom>
        </p:spPr>
      </p:pic>
    </p:spTree>
    <p:extLst>
      <p:ext uri="{BB962C8B-B14F-4D97-AF65-F5344CB8AC3E}">
        <p14:creationId xmlns:p14="http://schemas.microsoft.com/office/powerpoint/2010/main" val="1282860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618527" cy="514415"/>
          </a:xfrm>
          <a:prstGeom prst="rect">
            <a:avLst/>
          </a:prstGeom>
        </p:spPr>
      </p:pic>
    </p:spTree>
    <p:extLst>
      <p:ext uri="{BB962C8B-B14F-4D97-AF65-F5344CB8AC3E}">
        <p14:creationId xmlns:p14="http://schemas.microsoft.com/office/powerpoint/2010/main" val="1735813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618527" cy="514415"/>
          </a:xfrm>
          <a:prstGeom prst="rect">
            <a:avLst/>
          </a:prstGeom>
        </p:spPr>
      </p:pic>
    </p:spTree>
    <p:extLst>
      <p:ext uri="{BB962C8B-B14F-4D97-AF65-F5344CB8AC3E}">
        <p14:creationId xmlns:p14="http://schemas.microsoft.com/office/powerpoint/2010/main" val="1218611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3"/>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618527" cy="514415"/>
          </a:xfrm>
          <a:prstGeom prst="rect">
            <a:avLst/>
          </a:prstGeom>
        </p:spPr>
      </p:pic>
    </p:spTree>
    <p:extLst>
      <p:ext uri="{BB962C8B-B14F-4D97-AF65-F5344CB8AC3E}">
        <p14:creationId xmlns:p14="http://schemas.microsoft.com/office/powerpoint/2010/main" val="1777276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52590"/>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4"/>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618527" cy="514415"/>
          </a:xfrm>
          <a:prstGeom prst="rect">
            <a:avLst/>
          </a:prstGeom>
        </p:spPr>
      </p:pic>
    </p:spTree>
    <p:extLst>
      <p:ext uri="{BB962C8B-B14F-4D97-AF65-F5344CB8AC3E}">
        <p14:creationId xmlns:p14="http://schemas.microsoft.com/office/powerpoint/2010/main" val="2453983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879360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119777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393873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tx2"/>
                </a:solidFill>
              </a:defRPr>
            </a:lvl1pPr>
          </a:lstStyle>
          <a:p>
            <a:r>
              <a:rPr lang="en-US"/>
              <a:t>Click to edit Master </a:t>
            </a:r>
            <a:br>
              <a:rPr lang="en-US"/>
            </a:br>
            <a:r>
              <a:rPr lang="en-US"/>
              <a:t>title style</a:t>
            </a:r>
          </a:p>
        </p:txBody>
      </p:sp>
      <p:sp>
        <p:nvSpPr>
          <p:cNvPr id="7"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2797171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userDrawn="1"/>
        </p:nvSpPr>
        <p:spPr>
          <a:xfrm>
            <a:off x="8854191" y="5884088"/>
            <a:ext cx="3337808"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80380" cy="565856"/>
          </a:xfrm>
          <a:prstGeom prst="rect">
            <a:avLst/>
          </a:prstGeom>
        </p:spPr>
      </p:pic>
    </p:spTree>
    <p:extLst>
      <p:ext uri="{BB962C8B-B14F-4D97-AF65-F5344CB8AC3E}">
        <p14:creationId xmlns:p14="http://schemas.microsoft.com/office/powerpoint/2010/main" val="716400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730946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33499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1561645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11"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2132289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324867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4093646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2800619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dirty="0"/>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161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984313" y="6429184"/>
            <a:ext cx="9726019" cy="365125"/>
          </a:xfrm>
        </p:spPr>
        <p:txBody>
          <a:bodyPr/>
          <a:lstStyle/>
          <a:p>
            <a:endParaRPr lang="en-US" dirty="0"/>
          </a:p>
        </p:txBody>
      </p:sp>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dirty="0"/>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20049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5" name="Rectangle 4"/>
          <p:cNvSpPr/>
          <p:nvPr userDrawn="1"/>
        </p:nvSpPr>
        <p:spPr>
          <a:xfrm>
            <a:off x="0" y="1"/>
            <a:ext cx="1219200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27.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2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theme" Target="../theme/theme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image" Target="../media/image50.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p>
        </p:txBody>
      </p:sp>
      <p:pic>
        <p:nvPicPr>
          <p:cNvPr id="2" name="Picture 1"/>
          <p:cNvPicPr>
            <a:picLocks noChangeAspect="1"/>
          </p:cNvPicPr>
          <p:nvPr userDrawn="1"/>
        </p:nvPicPr>
        <p:blipFill rotWithShape="1">
          <a:blip r:embed="rId31">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702" r:id="rId3"/>
    <p:sldLayoutId id="2147483680" r:id="rId4"/>
    <p:sldLayoutId id="2147483686" r:id="rId5"/>
    <p:sldLayoutId id="2147483687" r:id="rId6"/>
    <p:sldLayoutId id="2147483688" r:id="rId7"/>
    <p:sldLayoutId id="2147483689" r:id="rId8"/>
    <p:sldLayoutId id="2147483697" r:id="rId9"/>
    <p:sldLayoutId id="2147483704" r:id="rId10"/>
    <p:sldLayoutId id="2147483705" r:id="rId11"/>
    <p:sldLayoutId id="2147483684" r:id="rId12"/>
    <p:sldLayoutId id="2147483683" r:id="rId13"/>
    <p:sldLayoutId id="2147483682" r:id="rId14"/>
    <p:sldLayoutId id="2147483685" r:id="rId15"/>
    <p:sldLayoutId id="2147483706" r:id="rId16"/>
    <p:sldLayoutId id="2147483707" r:id="rId17"/>
    <p:sldLayoutId id="2147483709" r:id="rId18"/>
    <p:sldLayoutId id="2147483710" r:id="rId19"/>
    <p:sldLayoutId id="2147483711" r:id="rId20"/>
    <p:sldLayoutId id="2147483708" r:id="rId21"/>
    <p:sldLayoutId id="2147483712" r:id="rId22"/>
    <p:sldLayoutId id="2147483713" r:id="rId23"/>
    <p:sldLayoutId id="2147483654" r:id="rId24"/>
    <p:sldLayoutId id="2147483650" r:id="rId25"/>
    <p:sldLayoutId id="2147483695" r:id="rId26"/>
    <p:sldLayoutId id="2147483652" r:id="rId27"/>
    <p:sldLayoutId id="2147483655" r:id="rId28"/>
    <p:sldLayoutId id="2147483703" r:id="rId29"/>
  </p:sldLayoutIdLst>
  <p:transition>
    <p:fade/>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p>
        </p:txBody>
      </p:sp>
      <p:pic>
        <p:nvPicPr>
          <p:cNvPr id="2" name="Picture 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9420" b="85314"/>
          <a:stretch/>
        </p:blipFill>
        <p:spPr>
          <a:xfrm>
            <a:off x="8764103" y="1"/>
            <a:ext cx="3427895" cy="926019"/>
          </a:xfrm>
          <a:prstGeom prst="rect">
            <a:avLst/>
          </a:prstGeom>
        </p:spPr>
      </p:pic>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793181" y="6521656"/>
            <a:ext cx="1104505" cy="223025"/>
          </a:xfrm>
          <a:prstGeom prst="rect">
            <a:avLst/>
          </a:prstGeom>
        </p:spPr>
      </p:pic>
    </p:spTree>
    <p:extLst>
      <p:ext uri="{BB962C8B-B14F-4D97-AF65-F5344CB8AC3E}">
        <p14:creationId xmlns:p14="http://schemas.microsoft.com/office/powerpoint/2010/main" val="2612884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p>
        </p:txBody>
      </p:sp>
      <p:pic>
        <p:nvPicPr>
          <p:cNvPr id="2" name="Picture 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9420" b="85314"/>
          <a:stretch/>
        </p:blipFill>
        <p:spPr>
          <a:xfrm>
            <a:off x="8764103" y="1"/>
            <a:ext cx="3427895" cy="926019"/>
          </a:xfrm>
          <a:prstGeom prst="rect">
            <a:avLst/>
          </a:prstGeom>
        </p:spPr>
      </p:pic>
      <p:pic>
        <p:nvPicPr>
          <p:cNvPr id="9" name="Picture 8"/>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793181" y="6521656"/>
            <a:ext cx="1135265" cy="223025"/>
          </a:xfrm>
          <a:prstGeom prst="rect">
            <a:avLst/>
          </a:prstGeom>
        </p:spPr>
      </p:pic>
    </p:spTree>
    <p:extLst>
      <p:ext uri="{BB962C8B-B14F-4D97-AF65-F5344CB8AC3E}">
        <p14:creationId xmlns:p14="http://schemas.microsoft.com/office/powerpoint/2010/main" val="31593360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82.xml"/><Relationship Id="rId6" Type="http://schemas.openxmlformats.org/officeDocument/2006/relationships/hyperlink" Target="https://autismpdc.fpg.unc.edu/evidence-based-practices" TargetMode="External"/><Relationship Id="rId5" Type="http://schemas.openxmlformats.org/officeDocument/2006/relationships/hyperlink" Target="https://nationalautismcenter.org/national-standards/phase-2-2015/" TargetMode="External"/><Relationship Id="rId4" Type="http://schemas.openxmlformats.org/officeDocument/2006/relationships/hyperlink" Target="http://teach4diversity.ca/resour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82.xml"/><Relationship Id="rId4" Type="http://schemas.openxmlformats.org/officeDocument/2006/relationships/hyperlink" Target="http://teach4diversity.ca/resourc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82.xml"/><Relationship Id="rId4" Type="http://schemas.openxmlformats.org/officeDocument/2006/relationships/hyperlink" Target="http://teach4diversity.ca/resourc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82.xml"/><Relationship Id="rId4" Type="http://schemas.openxmlformats.org/officeDocument/2006/relationships/hyperlink" Target="http://teach4diversity.ca/resourc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82.xml"/><Relationship Id="rId4" Type="http://schemas.openxmlformats.org/officeDocument/2006/relationships/hyperlink" Target="http://teach4diversity.ca/resource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82.xml"/><Relationship Id="rId4" Type="http://schemas.openxmlformats.org/officeDocument/2006/relationships/hyperlink" Target="http://necacademicsupport.pbworks.co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gellanprovider.com/providing-care/clinical-guidelines/clinical-practice-guidelines.aspx" TargetMode="External"/><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gellanprovider.com/media/44356/autism.pdf" TargetMode="External"/><Relationship Id="rId2" Type="http://schemas.openxmlformats.org/officeDocument/2006/relationships/notesSlide" Target="../notesSlides/notesSlide28.xml"/><Relationship Id="rId1" Type="http://schemas.openxmlformats.org/officeDocument/2006/relationships/slideLayout" Target="../slideLayouts/slideLayout54.xml"/><Relationship Id="rId5" Type="http://schemas.openxmlformats.org/officeDocument/2006/relationships/hyperlink" Target="https://www.jaacap.org/article/S0890-8567(13)00819-8/fulltext" TargetMode="External"/><Relationship Id="rId4" Type="http://schemas.openxmlformats.org/officeDocument/2006/relationships/hyperlink" Target="https://publications.aap.org/pediatrics/article/145/1/e20193447/36917/Identification-Evaluation-and-Management-of?autologincheck=redirected?nfToken=00000000-0000-0000-0000-00000000000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hyperlink" Target="https://nationalautismcenter.org/national-standards/phase-2-2015/" TargetMode="Externa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hyperlink" Target="https://granite.pressbooks.pub/understanding-and-supporting-learners-with-disabilities/chapter/autism-spectrum-disorders/" TargetMode="External"/><Relationship Id="rId2" Type="http://schemas.openxmlformats.org/officeDocument/2006/relationships/image" Target="../media/image57.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0745" y="1724690"/>
            <a:ext cx="11296926" cy="2510880"/>
          </a:xfrm>
        </p:spPr>
        <p:txBody>
          <a:bodyPr/>
          <a:lstStyle/>
          <a:p>
            <a:r>
              <a:rPr lang="en-US" dirty="0"/>
              <a:t>BEST PRACTICES </a:t>
            </a:r>
            <a:br>
              <a:rPr lang="en-US" dirty="0"/>
            </a:br>
            <a:r>
              <a:rPr lang="en-US" dirty="0"/>
              <a:t>IN </a:t>
            </a:r>
            <a:br>
              <a:rPr lang="en-US" dirty="0"/>
            </a:br>
            <a:r>
              <a:rPr lang="en-US" dirty="0"/>
              <a:t>COORDINATED CARE FOR MEMBERS LIVING WITH AUTISM SPECTRUM DISORDER</a:t>
            </a:r>
          </a:p>
        </p:txBody>
      </p:sp>
      <p:sp>
        <p:nvSpPr>
          <p:cNvPr id="7" name="Subtitle 6"/>
          <p:cNvSpPr>
            <a:spLocks noGrp="1"/>
          </p:cNvSpPr>
          <p:nvPr>
            <p:ph type="subTitle" idx="1"/>
          </p:nvPr>
        </p:nvSpPr>
        <p:spPr>
          <a:xfrm>
            <a:off x="0" y="4858710"/>
            <a:ext cx="12197673" cy="1655762"/>
          </a:xfrm>
        </p:spPr>
        <p:txBody>
          <a:bodyPr vert="horz" lIns="91440" tIns="45720" rIns="91440" bIns="45720" rtlCol="0" anchor="t">
            <a:noAutofit/>
          </a:bodyPr>
          <a:lstStyle/>
          <a:p>
            <a:r>
              <a:rPr lang="en-US" dirty="0"/>
              <a:t>Emily Kocher, LPC    Keisha Moeller, BCBA LBS</a:t>
            </a:r>
          </a:p>
          <a:p>
            <a:r>
              <a:rPr lang="en-US" dirty="0"/>
              <a:t>John Siegler, PsyD</a:t>
            </a:r>
            <a:endParaRPr lang="en-US" dirty="0">
              <a:cs typeface="Calibri"/>
            </a:endParaRPr>
          </a:p>
          <a:p>
            <a:r>
              <a:rPr lang="en-US" dirty="0"/>
              <a:t>Magellan Behavioral Health of PA</a:t>
            </a:r>
            <a:endParaRPr lang="en-US" dirty="0">
              <a:cs typeface="Calibri"/>
            </a:endParaRPr>
          </a:p>
        </p:txBody>
      </p:sp>
      <p:cxnSp>
        <p:nvCxnSpPr>
          <p:cNvPr id="9" name="Straight Connector 8"/>
          <p:cNvCxnSpPr/>
          <p:nvPr/>
        </p:nvCxnSpPr>
        <p:spPr>
          <a:xfrm>
            <a:off x="3956552" y="4530906"/>
            <a:ext cx="427322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601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617838" y="189652"/>
            <a:ext cx="7164459" cy="808141"/>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17838" y="1146948"/>
            <a:ext cx="10576635" cy="5133081"/>
          </a:xfrm>
        </p:spPr>
        <p:txBody>
          <a:bodyPr/>
          <a:lstStyle/>
          <a:p>
            <a:pPr marL="0" indent="0" fontAlgn="base">
              <a:buNone/>
            </a:pPr>
            <a:r>
              <a:rPr lang="en-US" sz="2800" dirty="0"/>
              <a:t>DSM-5 notes several conditions with symptom overlap with ASD</a:t>
            </a:r>
          </a:p>
          <a:p>
            <a:r>
              <a:rPr lang="en-US" sz="2400" dirty="0"/>
              <a:t>Attention Deficit Hyperactivity Disorder</a:t>
            </a:r>
          </a:p>
          <a:p>
            <a:r>
              <a:rPr lang="en-US" sz="2400" dirty="0"/>
              <a:t>Intellectual Developmental Disorder</a:t>
            </a:r>
          </a:p>
          <a:p>
            <a:r>
              <a:rPr lang="en-US" sz="2400" dirty="0"/>
              <a:t>Language Disorders</a:t>
            </a:r>
          </a:p>
          <a:p>
            <a:r>
              <a:rPr lang="en-US" sz="2400" dirty="0"/>
              <a:t>Social Communication Disorder</a:t>
            </a:r>
          </a:p>
          <a:p>
            <a:r>
              <a:rPr lang="en-US" sz="2400" dirty="0"/>
              <a:t>Stereotypic Movement Disorder</a:t>
            </a:r>
          </a:p>
          <a:p>
            <a:r>
              <a:rPr lang="en-US" sz="2400" dirty="0"/>
              <a:t>Rett Syndrome</a:t>
            </a:r>
          </a:p>
          <a:p>
            <a:r>
              <a:rPr lang="en-US" sz="2400" dirty="0"/>
              <a:t>Obsessive Compulsive Disorder</a:t>
            </a:r>
          </a:p>
          <a:p>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05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5BF8-58F6-487B-CD1F-3D009BB06D80}"/>
              </a:ext>
            </a:extLst>
          </p:cNvPr>
          <p:cNvSpPr>
            <a:spLocks noGrp="1"/>
          </p:cNvSpPr>
          <p:nvPr>
            <p:ph type="title"/>
          </p:nvPr>
        </p:nvSpPr>
        <p:spPr>
          <a:xfrm>
            <a:off x="259417" y="189652"/>
            <a:ext cx="7506887" cy="691681"/>
          </a:xfrm>
          <a:noFill/>
        </p:spPr>
        <p:txBody>
          <a:bodyPr anchor="ctr"/>
          <a:lstStyle/>
          <a:p>
            <a:r>
              <a:rPr lang="en-US" sz="3600" dirty="0">
                <a:solidFill>
                  <a:schemeClr val="accent2">
                    <a:lumMod val="75000"/>
                  </a:schemeClr>
                </a:solidFill>
                <a:cs typeface="Calibri"/>
              </a:rPr>
              <a:t>Shared Characteristics of ASD &amp; ADHD</a:t>
            </a:r>
            <a:endParaRPr lang="en-US" sz="36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8CFE252A-5368-8AE3-4D63-5A5DE81ADAAF}"/>
              </a:ext>
            </a:extLst>
          </p:cNvPr>
          <p:cNvSpPr>
            <a:spLocks noGrp="1"/>
          </p:cNvSpPr>
          <p:nvPr>
            <p:ph type="sldNum" sz="quarter" idx="12"/>
          </p:nvPr>
        </p:nvSpPr>
        <p:spPr/>
        <p:txBody>
          <a:bodyPr/>
          <a:lstStyle/>
          <a:p>
            <a:fld id="{BC8AEE7E-FAD4-4EE3-9D98-D5CFF485C706}" type="slidenum">
              <a:rPr lang="en-US" smtClean="0"/>
              <a:t>11</a:t>
            </a:fld>
            <a:endParaRPr lang="en-US" dirty="0"/>
          </a:p>
        </p:txBody>
      </p:sp>
      <p:sp>
        <p:nvSpPr>
          <p:cNvPr id="5" name="Oval 4">
            <a:extLst>
              <a:ext uri="{FF2B5EF4-FFF2-40B4-BE49-F238E27FC236}">
                <a16:creationId xmlns:a16="http://schemas.microsoft.com/office/drawing/2014/main" id="{795B6DF6-9B00-D313-188A-DD1AEA090BAF}"/>
              </a:ext>
            </a:extLst>
          </p:cNvPr>
          <p:cNvSpPr/>
          <p:nvPr/>
        </p:nvSpPr>
        <p:spPr>
          <a:xfrm>
            <a:off x="261667" y="1505309"/>
            <a:ext cx="5405885" cy="447135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cs typeface="Calibri"/>
              </a:rPr>
              <a:t>Autism Spectrum </a:t>
            </a:r>
          </a:p>
          <a:p>
            <a:pPr algn="ctr"/>
            <a:r>
              <a:rPr lang="en-US" b="1" dirty="0">
                <a:solidFill>
                  <a:schemeClr val="tx1"/>
                </a:solidFill>
                <a:cs typeface="Calibri"/>
              </a:rPr>
              <a:t>Disorder</a:t>
            </a:r>
          </a:p>
        </p:txBody>
      </p:sp>
      <p:sp>
        <p:nvSpPr>
          <p:cNvPr id="6" name="Oval 5">
            <a:extLst>
              <a:ext uri="{FF2B5EF4-FFF2-40B4-BE49-F238E27FC236}">
                <a16:creationId xmlns:a16="http://schemas.microsoft.com/office/drawing/2014/main" id="{0B7C51C6-E741-6F96-08EE-0D27E4B0B89A}"/>
              </a:ext>
            </a:extLst>
          </p:cNvPr>
          <p:cNvSpPr/>
          <p:nvPr/>
        </p:nvSpPr>
        <p:spPr>
          <a:xfrm>
            <a:off x="5868838" y="1505308"/>
            <a:ext cx="5305244" cy="447135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lumMod val="75000"/>
                    <a:lumOff val="25000"/>
                  </a:schemeClr>
                </a:solidFill>
                <a:cs typeface="Calibri"/>
              </a:rPr>
              <a:t>Attention Deficit/</a:t>
            </a:r>
          </a:p>
          <a:p>
            <a:pPr algn="ctr"/>
            <a:r>
              <a:rPr lang="en-US" b="1" dirty="0">
                <a:solidFill>
                  <a:schemeClr val="tx1">
                    <a:lumMod val="75000"/>
                    <a:lumOff val="25000"/>
                  </a:schemeClr>
                </a:solidFill>
                <a:cs typeface="Calibri"/>
              </a:rPr>
              <a:t>Hyperactivity Disorder</a:t>
            </a:r>
          </a:p>
        </p:txBody>
      </p:sp>
      <p:sp>
        <p:nvSpPr>
          <p:cNvPr id="7" name="Oval 6">
            <a:extLst>
              <a:ext uri="{FF2B5EF4-FFF2-40B4-BE49-F238E27FC236}">
                <a16:creationId xmlns:a16="http://schemas.microsoft.com/office/drawing/2014/main" id="{F922F2A6-3C26-7F92-1856-D5CE9DC0E218}"/>
              </a:ext>
            </a:extLst>
          </p:cNvPr>
          <p:cNvSpPr/>
          <p:nvPr/>
        </p:nvSpPr>
        <p:spPr>
          <a:xfrm>
            <a:off x="4092905" y="1149769"/>
            <a:ext cx="3316377" cy="487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1600" b="1" dirty="0">
                <a:cs typeface="Calibri"/>
              </a:rPr>
              <a:t>Genetic Component</a:t>
            </a:r>
          </a:p>
          <a:p>
            <a:pPr marL="285750" indent="-285750" algn="ctr">
              <a:buFont typeface="Arial"/>
              <a:buChar char="•"/>
            </a:pPr>
            <a:r>
              <a:rPr lang="en-US" sz="1600" b="1" dirty="0">
                <a:cs typeface="Calibri"/>
              </a:rPr>
              <a:t>Diagnostic Procedures</a:t>
            </a:r>
          </a:p>
          <a:p>
            <a:pPr marL="285750" indent="-285750" algn="ctr">
              <a:buFont typeface="Arial"/>
              <a:buChar char="•"/>
            </a:pPr>
            <a:r>
              <a:rPr lang="en-US" sz="1600" b="1" dirty="0">
                <a:cs typeface="Calibri"/>
              </a:rPr>
              <a:t>Impulsivity</a:t>
            </a:r>
          </a:p>
          <a:p>
            <a:pPr marL="285750" indent="-285750" algn="ctr">
              <a:buFont typeface="Arial"/>
              <a:buChar char="•"/>
            </a:pPr>
            <a:r>
              <a:rPr lang="en-US" sz="1600" b="1" dirty="0">
                <a:cs typeface="Calibri"/>
              </a:rPr>
              <a:t>Attending Difficulties</a:t>
            </a:r>
          </a:p>
          <a:p>
            <a:pPr marL="285750" indent="-285750" algn="ctr">
              <a:buFont typeface="Arial"/>
              <a:buChar char="•"/>
            </a:pPr>
            <a:r>
              <a:rPr lang="en-US" sz="1600" b="1" dirty="0">
                <a:cs typeface="Calibri"/>
              </a:rPr>
              <a:t>Social Deficits</a:t>
            </a:r>
          </a:p>
          <a:p>
            <a:pPr marL="285750" indent="-285750" algn="ctr">
              <a:buFont typeface="Arial"/>
              <a:buChar char="•"/>
            </a:pPr>
            <a:r>
              <a:rPr lang="en-US" sz="1600" b="1" dirty="0">
                <a:cs typeface="Calibri"/>
              </a:rPr>
              <a:t>Under of Over Responsiveness to Enviromental Stimuli </a:t>
            </a:r>
          </a:p>
          <a:p>
            <a:pPr marL="285750" indent="-285750" algn="ctr">
              <a:buFont typeface="Arial"/>
              <a:buChar char="•"/>
            </a:pPr>
            <a:r>
              <a:rPr lang="en-US" sz="1600" b="1" dirty="0">
                <a:cs typeface="Calibri"/>
              </a:rPr>
              <a:t> Dysregulation</a:t>
            </a:r>
          </a:p>
          <a:p>
            <a:pPr marL="285750" indent="-285750" algn="ctr">
              <a:buFont typeface="Arial"/>
              <a:buChar char="•"/>
            </a:pPr>
            <a:r>
              <a:rPr lang="en-US" sz="1600" b="1" dirty="0">
                <a:cs typeface="Calibri"/>
              </a:rPr>
              <a:t>Speech Delay</a:t>
            </a:r>
          </a:p>
          <a:p>
            <a:pPr marL="285750" indent="-285750" algn="ctr">
              <a:buFont typeface="Arial"/>
              <a:buChar char="•"/>
            </a:pPr>
            <a:r>
              <a:rPr lang="en-US" sz="1600" b="1" dirty="0">
                <a:cs typeface="Calibri"/>
              </a:rPr>
              <a:t>Executive Function Difficulties</a:t>
            </a:r>
          </a:p>
          <a:p>
            <a:pPr algn="ctr"/>
            <a:endParaRPr lang="en-US" dirty="0">
              <a:cs typeface="Calibri"/>
            </a:endParaRPr>
          </a:p>
        </p:txBody>
      </p:sp>
    </p:spTree>
    <p:extLst>
      <p:ext uri="{BB962C8B-B14F-4D97-AF65-F5344CB8AC3E}">
        <p14:creationId xmlns:p14="http://schemas.microsoft.com/office/powerpoint/2010/main" val="19659474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413078" y="255839"/>
            <a:ext cx="7164459"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536501" y="1185847"/>
            <a:ext cx="10576635" cy="5133081"/>
          </a:xfrm>
        </p:spPr>
        <p:txBody>
          <a:bodyPr/>
          <a:lstStyle/>
          <a:p>
            <a:pPr marL="0" indent="0" fontAlgn="base">
              <a:buNone/>
            </a:pPr>
            <a:r>
              <a:rPr lang="en-US" sz="2800" dirty="0"/>
              <a:t>ASD vs. Attention Deficit Hyperactivity Disorder</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23C7DF4-073B-E212-5813-CA2CBF3D990C}"/>
              </a:ext>
            </a:extLst>
          </p:cNvPr>
          <p:cNvGraphicFramePr>
            <a:graphicFrameLocks noGrp="1"/>
          </p:cNvGraphicFramePr>
          <p:nvPr>
            <p:extLst>
              <p:ext uri="{D42A27DB-BD31-4B8C-83A1-F6EECF244321}">
                <p14:modId xmlns:p14="http://schemas.microsoft.com/office/powerpoint/2010/main" val="442113239"/>
              </p:ext>
            </p:extLst>
          </p:nvPr>
        </p:nvGraphicFramePr>
        <p:xfrm>
          <a:off x="617838" y="4285087"/>
          <a:ext cx="9950889" cy="1483360"/>
        </p:xfrm>
        <a:graphic>
          <a:graphicData uri="http://schemas.openxmlformats.org/drawingml/2006/table">
            <a:tbl>
              <a:tblPr firstRow="1" bandRow="1">
                <a:tableStyleId>{5C22544A-7EE6-4342-B048-85BDC9FD1C3A}</a:tableStyleId>
              </a:tblPr>
              <a:tblGrid>
                <a:gridCol w="5600082">
                  <a:extLst>
                    <a:ext uri="{9D8B030D-6E8A-4147-A177-3AD203B41FA5}">
                      <a16:colId xmlns:a16="http://schemas.microsoft.com/office/drawing/2014/main" val="394731441"/>
                    </a:ext>
                  </a:extLst>
                </a:gridCol>
                <a:gridCol w="1975104">
                  <a:extLst>
                    <a:ext uri="{9D8B030D-6E8A-4147-A177-3AD203B41FA5}">
                      <a16:colId xmlns:a16="http://schemas.microsoft.com/office/drawing/2014/main" val="3092498126"/>
                    </a:ext>
                  </a:extLst>
                </a:gridCol>
                <a:gridCol w="2375703">
                  <a:extLst>
                    <a:ext uri="{9D8B030D-6E8A-4147-A177-3AD203B41FA5}">
                      <a16:colId xmlns:a16="http://schemas.microsoft.com/office/drawing/2014/main" val="2605076556"/>
                    </a:ext>
                  </a:extLst>
                </a:gridCol>
              </a:tblGrid>
              <a:tr h="370840">
                <a:tc>
                  <a:txBody>
                    <a:bodyPr/>
                    <a:lstStyle/>
                    <a:p>
                      <a:r>
                        <a:rPr lang="en-US" dirty="0"/>
                        <a:t>Symptoms</a:t>
                      </a:r>
                    </a:p>
                  </a:txBody>
                  <a:tcPr/>
                </a:tc>
                <a:tc>
                  <a:txBody>
                    <a:bodyPr/>
                    <a:lstStyle/>
                    <a:p>
                      <a:pPr algn="ctr"/>
                      <a:r>
                        <a:rPr lang="en-US" dirty="0"/>
                        <a:t>ASD</a:t>
                      </a:r>
                    </a:p>
                  </a:txBody>
                  <a:tcPr/>
                </a:tc>
                <a:tc>
                  <a:txBody>
                    <a:bodyPr/>
                    <a:lstStyle/>
                    <a:p>
                      <a:pPr algn="ctr"/>
                      <a:r>
                        <a:rPr lang="en-US" dirty="0"/>
                        <a:t>ADHD</a:t>
                      </a:r>
                    </a:p>
                  </a:txBody>
                  <a:tcPr/>
                </a:tc>
                <a:extLst>
                  <a:ext uri="{0D108BD9-81ED-4DB2-BD59-A6C34878D82A}">
                    <a16:rowId xmlns:a16="http://schemas.microsoft.com/office/drawing/2014/main" val="2670955582"/>
                  </a:ext>
                </a:extLst>
              </a:tr>
              <a:tr h="370840">
                <a:tc>
                  <a:txBody>
                    <a:bodyPr/>
                    <a:lstStyle/>
                    <a:p>
                      <a:r>
                        <a:rPr lang="en-US" sz="1800" kern="1200" dirty="0">
                          <a:solidFill>
                            <a:schemeClr val="dk1"/>
                          </a:solidFill>
                          <a:effectLst/>
                          <a:latin typeface="+mn-lt"/>
                          <a:ea typeface="+mn-ea"/>
                          <a:cs typeface="+mn-cs"/>
                        </a:rPr>
                        <a:t>Deficits in social communication </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00151206"/>
                  </a:ext>
                </a:extLst>
              </a:tr>
              <a:tr h="370840">
                <a:tc>
                  <a:txBody>
                    <a:bodyPr/>
                    <a:lstStyle/>
                    <a:p>
                      <a:r>
                        <a:rPr lang="en-US" dirty="0"/>
                        <a:t>Repetitive Behaviors, Restricted, unusual interests</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460306729"/>
                  </a:ext>
                </a:extLst>
              </a:tr>
              <a:tr h="370840">
                <a:tc>
                  <a:txBody>
                    <a:bodyPr/>
                    <a:lstStyle/>
                    <a:p>
                      <a:r>
                        <a:rPr lang="en-US" dirty="0"/>
                        <a:t>Hyperactivity</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28325407"/>
                  </a:ext>
                </a:extLst>
              </a:tr>
            </a:tbl>
          </a:graphicData>
        </a:graphic>
      </p:graphicFrame>
    </p:spTree>
    <p:extLst>
      <p:ext uri="{BB962C8B-B14F-4D97-AF65-F5344CB8AC3E}">
        <p14:creationId xmlns:p14="http://schemas.microsoft.com/office/powerpoint/2010/main" val="962944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5BF8-58F6-487B-CD1F-3D009BB06D80}"/>
              </a:ext>
            </a:extLst>
          </p:cNvPr>
          <p:cNvSpPr>
            <a:spLocks noGrp="1"/>
          </p:cNvSpPr>
          <p:nvPr>
            <p:ph type="title"/>
          </p:nvPr>
        </p:nvSpPr>
        <p:spPr>
          <a:xfrm>
            <a:off x="259417" y="63692"/>
            <a:ext cx="7238663" cy="1083258"/>
          </a:xfrm>
          <a:noFill/>
        </p:spPr>
        <p:txBody>
          <a:bodyPr/>
          <a:lstStyle/>
          <a:p>
            <a:r>
              <a:rPr lang="en-US" sz="3600" dirty="0">
                <a:solidFill>
                  <a:schemeClr val="accent2">
                    <a:lumMod val="75000"/>
                  </a:schemeClr>
                </a:solidFill>
                <a:cs typeface="Calibri"/>
              </a:rPr>
              <a:t>Shared Characteristics of ASD &amp; Intellectual Developmental Disorder</a:t>
            </a:r>
            <a:endParaRPr lang="en-US" sz="36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8CFE252A-5368-8AE3-4D63-5A5DE81ADAA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Oval 4">
            <a:extLst>
              <a:ext uri="{FF2B5EF4-FFF2-40B4-BE49-F238E27FC236}">
                <a16:creationId xmlns:a16="http://schemas.microsoft.com/office/drawing/2014/main" id="{795B6DF6-9B00-D313-188A-DD1AEA090BAF}"/>
              </a:ext>
            </a:extLst>
          </p:cNvPr>
          <p:cNvSpPr/>
          <p:nvPr/>
        </p:nvSpPr>
        <p:spPr>
          <a:xfrm>
            <a:off x="261667" y="1505309"/>
            <a:ext cx="5405885" cy="447135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Calibri"/>
              </a:rPr>
              <a:t>Autism Spectrum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Calibri"/>
              </a:rPr>
              <a:t>Disorder</a:t>
            </a:r>
          </a:p>
        </p:txBody>
      </p:sp>
      <p:sp>
        <p:nvSpPr>
          <p:cNvPr id="6" name="Oval 5">
            <a:extLst>
              <a:ext uri="{FF2B5EF4-FFF2-40B4-BE49-F238E27FC236}">
                <a16:creationId xmlns:a16="http://schemas.microsoft.com/office/drawing/2014/main" id="{0B7C51C6-E741-6F96-08EE-0D27E4B0B89A}"/>
              </a:ext>
            </a:extLst>
          </p:cNvPr>
          <p:cNvSpPr/>
          <p:nvPr/>
        </p:nvSpPr>
        <p:spPr>
          <a:xfrm>
            <a:off x="5868838" y="1505308"/>
            <a:ext cx="5305244" cy="447135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Intellectual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Developmental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Disorder</a:t>
            </a:r>
            <a:endParaRPr kumimoji="0" lang="en-US" sz="1800" b="1" i="0" u="none" strike="noStrike" kern="1200" cap="none" spc="0" normalizeH="0" baseline="0" noProof="0" dirty="0">
              <a:ln>
                <a:noFill/>
              </a:ln>
              <a:solidFill>
                <a:schemeClr val="tx1"/>
              </a:solidFill>
              <a:effectLst/>
              <a:uLnTx/>
              <a:uFillTx/>
              <a:latin typeface="Calibri"/>
              <a:ea typeface="+mn-ea"/>
              <a:cs typeface="Calibri"/>
            </a:endParaRPr>
          </a:p>
        </p:txBody>
      </p:sp>
      <p:sp>
        <p:nvSpPr>
          <p:cNvPr id="7" name="Oval 6">
            <a:extLst>
              <a:ext uri="{FF2B5EF4-FFF2-40B4-BE49-F238E27FC236}">
                <a16:creationId xmlns:a16="http://schemas.microsoft.com/office/drawing/2014/main" id="{F922F2A6-3C26-7F92-1856-D5CE9DC0E218}"/>
              </a:ext>
            </a:extLst>
          </p:cNvPr>
          <p:cNvSpPr/>
          <p:nvPr/>
        </p:nvSpPr>
        <p:spPr>
          <a:xfrm>
            <a:off x="4092905" y="1149769"/>
            <a:ext cx="3316377" cy="487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Genetic Component</a:t>
            </a: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Diagnostic Procedures</a:t>
            </a: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Impulsivity</a:t>
            </a: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Attending Difficulties</a:t>
            </a: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Social Deficits</a:t>
            </a: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 Speech Delay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6559182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413078" y="246042"/>
            <a:ext cx="7164459"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17838" y="1146948"/>
            <a:ext cx="10576635" cy="5133081"/>
          </a:xfrm>
        </p:spPr>
        <p:txBody>
          <a:bodyPr/>
          <a:lstStyle/>
          <a:p>
            <a:pPr marL="0" indent="0" fontAlgn="base">
              <a:buNone/>
            </a:pPr>
            <a:r>
              <a:rPr lang="en-US" sz="2800" dirty="0">
                <a:latin typeface="Arial" panose="020B0604020202020204" pitchFamily="34" charset="0"/>
              </a:rPr>
              <a:t>ASD vs. </a:t>
            </a:r>
            <a:r>
              <a:rPr lang="en-US" sz="2800" dirty="0"/>
              <a:t>Intellectual Developmental Disorder</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23C7DF4-073B-E212-5813-CA2CBF3D990C}"/>
              </a:ext>
            </a:extLst>
          </p:cNvPr>
          <p:cNvGraphicFramePr>
            <a:graphicFrameLocks noGrp="1"/>
          </p:cNvGraphicFramePr>
          <p:nvPr>
            <p:extLst>
              <p:ext uri="{D42A27DB-BD31-4B8C-83A1-F6EECF244321}">
                <p14:modId xmlns:p14="http://schemas.microsoft.com/office/powerpoint/2010/main" val="87102337"/>
              </p:ext>
            </p:extLst>
          </p:nvPr>
        </p:nvGraphicFramePr>
        <p:xfrm>
          <a:off x="617838" y="4285087"/>
          <a:ext cx="9950889" cy="1854200"/>
        </p:xfrm>
        <a:graphic>
          <a:graphicData uri="http://schemas.openxmlformats.org/drawingml/2006/table">
            <a:tbl>
              <a:tblPr firstRow="1" bandRow="1">
                <a:tableStyleId>{5C22544A-7EE6-4342-B048-85BDC9FD1C3A}</a:tableStyleId>
              </a:tblPr>
              <a:tblGrid>
                <a:gridCol w="5600082">
                  <a:extLst>
                    <a:ext uri="{9D8B030D-6E8A-4147-A177-3AD203B41FA5}">
                      <a16:colId xmlns:a16="http://schemas.microsoft.com/office/drawing/2014/main" val="394731441"/>
                    </a:ext>
                  </a:extLst>
                </a:gridCol>
                <a:gridCol w="1975104">
                  <a:extLst>
                    <a:ext uri="{9D8B030D-6E8A-4147-A177-3AD203B41FA5}">
                      <a16:colId xmlns:a16="http://schemas.microsoft.com/office/drawing/2014/main" val="3092498126"/>
                    </a:ext>
                  </a:extLst>
                </a:gridCol>
                <a:gridCol w="2375703">
                  <a:extLst>
                    <a:ext uri="{9D8B030D-6E8A-4147-A177-3AD203B41FA5}">
                      <a16:colId xmlns:a16="http://schemas.microsoft.com/office/drawing/2014/main" val="2605076556"/>
                    </a:ext>
                  </a:extLst>
                </a:gridCol>
              </a:tblGrid>
              <a:tr h="370840">
                <a:tc>
                  <a:txBody>
                    <a:bodyPr/>
                    <a:lstStyle/>
                    <a:p>
                      <a:r>
                        <a:rPr lang="en-US" dirty="0"/>
                        <a:t>Symptoms</a:t>
                      </a:r>
                    </a:p>
                  </a:txBody>
                  <a:tcPr/>
                </a:tc>
                <a:tc>
                  <a:txBody>
                    <a:bodyPr/>
                    <a:lstStyle/>
                    <a:p>
                      <a:pPr algn="ctr"/>
                      <a:r>
                        <a:rPr lang="en-US" dirty="0"/>
                        <a:t>ASD</a:t>
                      </a:r>
                    </a:p>
                  </a:txBody>
                  <a:tcPr/>
                </a:tc>
                <a:tc>
                  <a:txBody>
                    <a:bodyPr/>
                    <a:lstStyle/>
                    <a:p>
                      <a:pPr algn="ctr"/>
                      <a:r>
                        <a:rPr lang="en-US" dirty="0"/>
                        <a:t>IDD</a:t>
                      </a:r>
                    </a:p>
                  </a:txBody>
                  <a:tcPr/>
                </a:tc>
                <a:extLst>
                  <a:ext uri="{0D108BD9-81ED-4DB2-BD59-A6C34878D82A}">
                    <a16:rowId xmlns:a16="http://schemas.microsoft.com/office/drawing/2014/main" val="2670955582"/>
                  </a:ext>
                </a:extLst>
              </a:tr>
              <a:tr h="370840">
                <a:tc>
                  <a:txBody>
                    <a:bodyPr/>
                    <a:lstStyle/>
                    <a:p>
                      <a:r>
                        <a:rPr lang="en-US" sz="1800" kern="1200" dirty="0">
                          <a:solidFill>
                            <a:schemeClr val="dk1"/>
                          </a:solidFill>
                          <a:effectLst/>
                          <a:latin typeface="+mn-lt"/>
                          <a:ea typeface="+mn-ea"/>
                          <a:cs typeface="+mn-cs"/>
                        </a:rPr>
                        <a:t>Deficits in social communication </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00151206"/>
                  </a:ext>
                </a:extLst>
              </a:tr>
              <a:tr h="370840">
                <a:tc>
                  <a:txBody>
                    <a:bodyPr/>
                    <a:lstStyle/>
                    <a:p>
                      <a:r>
                        <a:rPr lang="en-US" dirty="0"/>
                        <a:t>Repetitive Behaviors, Restricted, unusual interests</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460306729"/>
                  </a:ext>
                </a:extLst>
              </a:tr>
              <a:tr h="370840">
                <a:tc>
                  <a:txBody>
                    <a:bodyPr/>
                    <a:lstStyle/>
                    <a:p>
                      <a:r>
                        <a:rPr lang="en-US" dirty="0"/>
                        <a:t>Hyperactivity</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28325407"/>
                  </a:ext>
                </a:extLst>
              </a:tr>
              <a:tr h="370840">
                <a:tc>
                  <a:txBody>
                    <a:bodyPr/>
                    <a:lstStyle/>
                    <a:p>
                      <a:r>
                        <a:rPr lang="en-US" dirty="0"/>
                        <a:t>Global Developmental Delay (incl. nonverbal reasoning) </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949730327"/>
                  </a:ext>
                </a:extLst>
              </a:tr>
            </a:tbl>
          </a:graphicData>
        </a:graphic>
      </p:graphicFrame>
    </p:spTree>
    <p:extLst>
      <p:ext uri="{BB962C8B-B14F-4D97-AF65-F5344CB8AC3E}">
        <p14:creationId xmlns:p14="http://schemas.microsoft.com/office/powerpoint/2010/main" val="3720188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5BF8-58F6-487B-CD1F-3D009BB06D80}"/>
              </a:ext>
            </a:extLst>
          </p:cNvPr>
          <p:cNvSpPr>
            <a:spLocks noGrp="1"/>
          </p:cNvSpPr>
          <p:nvPr>
            <p:ph type="title"/>
          </p:nvPr>
        </p:nvSpPr>
        <p:spPr>
          <a:xfrm>
            <a:off x="259417" y="189652"/>
            <a:ext cx="9018695" cy="691681"/>
          </a:xfrm>
          <a:noFill/>
        </p:spPr>
        <p:txBody>
          <a:bodyPr anchor="ctr"/>
          <a:lstStyle/>
          <a:p>
            <a:r>
              <a:rPr lang="en-US" sz="3600" dirty="0">
                <a:solidFill>
                  <a:schemeClr val="accent2">
                    <a:lumMod val="75000"/>
                  </a:schemeClr>
                </a:solidFill>
                <a:cs typeface="Calibri"/>
              </a:rPr>
              <a:t>Shared Characteristics of ASD &amp; Language DOs</a:t>
            </a:r>
            <a:endParaRPr lang="en-US" sz="36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8CFE252A-5368-8AE3-4D63-5A5DE81ADAAF}"/>
              </a:ext>
            </a:extLst>
          </p:cNvPr>
          <p:cNvSpPr>
            <a:spLocks noGrp="1"/>
          </p:cNvSpPr>
          <p:nvPr>
            <p:ph type="sldNum" sz="quarter" idx="12"/>
          </p:nvPr>
        </p:nvSpPr>
        <p:spPr/>
        <p:txBody>
          <a:bodyPr/>
          <a:lstStyle/>
          <a:p>
            <a:fld id="{BC8AEE7E-FAD4-4EE3-9D98-D5CFF485C706}" type="slidenum">
              <a:rPr lang="en-US" smtClean="0"/>
              <a:t>15</a:t>
            </a:fld>
            <a:endParaRPr lang="en-US" dirty="0"/>
          </a:p>
        </p:txBody>
      </p:sp>
      <p:sp>
        <p:nvSpPr>
          <p:cNvPr id="5" name="Oval 4">
            <a:extLst>
              <a:ext uri="{FF2B5EF4-FFF2-40B4-BE49-F238E27FC236}">
                <a16:creationId xmlns:a16="http://schemas.microsoft.com/office/drawing/2014/main" id="{795B6DF6-9B00-D313-188A-DD1AEA090BAF}"/>
              </a:ext>
            </a:extLst>
          </p:cNvPr>
          <p:cNvSpPr/>
          <p:nvPr/>
        </p:nvSpPr>
        <p:spPr>
          <a:xfrm>
            <a:off x="261667" y="1505309"/>
            <a:ext cx="5405885" cy="447135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cs typeface="Calibri"/>
              </a:rPr>
              <a:t>Autism Spectrum </a:t>
            </a:r>
          </a:p>
          <a:p>
            <a:pPr algn="ctr"/>
            <a:r>
              <a:rPr lang="en-US" b="1" dirty="0">
                <a:solidFill>
                  <a:schemeClr val="tx1"/>
                </a:solidFill>
                <a:cs typeface="Calibri"/>
              </a:rPr>
              <a:t>Disorder</a:t>
            </a:r>
          </a:p>
        </p:txBody>
      </p:sp>
      <p:sp>
        <p:nvSpPr>
          <p:cNvPr id="6" name="Oval 5">
            <a:extLst>
              <a:ext uri="{FF2B5EF4-FFF2-40B4-BE49-F238E27FC236}">
                <a16:creationId xmlns:a16="http://schemas.microsoft.com/office/drawing/2014/main" id="{0B7C51C6-E741-6F96-08EE-0D27E4B0B89A}"/>
              </a:ext>
            </a:extLst>
          </p:cNvPr>
          <p:cNvSpPr/>
          <p:nvPr/>
        </p:nvSpPr>
        <p:spPr>
          <a:xfrm>
            <a:off x="5868838" y="1505308"/>
            <a:ext cx="5305244" cy="447135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lumMod val="75000"/>
                    <a:lumOff val="25000"/>
                  </a:schemeClr>
                </a:solidFill>
                <a:cs typeface="Calibri"/>
              </a:rPr>
              <a:t>Language Disorders</a:t>
            </a:r>
          </a:p>
        </p:txBody>
      </p:sp>
      <p:sp>
        <p:nvSpPr>
          <p:cNvPr id="7" name="Oval 6">
            <a:extLst>
              <a:ext uri="{FF2B5EF4-FFF2-40B4-BE49-F238E27FC236}">
                <a16:creationId xmlns:a16="http://schemas.microsoft.com/office/drawing/2014/main" id="{F922F2A6-3C26-7F92-1856-D5CE9DC0E218}"/>
              </a:ext>
            </a:extLst>
          </p:cNvPr>
          <p:cNvSpPr/>
          <p:nvPr/>
        </p:nvSpPr>
        <p:spPr>
          <a:xfrm>
            <a:off x="4092905" y="1149769"/>
            <a:ext cx="3316377" cy="487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1600" b="1" dirty="0">
                <a:cs typeface="Calibri"/>
              </a:rPr>
              <a:t>Genetic Component</a:t>
            </a:r>
          </a:p>
          <a:p>
            <a:pPr marL="285750" indent="-285750" algn="ctr">
              <a:buFont typeface="Arial"/>
              <a:buChar char="•"/>
            </a:pPr>
            <a:r>
              <a:rPr lang="en-US" sz="1600" b="1" dirty="0">
                <a:cs typeface="Calibri"/>
              </a:rPr>
              <a:t>Diagnostic Procedures</a:t>
            </a:r>
          </a:p>
          <a:p>
            <a:pPr marL="285750" indent="-285750" algn="ctr">
              <a:buFont typeface="Arial"/>
              <a:buChar char="•"/>
            </a:pPr>
            <a:r>
              <a:rPr lang="en-US" sz="1600" b="1" dirty="0">
                <a:cs typeface="Calibri"/>
              </a:rPr>
              <a:t>Speech Delay</a:t>
            </a:r>
          </a:p>
          <a:p>
            <a:pPr algn="ctr"/>
            <a:endParaRPr lang="en-US" dirty="0">
              <a:cs typeface="Calibri"/>
            </a:endParaRPr>
          </a:p>
        </p:txBody>
      </p:sp>
    </p:spTree>
    <p:extLst>
      <p:ext uri="{BB962C8B-B14F-4D97-AF65-F5344CB8AC3E}">
        <p14:creationId xmlns:p14="http://schemas.microsoft.com/office/powerpoint/2010/main" val="8930816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267884" y="150064"/>
            <a:ext cx="7164459"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17838" y="1146948"/>
            <a:ext cx="10576635" cy="5133081"/>
          </a:xfrm>
        </p:spPr>
        <p:txBody>
          <a:bodyPr/>
          <a:lstStyle/>
          <a:p>
            <a:pPr marL="0" indent="0" fontAlgn="base">
              <a:buNone/>
            </a:pPr>
            <a:r>
              <a:rPr lang="en-US" sz="2800" dirty="0"/>
              <a:t>ASD vs. Language Disorders</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23C7DF4-073B-E212-5813-CA2CBF3D990C}"/>
              </a:ext>
            </a:extLst>
          </p:cNvPr>
          <p:cNvGraphicFramePr>
            <a:graphicFrameLocks noGrp="1"/>
          </p:cNvGraphicFramePr>
          <p:nvPr>
            <p:extLst>
              <p:ext uri="{D42A27DB-BD31-4B8C-83A1-F6EECF244321}">
                <p14:modId xmlns:p14="http://schemas.microsoft.com/office/powerpoint/2010/main" val="2387569392"/>
              </p:ext>
            </p:extLst>
          </p:nvPr>
        </p:nvGraphicFramePr>
        <p:xfrm>
          <a:off x="617838" y="4285087"/>
          <a:ext cx="9950889" cy="1483360"/>
        </p:xfrm>
        <a:graphic>
          <a:graphicData uri="http://schemas.openxmlformats.org/drawingml/2006/table">
            <a:tbl>
              <a:tblPr firstRow="1" bandRow="1">
                <a:tableStyleId>{5C22544A-7EE6-4342-B048-85BDC9FD1C3A}</a:tableStyleId>
              </a:tblPr>
              <a:tblGrid>
                <a:gridCol w="5600082">
                  <a:extLst>
                    <a:ext uri="{9D8B030D-6E8A-4147-A177-3AD203B41FA5}">
                      <a16:colId xmlns:a16="http://schemas.microsoft.com/office/drawing/2014/main" val="394731441"/>
                    </a:ext>
                  </a:extLst>
                </a:gridCol>
                <a:gridCol w="1975104">
                  <a:extLst>
                    <a:ext uri="{9D8B030D-6E8A-4147-A177-3AD203B41FA5}">
                      <a16:colId xmlns:a16="http://schemas.microsoft.com/office/drawing/2014/main" val="3092498126"/>
                    </a:ext>
                  </a:extLst>
                </a:gridCol>
                <a:gridCol w="2375703">
                  <a:extLst>
                    <a:ext uri="{9D8B030D-6E8A-4147-A177-3AD203B41FA5}">
                      <a16:colId xmlns:a16="http://schemas.microsoft.com/office/drawing/2014/main" val="2605076556"/>
                    </a:ext>
                  </a:extLst>
                </a:gridCol>
              </a:tblGrid>
              <a:tr h="370840">
                <a:tc>
                  <a:txBody>
                    <a:bodyPr/>
                    <a:lstStyle/>
                    <a:p>
                      <a:r>
                        <a:rPr lang="en-US" dirty="0"/>
                        <a:t>Symptoms</a:t>
                      </a:r>
                    </a:p>
                  </a:txBody>
                  <a:tcPr/>
                </a:tc>
                <a:tc>
                  <a:txBody>
                    <a:bodyPr/>
                    <a:lstStyle/>
                    <a:p>
                      <a:pPr algn="ctr"/>
                      <a:r>
                        <a:rPr lang="en-US" dirty="0"/>
                        <a:t>ASD</a:t>
                      </a:r>
                    </a:p>
                  </a:txBody>
                  <a:tcPr/>
                </a:tc>
                <a:tc>
                  <a:txBody>
                    <a:bodyPr/>
                    <a:lstStyle/>
                    <a:p>
                      <a:pPr algn="ctr"/>
                      <a:r>
                        <a:rPr lang="en-US" dirty="0"/>
                        <a:t>Language DO</a:t>
                      </a:r>
                    </a:p>
                  </a:txBody>
                  <a:tcPr/>
                </a:tc>
                <a:extLst>
                  <a:ext uri="{0D108BD9-81ED-4DB2-BD59-A6C34878D82A}">
                    <a16:rowId xmlns:a16="http://schemas.microsoft.com/office/drawing/2014/main" val="2670955582"/>
                  </a:ext>
                </a:extLst>
              </a:tr>
              <a:tr h="370840">
                <a:tc>
                  <a:txBody>
                    <a:bodyPr/>
                    <a:lstStyle/>
                    <a:p>
                      <a:r>
                        <a:rPr lang="en-US" sz="1800" kern="1200" dirty="0">
                          <a:solidFill>
                            <a:schemeClr val="dk1"/>
                          </a:solidFill>
                          <a:effectLst/>
                          <a:latin typeface="+mn-lt"/>
                          <a:ea typeface="+mn-ea"/>
                          <a:cs typeface="+mn-cs"/>
                        </a:rPr>
                        <a:t>Delayed language Development</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00151206"/>
                  </a:ext>
                </a:extLst>
              </a:tr>
              <a:tr h="370840">
                <a:tc>
                  <a:txBody>
                    <a:bodyPr/>
                    <a:lstStyle/>
                    <a:p>
                      <a:r>
                        <a:rPr lang="en-US" dirty="0"/>
                        <a:t>Lack of Social Interest, Unusual Social Interactions</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593440146"/>
                  </a:ext>
                </a:extLst>
              </a:tr>
              <a:tr h="370840">
                <a:tc>
                  <a:txBody>
                    <a:bodyPr/>
                    <a:lstStyle/>
                    <a:p>
                      <a:r>
                        <a:rPr lang="en-US" dirty="0"/>
                        <a:t>Repetitive Behaviors &amp; Restricted, unusual interests</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460306729"/>
                  </a:ext>
                </a:extLst>
              </a:tr>
            </a:tbl>
          </a:graphicData>
        </a:graphic>
      </p:graphicFrame>
    </p:spTree>
    <p:extLst>
      <p:ext uri="{BB962C8B-B14F-4D97-AF65-F5344CB8AC3E}">
        <p14:creationId xmlns:p14="http://schemas.microsoft.com/office/powerpoint/2010/main" val="862436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5BF8-58F6-487B-CD1F-3D009BB06D80}"/>
              </a:ext>
            </a:extLst>
          </p:cNvPr>
          <p:cNvSpPr>
            <a:spLocks noGrp="1"/>
          </p:cNvSpPr>
          <p:nvPr>
            <p:ph type="title"/>
          </p:nvPr>
        </p:nvSpPr>
        <p:spPr>
          <a:xfrm>
            <a:off x="259417" y="43348"/>
            <a:ext cx="8579783" cy="1030450"/>
          </a:xfrm>
          <a:noFill/>
        </p:spPr>
        <p:txBody>
          <a:bodyPr/>
          <a:lstStyle/>
          <a:p>
            <a:r>
              <a:rPr lang="en-US" sz="3600" dirty="0">
                <a:solidFill>
                  <a:schemeClr val="accent2">
                    <a:lumMod val="75000"/>
                  </a:schemeClr>
                </a:solidFill>
                <a:cs typeface="Calibri"/>
              </a:rPr>
              <a:t>Shared Characteristics of ASD &amp; Stereotypic Movement Disorder</a:t>
            </a:r>
            <a:endParaRPr lang="en-US" sz="36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8CFE252A-5368-8AE3-4D63-5A5DE81ADAAF}"/>
              </a:ext>
            </a:extLst>
          </p:cNvPr>
          <p:cNvSpPr>
            <a:spLocks noGrp="1"/>
          </p:cNvSpPr>
          <p:nvPr>
            <p:ph type="sldNum" sz="quarter" idx="12"/>
          </p:nvPr>
        </p:nvSpPr>
        <p:spPr/>
        <p:txBody>
          <a:bodyPr/>
          <a:lstStyle/>
          <a:p>
            <a:fld id="{BC8AEE7E-FAD4-4EE3-9D98-D5CFF485C706}" type="slidenum">
              <a:rPr lang="en-US" smtClean="0"/>
              <a:t>17</a:t>
            </a:fld>
            <a:endParaRPr lang="en-US" dirty="0"/>
          </a:p>
        </p:txBody>
      </p:sp>
      <p:sp>
        <p:nvSpPr>
          <p:cNvPr id="5" name="Oval 4">
            <a:extLst>
              <a:ext uri="{FF2B5EF4-FFF2-40B4-BE49-F238E27FC236}">
                <a16:creationId xmlns:a16="http://schemas.microsoft.com/office/drawing/2014/main" id="{795B6DF6-9B00-D313-188A-DD1AEA090BAF}"/>
              </a:ext>
            </a:extLst>
          </p:cNvPr>
          <p:cNvSpPr/>
          <p:nvPr/>
        </p:nvSpPr>
        <p:spPr>
          <a:xfrm>
            <a:off x="261667" y="1505309"/>
            <a:ext cx="5405885" cy="447135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cs typeface="Calibri"/>
              </a:rPr>
              <a:t>Autism Spectrum </a:t>
            </a:r>
          </a:p>
          <a:p>
            <a:pPr algn="ctr"/>
            <a:r>
              <a:rPr lang="en-US" b="1" dirty="0">
                <a:solidFill>
                  <a:schemeClr val="tx1"/>
                </a:solidFill>
                <a:cs typeface="Calibri"/>
              </a:rPr>
              <a:t>Disorder</a:t>
            </a:r>
          </a:p>
        </p:txBody>
      </p:sp>
      <p:sp>
        <p:nvSpPr>
          <p:cNvPr id="6" name="Oval 5">
            <a:extLst>
              <a:ext uri="{FF2B5EF4-FFF2-40B4-BE49-F238E27FC236}">
                <a16:creationId xmlns:a16="http://schemas.microsoft.com/office/drawing/2014/main" id="{0B7C51C6-E741-6F96-08EE-0D27E4B0B89A}"/>
              </a:ext>
            </a:extLst>
          </p:cNvPr>
          <p:cNvSpPr/>
          <p:nvPr/>
        </p:nvSpPr>
        <p:spPr>
          <a:xfrm>
            <a:off x="5868838" y="1505308"/>
            <a:ext cx="5305244" cy="447135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lumMod val="75000"/>
                    <a:lumOff val="25000"/>
                  </a:schemeClr>
                </a:solidFill>
                <a:cs typeface="Calibri"/>
              </a:rPr>
              <a:t>Stereotypic</a:t>
            </a:r>
          </a:p>
          <a:p>
            <a:pPr algn="ctr"/>
            <a:r>
              <a:rPr lang="en-US" b="1" dirty="0">
                <a:solidFill>
                  <a:schemeClr val="tx1">
                    <a:lumMod val="75000"/>
                    <a:lumOff val="25000"/>
                  </a:schemeClr>
                </a:solidFill>
                <a:cs typeface="Calibri"/>
              </a:rPr>
              <a:t>Movement Disorder</a:t>
            </a:r>
          </a:p>
        </p:txBody>
      </p:sp>
      <p:sp>
        <p:nvSpPr>
          <p:cNvPr id="7" name="Oval 6">
            <a:extLst>
              <a:ext uri="{FF2B5EF4-FFF2-40B4-BE49-F238E27FC236}">
                <a16:creationId xmlns:a16="http://schemas.microsoft.com/office/drawing/2014/main" id="{F922F2A6-3C26-7F92-1856-D5CE9DC0E218}"/>
              </a:ext>
            </a:extLst>
          </p:cNvPr>
          <p:cNvSpPr/>
          <p:nvPr/>
        </p:nvSpPr>
        <p:spPr>
          <a:xfrm>
            <a:off x="4084293" y="1351105"/>
            <a:ext cx="3316377" cy="487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1600" b="1" dirty="0">
                <a:cs typeface="Calibri"/>
              </a:rPr>
              <a:t>Genetic Component</a:t>
            </a:r>
          </a:p>
          <a:p>
            <a:pPr marL="285750" indent="-285750" algn="ctr">
              <a:buFont typeface="Arial"/>
              <a:buChar char="•"/>
            </a:pPr>
            <a:r>
              <a:rPr lang="en-US" sz="1600" b="1" dirty="0">
                <a:cs typeface="Calibri"/>
              </a:rPr>
              <a:t>Diagnostic Procedures</a:t>
            </a:r>
          </a:p>
          <a:p>
            <a:pPr marL="285750" indent="-285750" algn="ctr">
              <a:buFont typeface="Arial"/>
              <a:buChar char="•"/>
            </a:pPr>
            <a:r>
              <a:rPr lang="en-US" sz="1600" b="1" dirty="0">
                <a:cs typeface="Calibri"/>
              </a:rPr>
              <a:t>Motor Stereotypies</a:t>
            </a:r>
          </a:p>
          <a:p>
            <a:pPr algn="ctr"/>
            <a:endParaRPr lang="en-US" dirty="0">
              <a:cs typeface="Calibri"/>
            </a:endParaRPr>
          </a:p>
        </p:txBody>
      </p:sp>
    </p:spTree>
    <p:extLst>
      <p:ext uri="{BB962C8B-B14F-4D97-AF65-F5344CB8AC3E}">
        <p14:creationId xmlns:p14="http://schemas.microsoft.com/office/powerpoint/2010/main" val="17577341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410995" y="261326"/>
            <a:ext cx="4990482"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17838" y="1152753"/>
            <a:ext cx="10576635" cy="5133081"/>
          </a:xfrm>
        </p:spPr>
        <p:txBody>
          <a:bodyPr/>
          <a:lstStyle/>
          <a:p>
            <a:pPr marL="0" indent="0" fontAlgn="base">
              <a:buNone/>
            </a:pPr>
            <a:r>
              <a:rPr lang="en-US" sz="2800" dirty="0">
                <a:latin typeface="Arial" panose="020B0604020202020204" pitchFamily="34" charset="0"/>
              </a:rPr>
              <a:t>ASD vs. </a:t>
            </a:r>
            <a:r>
              <a:rPr lang="en-US" sz="2800" dirty="0"/>
              <a:t>Stereotypic Movement Disorder</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23C7DF4-073B-E212-5813-CA2CBF3D990C}"/>
              </a:ext>
            </a:extLst>
          </p:cNvPr>
          <p:cNvGraphicFramePr>
            <a:graphicFrameLocks noGrp="1"/>
          </p:cNvGraphicFramePr>
          <p:nvPr>
            <p:extLst>
              <p:ext uri="{D42A27DB-BD31-4B8C-83A1-F6EECF244321}">
                <p14:modId xmlns:p14="http://schemas.microsoft.com/office/powerpoint/2010/main" val="2487488223"/>
              </p:ext>
            </p:extLst>
          </p:nvPr>
        </p:nvGraphicFramePr>
        <p:xfrm>
          <a:off x="841248" y="4365995"/>
          <a:ext cx="10230196" cy="1483360"/>
        </p:xfrm>
        <a:graphic>
          <a:graphicData uri="http://schemas.openxmlformats.org/drawingml/2006/table">
            <a:tbl>
              <a:tblPr firstRow="1" bandRow="1">
                <a:tableStyleId>{5C22544A-7EE6-4342-B048-85BDC9FD1C3A}</a:tableStyleId>
              </a:tblPr>
              <a:tblGrid>
                <a:gridCol w="5879389">
                  <a:extLst>
                    <a:ext uri="{9D8B030D-6E8A-4147-A177-3AD203B41FA5}">
                      <a16:colId xmlns:a16="http://schemas.microsoft.com/office/drawing/2014/main" val="394731441"/>
                    </a:ext>
                  </a:extLst>
                </a:gridCol>
                <a:gridCol w="1533347">
                  <a:extLst>
                    <a:ext uri="{9D8B030D-6E8A-4147-A177-3AD203B41FA5}">
                      <a16:colId xmlns:a16="http://schemas.microsoft.com/office/drawing/2014/main" val="3092498126"/>
                    </a:ext>
                  </a:extLst>
                </a:gridCol>
                <a:gridCol w="2817460">
                  <a:extLst>
                    <a:ext uri="{9D8B030D-6E8A-4147-A177-3AD203B41FA5}">
                      <a16:colId xmlns:a16="http://schemas.microsoft.com/office/drawing/2014/main" val="2605076556"/>
                    </a:ext>
                  </a:extLst>
                </a:gridCol>
              </a:tblGrid>
              <a:tr h="370840">
                <a:tc>
                  <a:txBody>
                    <a:bodyPr/>
                    <a:lstStyle/>
                    <a:p>
                      <a:r>
                        <a:rPr lang="en-US" dirty="0"/>
                        <a:t>Symptoms</a:t>
                      </a:r>
                    </a:p>
                  </a:txBody>
                  <a:tcPr/>
                </a:tc>
                <a:tc>
                  <a:txBody>
                    <a:bodyPr/>
                    <a:lstStyle/>
                    <a:p>
                      <a:pPr algn="ctr"/>
                      <a:r>
                        <a:rPr lang="en-US" dirty="0"/>
                        <a:t>ASD</a:t>
                      </a:r>
                    </a:p>
                  </a:txBody>
                  <a:tcPr/>
                </a:tc>
                <a:tc>
                  <a:txBody>
                    <a:bodyPr/>
                    <a:lstStyle/>
                    <a:p>
                      <a:pPr algn="ctr"/>
                      <a:r>
                        <a:rPr lang="en-US" dirty="0"/>
                        <a:t>Stereotypic Movement DO </a:t>
                      </a:r>
                    </a:p>
                  </a:txBody>
                  <a:tcPr/>
                </a:tc>
                <a:extLst>
                  <a:ext uri="{0D108BD9-81ED-4DB2-BD59-A6C34878D82A}">
                    <a16:rowId xmlns:a16="http://schemas.microsoft.com/office/drawing/2014/main" val="2670955582"/>
                  </a:ext>
                </a:extLst>
              </a:tr>
              <a:tr h="370840">
                <a:tc>
                  <a:txBody>
                    <a:bodyPr/>
                    <a:lstStyle/>
                    <a:p>
                      <a:r>
                        <a:rPr lang="en-US" sz="1800" kern="1200" dirty="0">
                          <a:solidFill>
                            <a:schemeClr val="dk1"/>
                          </a:solidFill>
                          <a:effectLst/>
                          <a:latin typeface="+mn-lt"/>
                          <a:ea typeface="+mn-ea"/>
                          <a:cs typeface="+mn-cs"/>
                        </a:rPr>
                        <a:t>Deficits in social communication </a:t>
                      </a: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00151206"/>
                  </a:ext>
                </a:extLst>
              </a:tr>
              <a:tr h="370840">
                <a:tc>
                  <a:txBody>
                    <a:bodyPr/>
                    <a:lstStyle/>
                    <a:p>
                      <a:r>
                        <a:rPr lang="en-US" dirty="0"/>
                        <a:t>Repetitive Behaviors </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460306729"/>
                  </a:ext>
                </a:extLst>
              </a:tr>
              <a:tr h="370840">
                <a:tc>
                  <a:txBody>
                    <a:bodyPr/>
                    <a:lstStyle/>
                    <a:p>
                      <a:r>
                        <a:rPr lang="en-US" dirty="0"/>
                        <a:t>Restricted, unusual interests</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707640978"/>
                  </a:ext>
                </a:extLst>
              </a:tr>
            </a:tbl>
          </a:graphicData>
        </a:graphic>
      </p:graphicFrame>
    </p:spTree>
    <p:extLst>
      <p:ext uri="{BB962C8B-B14F-4D97-AF65-F5344CB8AC3E}">
        <p14:creationId xmlns:p14="http://schemas.microsoft.com/office/powerpoint/2010/main" val="2032928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5BF8-58F6-487B-CD1F-3D009BB06D80}"/>
              </a:ext>
            </a:extLst>
          </p:cNvPr>
          <p:cNvSpPr>
            <a:spLocks noGrp="1"/>
          </p:cNvSpPr>
          <p:nvPr>
            <p:ph type="title"/>
          </p:nvPr>
        </p:nvSpPr>
        <p:spPr>
          <a:xfrm>
            <a:off x="259417" y="189652"/>
            <a:ext cx="8812865" cy="1236909"/>
          </a:xfrm>
          <a:noFill/>
        </p:spPr>
        <p:txBody>
          <a:bodyPr anchor="ctr"/>
          <a:lstStyle/>
          <a:p>
            <a:r>
              <a:rPr lang="en-US" sz="3600" dirty="0">
                <a:solidFill>
                  <a:schemeClr val="accent2">
                    <a:lumMod val="75000"/>
                  </a:schemeClr>
                </a:solidFill>
                <a:cs typeface="Calibri"/>
              </a:rPr>
              <a:t>Shared Characteristics of ASD &amp; Rett Syndrome Stereotypy</a:t>
            </a:r>
            <a:endParaRPr lang="en-US" sz="36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8CFE252A-5368-8AE3-4D63-5A5DE81ADAAF}"/>
              </a:ext>
            </a:extLst>
          </p:cNvPr>
          <p:cNvSpPr>
            <a:spLocks noGrp="1"/>
          </p:cNvSpPr>
          <p:nvPr>
            <p:ph type="sldNum" sz="quarter" idx="12"/>
          </p:nvPr>
        </p:nvSpPr>
        <p:spPr/>
        <p:txBody>
          <a:bodyPr/>
          <a:lstStyle/>
          <a:p>
            <a:fld id="{BC8AEE7E-FAD4-4EE3-9D98-D5CFF485C706}" type="slidenum">
              <a:rPr lang="en-US" smtClean="0"/>
              <a:t>19</a:t>
            </a:fld>
            <a:endParaRPr lang="en-US" dirty="0"/>
          </a:p>
        </p:txBody>
      </p:sp>
      <p:sp>
        <p:nvSpPr>
          <p:cNvPr id="5" name="Oval 4">
            <a:extLst>
              <a:ext uri="{FF2B5EF4-FFF2-40B4-BE49-F238E27FC236}">
                <a16:creationId xmlns:a16="http://schemas.microsoft.com/office/drawing/2014/main" id="{795B6DF6-9B00-D313-188A-DD1AEA090BAF}"/>
              </a:ext>
            </a:extLst>
          </p:cNvPr>
          <p:cNvSpPr/>
          <p:nvPr/>
        </p:nvSpPr>
        <p:spPr>
          <a:xfrm>
            <a:off x="261667" y="1505309"/>
            <a:ext cx="5405885" cy="447135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cs typeface="Calibri"/>
              </a:rPr>
              <a:t>Autism Spectrum </a:t>
            </a:r>
          </a:p>
          <a:p>
            <a:pPr algn="ctr"/>
            <a:r>
              <a:rPr lang="en-US" b="1" dirty="0">
                <a:solidFill>
                  <a:schemeClr val="tx1"/>
                </a:solidFill>
                <a:cs typeface="Calibri"/>
              </a:rPr>
              <a:t>Disorder</a:t>
            </a:r>
          </a:p>
        </p:txBody>
      </p:sp>
      <p:sp>
        <p:nvSpPr>
          <p:cNvPr id="6" name="Oval 5">
            <a:extLst>
              <a:ext uri="{FF2B5EF4-FFF2-40B4-BE49-F238E27FC236}">
                <a16:creationId xmlns:a16="http://schemas.microsoft.com/office/drawing/2014/main" id="{0B7C51C6-E741-6F96-08EE-0D27E4B0B89A}"/>
              </a:ext>
            </a:extLst>
          </p:cNvPr>
          <p:cNvSpPr/>
          <p:nvPr/>
        </p:nvSpPr>
        <p:spPr>
          <a:xfrm>
            <a:off x="5868838" y="1505308"/>
            <a:ext cx="5305244" cy="447135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lumMod val="75000"/>
                    <a:lumOff val="25000"/>
                  </a:schemeClr>
                </a:solidFill>
                <a:cs typeface="Calibri"/>
              </a:rPr>
              <a:t>Rett Syndrome </a:t>
            </a:r>
          </a:p>
          <a:p>
            <a:pPr algn="ctr"/>
            <a:r>
              <a:rPr lang="en-US" b="1" dirty="0">
                <a:solidFill>
                  <a:schemeClr val="tx1">
                    <a:lumMod val="75000"/>
                    <a:lumOff val="25000"/>
                  </a:schemeClr>
                </a:solidFill>
                <a:cs typeface="Calibri"/>
              </a:rPr>
              <a:t>Stereotypy</a:t>
            </a:r>
          </a:p>
          <a:p>
            <a:pPr algn="ctr"/>
            <a:endParaRPr lang="en-US" b="1" dirty="0">
              <a:solidFill>
                <a:schemeClr val="tx1">
                  <a:lumMod val="75000"/>
                  <a:lumOff val="25000"/>
                </a:schemeClr>
              </a:solidFill>
              <a:cs typeface="Calibri"/>
            </a:endParaRPr>
          </a:p>
        </p:txBody>
      </p:sp>
      <p:sp>
        <p:nvSpPr>
          <p:cNvPr id="7" name="Oval 6">
            <a:extLst>
              <a:ext uri="{FF2B5EF4-FFF2-40B4-BE49-F238E27FC236}">
                <a16:creationId xmlns:a16="http://schemas.microsoft.com/office/drawing/2014/main" id="{F922F2A6-3C26-7F92-1856-D5CE9DC0E218}"/>
              </a:ext>
            </a:extLst>
          </p:cNvPr>
          <p:cNvSpPr/>
          <p:nvPr/>
        </p:nvSpPr>
        <p:spPr>
          <a:xfrm>
            <a:off x="4110007" y="1490911"/>
            <a:ext cx="3316377" cy="487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1600" b="1" dirty="0">
                <a:cs typeface="Calibri"/>
              </a:rPr>
              <a:t>Genetic Component</a:t>
            </a:r>
          </a:p>
          <a:p>
            <a:pPr marL="285750" indent="-285750" algn="ctr">
              <a:buFont typeface="Arial"/>
              <a:buChar char="•"/>
            </a:pPr>
            <a:r>
              <a:rPr lang="en-US" sz="1600" b="1" dirty="0">
                <a:cs typeface="Calibri"/>
              </a:rPr>
              <a:t>Diagnostic Procedures</a:t>
            </a:r>
          </a:p>
          <a:p>
            <a:pPr marL="285750" indent="-285750" algn="ctr">
              <a:buFont typeface="Arial"/>
              <a:buChar char="•"/>
            </a:pPr>
            <a:r>
              <a:rPr lang="en-US" sz="1600" b="1" dirty="0">
                <a:cs typeface="Calibri"/>
              </a:rPr>
              <a:t>Impulsivity</a:t>
            </a:r>
          </a:p>
          <a:p>
            <a:pPr marL="285750" indent="-285750" algn="ctr">
              <a:buFont typeface="Arial"/>
              <a:buChar char="•"/>
            </a:pPr>
            <a:r>
              <a:rPr lang="en-US" sz="1600" b="1" dirty="0">
                <a:cs typeface="Calibri"/>
              </a:rPr>
              <a:t>Attending Difficulties</a:t>
            </a:r>
          </a:p>
          <a:p>
            <a:pPr marL="285750" indent="-285750" algn="ctr">
              <a:buFont typeface="Arial"/>
              <a:buChar char="•"/>
            </a:pPr>
            <a:r>
              <a:rPr lang="en-US" sz="1600" b="1" dirty="0">
                <a:cs typeface="Calibri"/>
              </a:rPr>
              <a:t>Social Deficits</a:t>
            </a:r>
          </a:p>
          <a:p>
            <a:pPr marL="285750" indent="-285750" algn="ctr">
              <a:buFont typeface="Arial"/>
              <a:buChar char="•"/>
            </a:pPr>
            <a:r>
              <a:rPr lang="en-US" sz="1600" b="1" dirty="0">
                <a:cs typeface="Calibri"/>
              </a:rPr>
              <a:t> Dysregulation</a:t>
            </a:r>
          </a:p>
          <a:p>
            <a:pPr marL="285750" indent="-285750" algn="ctr">
              <a:buFont typeface="Arial"/>
              <a:buChar char="•"/>
            </a:pPr>
            <a:r>
              <a:rPr lang="en-US" sz="1600" b="1" dirty="0">
                <a:cs typeface="Calibri"/>
              </a:rPr>
              <a:t>Speech Delay</a:t>
            </a:r>
          </a:p>
          <a:p>
            <a:pPr marL="285750" indent="-285750" algn="ctr">
              <a:buFont typeface="Arial"/>
              <a:buChar char="•"/>
            </a:pPr>
            <a:r>
              <a:rPr lang="en-US" sz="1600" b="1" dirty="0">
                <a:cs typeface="Calibri"/>
              </a:rPr>
              <a:t>Executive Function Difficulties</a:t>
            </a:r>
          </a:p>
          <a:p>
            <a:pPr algn="ctr"/>
            <a:endParaRPr lang="en-US" dirty="0">
              <a:cs typeface="Calibri"/>
            </a:endParaRPr>
          </a:p>
        </p:txBody>
      </p:sp>
    </p:spTree>
    <p:extLst>
      <p:ext uri="{BB962C8B-B14F-4D97-AF65-F5344CB8AC3E}">
        <p14:creationId xmlns:p14="http://schemas.microsoft.com/office/powerpoint/2010/main" val="5514620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C112B-E7D4-6881-54B8-B92532EC6275}"/>
              </a:ext>
            </a:extLst>
          </p:cNvPr>
          <p:cNvSpPr>
            <a:spLocks noGrp="1"/>
          </p:cNvSpPr>
          <p:nvPr>
            <p:ph type="title"/>
          </p:nvPr>
        </p:nvSpPr>
        <p:spPr>
          <a:xfrm>
            <a:off x="267884" y="272985"/>
            <a:ext cx="2178983" cy="594119"/>
          </a:xfrm>
          <a:noFill/>
        </p:spPr>
        <p:txBody>
          <a:bodyPr anchor="ctr"/>
          <a:lstStyle/>
          <a:p>
            <a:r>
              <a:rPr lang="en-US" sz="3600" dirty="0">
                <a:solidFill>
                  <a:schemeClr val="accent2">
                    <a:lumMod val="75000"/>
                  </a:schemeClr>
                </a:solidFill>
              </a:rPr>
              <a:t>Objectives</a:t>
            </a:r>
          </a:p>
        </p:txBody>
      </p:sp>
      <p:sp>
        <p:nvSpPr>
          <p:cNvPr id="5" name="Content Placeholder 4">
            <a:extLst>
              <a:ext uri="{FF2B5EF4-FFF2-40B4-BE49-F238E27FC236}">
                <a16:creationId xmlns:a16="http://schemas.microsoft.com/office/drawing/2014/main" id="{60853509-784A-2EC8-EC7E-4D6088BC853A}"/>
              </a:ext>
            </a:extLst>
          </p:cNvPr>
          <p:cNvSpPr>
            <a:spLocks noGrp="1"/>
          </p:cNvSpPr>
          <p:nvPr>
            <p:ph idx="1"/>
          </p:nvPr>
        </p:nvSpPr>
        <p:spPr>
          <a:xfrm>
            <a:off x="352555" y="1146949"/>
            <a:ext cx="11052048" cy="4843947"/>
          </a:xfrm>
        </p:spPr>
        <p:txBody>
          <a:bodyPr/>
          <a:lstStyle/>
          <a:p>
            <a:r>
              <a:rPr lang="en-US" sz="2400" dirty="0"/>
              <a:t>Autism Spectrum Disorder (ASD) is a Neurodevelopmental Disorder</a:t>
            </a:r>
          </a:p>
          <a:p>
            <a:r>
              <a:rPr lang="en-US" sz="2400" dirty="0"/>
              <a:t>Diagnostic Criteria – DSM-5-TR</a:t>
            </a:r>
          </a:p>
          <a:p>
            <a:r>
              <a:rPr lang="en-US" sz="2400" dirty="0"/>
              <a:t>Differential Diagnosis of ASD vs. Psychiatric Disorders with Similar Symptoms</a:t>
            </a:r>
          </a:p>
          <a:p>
            <a:r>
              <a:rPr lang="en-US" sz="2400" dirty="0"/>
              <a:t>Common Co-occurring Psychiatric Disorders</a:t>
            </a:r>
          </a:p>
          <a:p>
            <a:r>
              <a:rPr lang="en-US" sz="2400" dirty="0"/>
              <a:t>Intersectionality of ASD and Trauma</a:t>
            </a:r>
          </a:p>
          <a:p>
            <a:r>
              <a:rPr lang="en-US" sz="2400" dirty="0"/>
              <a:t>Screening and Assessment of Young Children for Neurodevelopment Disorders</a:t>
            </a:r>
          </a:p>
          <a:p>
            <a:r>
              <a:rPr lang="en-US" sz="2400" dirty="0"/>
              <a:t>Multidisciplinary Assessment of ASD Symptoms and Functional Impairment	</a:t>
            </a:r>
          </a:p>
          <a:p>
            <a:r>
              <a:rPr lang="en-US" sz="2400" dirty="0"/>
              <a:t>Multidisciplinary Treatment of ASD</a:t>
            </a:r>
          </a:p>
          <a:p>
            <a:r>
              <a:rPr lang="en-US" sz="2400" dirty="0"/>
              <a:t>Magellan Clinical Practice Guidelines for Assessment and Treatment of ASD</a:t>
            </a:r>
          </a:p>
          <a:p>
            <a:endParaRPr lang="en-US" dirty="0"/>
          </a:p>
        </p:txBody>
      </p:sp>
      <p:sp>
        <p:nvSpPr>
          <p:cNvPr id="3" name="Slide Number Placeholder 2">
            <a:extLst>
              <a:ext uri="{FF2B5EF4-FFF2-40B4-BE49-F238E27FC236}">
                <a16:creationId xmlns:a16="http://schemas.microsoft.com/office/drawing/2014/main" id="{0D4EE379-180C-929D-B3C1-B85B2A3A1B60}"/>
              </a:ext>
            </a:extLst>
          </p:cNvPr>
          <p:cNvSpPr>
            <a:spLocks noGrp="1"/>
          </p:cNvSpPr>
          <p:nvPr>
            <p:ph type="sldNum" sz="quarter" idx="12"/>
          </p:nvPr>
        </p:nvSpPr>
        <p:spPr/>
        <p:txBody>
          <a:bodyPr/>
          <a:lstStyle/>
          <a:p>
            <a:fld id="{BC8AEE7E-FAD4-4EE3-9D98-D5CFF485C706}" type="slidenum">
              <a:rPr lang="en-US" smtClean="0"/>
              <a:t>2</a:t>
            </a:fld>
            <a:endParaRPr lang="en-US" dirty="0"/>
          </a:p>
        </p:txBody>
      </p:sp>
    </p:spTree>
    <p:extLst>
      <p:ext uri="{BB962C8B-B14F-4D97-AF65-F5344CB8AC3E}">
        <p14:creationId xmlns:p14="http://schemas.microsoft.com/office/powerpoint/2010/main" val="38576911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499872" y="329529"/>
            <a:ext cx="5831730"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17838" y="1146948"/>
            <a:ext cx="10576635" cy="5133081"/>
          </a:xfrm>
        </p:spPr>
        <p:txBody>
          <a:bodyPr/>
          <a:lstStyle/>
          <a:p>
            <a:pPr marL="0" indent="0" fontAlgn="base">
              <a:buNone/>
            </a:pPr>
            <a:r>
              <a:rPr lang="en-US" sz="2800" dirty="0">
                <a:latin typeface="Arial" panose="020B0604020202020204" pitchFamily="34" charset="0"/>
              </a:rPr>
              <a:t>ASD vs. </a:t>
            </a:r>
            <a:r>
              <a:rPr lang="en-US" sz="2800" dirty="0"/>
              <a:t>Rett Syndrome Stereotypy</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23C7DF4-073B-E212-5813-CA2CBF3D990C}"/>
              </a:ext>
            </a:extLst>
          </p:cNvPr>
          <p:cNvGraphicFramePr>
            <a:graphicFrameLocks noGrp="1"/>
          </p:cNvGraphicFramePr>
          <p:nvPr>
            <p:extLst>
              <p:ext uri="{D42A27DB-BD31-4B8C-83A1-F6EECF244321}">
                <p14:modId xmlns:p14="http://schemas.microsoft.com/office/powerpoint/2010/main" val="2204002057"/>
              </p:ext>
            </p:extLst>
          </p:nvPr>
        </p:nvGraphicFramePr>
        <p:xfrm>
          <a:off x="499872" y="4365995"/>
          <a:ext cx="10571572" cy="1752600"/>
        </p:xfrm>
        <a:graphic>
          <a:graphicData uri="http://schemas.openxmlformats.org/drawingml/2006/table">
            <a:tbl>
              <a:tblPr firstRow="1" bandRow="1">
                <a:tableStyleId>{5C22544A-7EE6-4342-B048-85BDC9FD1C3A}</a:tableStyleId>
              </a:tblPr>
              <a:tblGrid>
                <a:gridCol w="7461504">
                  <a:extLst>
                    <a:ext uri="{9D8B030D-6E8A-4147-A177-3AD203B41FA5}">
                      <a16:colId xmlns:a16="http://schemas.microsoft.com/office/drawing/2014/main" val="394731441"/>
                    </a:ext>
                  </a:extLst>
                </a:gridCol>
                <a:gridCol w="1146048">
                  <a:extLst>
                    <a:ext uri="{9D8B030D-6E8A-4147-A177-3AD203B41FA5}">
                      <a16:colId xmlns:a16="http://schemas.microsoft.com/office/drawing/2014/main" val="3092498126"/>
                    </a:ext>
                  </a:extLst>
                </a:gridCol>
                <a:gridCol w="1964020">
                  <a:extLst>
                    <a:ext uri="{9D8B030D-6E8A-4147-A177-3AD203B41FA5}">
                      <a16:colId xmlns:a16="http://schemas.microsoft.com/office/drawing/2014/main" val="2605076556"/>
                    </a:ext>
                  </a:extLst>
                </a:gridCol>
              </a:tblGrid>
              <a:tr h="370840">
                <a:tc>
                  <a:txBody>
                    <a:bodyPr/>
                    <a:lstStyle/>
                    <a:p>
                      <a:r>
                        <a:rPr lang="en-US" dirty="0"/>
                        <a:t>Symptoms</a:t>
                      </a:r>
                    </a:p>
                  </a:txBody>
                  <a:tcPr/>
                </a:tc>
                <a:tc>
                  <a:txBody>
                    <a:bodyPr/>
                    <a:lstStyle/>
                    <a:p>
                      <a:pPr algn="ctr"/>
                      <a:r>
                        <a:rPr lang="en-US" dirty="0"/>
                        <a:t>ASD</a:t>
                      </a:r>
                    </a:p>
                  </a:txBody>
                  <a:tcPr/>
                </a:tc>
                <a:tc>
                  <a:txBody>
                    <a:bodyPr/>
                    <a:lstStyle/>
                    <a:p>
                      <a:pPr algn="ctr"/>
                      <a:r>
                        <a:rPr lang="en-US" dirty="0"/>
                        <a:t>Rett Stereotypy</a:t>
                      </a:r>
                    </a:p>
                  </a:txBody>
                  <a:tcPr/>
                </a:tc>
                <a:extLst>
                  <a:ext uri="{0D108BD9-81ED-4DB2-BD59-A6C34878D82A}">
                    <a16:rowId xmlns:a16="http://schemas.microsoft.com/office/drawing/2014/main" val="2670955582"/>
                  </a:ext>
                </a:extLst>
              </a:tr>
              <a:tr h="370840">
                <a:tc>
                  <a:txBody>
                    <a:bodyPr/>
                    <a:lstStyle/>
                    <a:p>
                      <a:r>
                        <a:rPr lang="en-US" sz="1800" kern="1200" dirty="0">
                          <a:solidFill>
                            <a:schemeClr val="dk1"/>
                          </a:solidFill>
                          <a:effectLst/>
                          <a:latin typeface="+mn-lt"/>
                          <a:ea typeface="+mn-ea"/>
                          <a:cs typeface="+mn-cs"/>
                        </a:rPr>
                        <a:t>Deficits in social communication noted from 18 months on</a:t>
                      </a: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00151206"/>
                  </a:ext>
                </a:extLst>
              </a:tr>
              <a:tr h="370840">
                <a:tc>
                  <a:txBody>
                    <a:bodyPr/>
                    <a:lstStyle/>
                    <a:p>
                      <a:r>
                        <a:rPr lang="en-US" dirty="0"/>
                        <a:t>Social communication present  through 18-24 mos., then regresses to mimic ASD social communication deficits</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09009258"/>
                  </a:ext>
                </a:extLst>
              </a:tr>
              <a:tr h="370840">
                <a:tc>
                  <a:txBody>
                    <a:bodyPr/>
                    <a:lstStyle/>
                    <a:p>
                      <a:r>
                        <a:rPr lang="en-US" dirty="0"/>
                        <a:t>Repetitive  Behaviors ,Restricted, unusual  interests</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460306729"/>
                  </a:ext>
                </a:extLst>
              </a:tr>
            </a:tbl>
          </a:graphicData>
        </a:graphic>
      </p:graphicFrame>
    </p:spTree>
    <p:extLst>
      <p:ext uri="{BB962C8B-B14F-4D97-AF65-F5344CB8AC3E}">
        <p14:creationId xmlns:p14="http://schemas.microsoft.com/office/powerpoint/2010/main" val="2662849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FE252A-5368-8AE3-4D63-5A5DE81ADAAF}"/>
              </a:ext>
            </a:extLst>
          </p:cNvPr>
          <p:cNvSpPr>
            <a:spLocks noGrp="1"/>
          </p:cNvSpPr>
          <p:nvPr>
            <p:ph type="sldNum" sz="quarter" idx="12"/>
          </p:nvPr>
        </p:nvSpPr>
        <p:spPr/>
        <p:txBody>
          <a:bodyPr/>
          <a:lstStyle/>
          <a:p>
            <a:fld id="{BC8AEE7E-FAD4-4EE3-9D98-D5CFF485C706}" type="slidenum">
              <a:rPr lang="en-US" smtClean="0"/>
              <a:t>21</a:t>
            </a:fld>
            <a:endParaRPr lang="en-US" dirty="0"/>
          </a:p>
        </p:txBody>
      </p:sp>
      <p:sp>
        <p:nvSpPr>
          <p:cNvPr id="5" name="Oval 4">
            <a:extLst>
              <a:ext uri="{FF2B5EF4-FFF2-40B4-BE49-F238E27FC236}">
                <a16:creationId xmlns:a16="http://schemas.microsoft.com/office/drawing/2014/main" id="{795B6DF6-9B00-D313-188A-DD1AEA090BAF}"/>
              </a:ext>
            </a:extLst>
          </p:cNvPr>
          <p:cNvSpPr/>
          <p:nvPr/>
        </p:nvSpPr>
        <p:spPr>
          <a:xfrm>
            <a:off x="261667" y="1505309"/>
            <a:ext cx="5405885" cy="447135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cs typeface="Calibri"/>
              </a:rPr>
              <a:t>Autism Spectrum </a:t>
            </a:r>
          </a:p>
          <a:p>
            <a:pPr algn="ctr"/>
            <a:r>
              <a:rPr lang="en-US" b="1" dirty="0">
                <a:solidFill>
                  <a:schemeClr val="tx1"/>
                </a:solidFill>
                <a:cs typeface="Calibri"/>
              </a:rPr>
              <a:t>Disorder</a:t>
            </a:r>
          </a:p>
        </p:txBody>
      </p:sp>
      <p:sp>
        <p:nvSpPr>
          <p:cNvPr id="6" name="Oval 5">
            <a:extLst>
              <a:ext uri="{FF2B5EF4-FFF2-40B4-BE49-F238E27FC236}">
                <a16:creationId xmlns:a16="http://schemas.microsoft.com/office/drawing/2014/main" id="{0B7C51C6-E741-6F96-08EE-0D27E4B0B89A}"/>
              </a:ext>
            </a:extLst>
          </p:cNvPr>
          <p:cNvSpPr/>
          <p:nvPr/>
        </p:nvSpPr>
        <p:spPr>
          <a:xfrm>
            <a:off x="5868838" y="1505308"/>
            <a:ext cx="5305244" cy="447135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lumMod val="75000"/>
                    <a:lumOff val="25000"/>
                  </a:schemeClr>
                </a:solidFill>
                <a:cs typeface="Calibri"/>
              </a:rPr>
              <a:t>Obsessive/Compulsive </a:t>
            </a:r>
          </a:p>
          <a:p>
            <a:pPr algn="ctr"/>
            <a:r>
              <a:rPr lang="en-US" b="1" dirty="0">
                <a:solidFill>
                  <a:schemeClr val="tx1">
                    <a:lumMod val="75000"/>
                    <a:lumOff val="25000"/>
                  </a:schemeClr>
                </a:solidFill>
                <a:cs typeface="Calibri"/>
              </a:rPr>
              <a:t>Disorder</a:t>
            </a:r>
          </a:p>
        </p:txBody>
      </p:sp>
      <p:sp>
        <p:nvSpPr>
          <p:cNvPr id="7" name="Oval 6">
            <a:extLst>
              <a:ext uri="{FF2B5EF4-FFF2-40B4-BE49-F238E27FC236}">
                <a16:creationId xmlns:a16="http://schemas.microsoft.com/office/drawing/2014/main" id="{F922F2A6-3C26-7F92-1856-D5CE9DC0E218}"/>
              </a:ext>
            </a:extLst>
          </p:cNvPr>
          <p:cNvSpPr/>
          <p:nvPr/>
        </p:nvSpPr>
        <p:spPr>
          <a:xfrm>
            <a:off x="4092905" y="1149769"/>
            <a:ext cx="3316377" cy="487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1600" b="1" dirty="0">
                <a:cs typeface="Calibri"/>
              </a:rPr>
              <a:t>Genetic Component</a:t>
            </a:r>
          </a:p>
          <a:p>
            <a:pPr marL="285750" indent="-285750" algn="ctr">
              <a:buFont typeface="Arial"/>
              <a:buChar char="•"/>
            </a:pPr>
            <a:r>
              <a:rPr lang="en-US" sz="1600" b="1" dirty="0">
                <a:cs typeface="Calibri"/>
              </a:rPr>
              <a:t>Diagnostic Procedures</a:t>
            </a:r>
          </a:p>
          <a:p>
            <a:pPr marL="285750" indent="-285750" algn="ctr">
              <a:buFont typeface="Arial"/>
              <a:buChar char="•"/>
            </a:pPr>
            <a:r>
              <a:rPr lang="en-US" sz="1600" b="1" dirty="0">
                <a:cs typeface="Calibri"/>
              </a:rPr>
              <a:t>Repetitive behaviors </a:t>
            </a:r>
          </a:p>
          <a:p>
            <a:pPr marL="285750" indent="-285750" algn="ctr">
              <a:buFont typeface="Arial"/>
              <a:buChar char="•"/>
            </a:pPr>
            <a:r>
              <a:rPr lang="en-US" sz="1600" b="1" dirty="0">
                <a:cs typeface="Calibri"/>
              </a:rPr>
              <a:t>Interruptions could trigger escalation in behavior</a:t>
            </a:r>
          </a:p>
          <a:p>
            <a:pPr algn="ctr"/>
            <a:endParaRPr lang="en-US" dirty="0">
              <a:cs typeface="Calibri"/>
            </a:endParaRPr>
          </a:p>
        </p:txBody>
      </p:sp>
      <p:sp>
        <p:nvSpPr>
          <p:cNvPr id="10" name="Title 1">
            <a:extLst>
              <a:ext uri="{FF2B5EF4-FFF2-40B4-BE49-F238E27FC236}">
                <a16:creationId xmlns:a16="http://schemas.microsoft.com/office/drawing/2014/main" id="{FBDC7D9C-7AF4-BE71-E52F-64D0CFB60878}"/>
              </a:ext>
            </a:extLst>
          </p:cNvPr>
          <p:cNvSpPr>
            <a:spLocks noGrp="1"/>
          </p:cNvSpPr>
          <p:nvPr>
            <p:ph type="title"/>
          </p:nvPr>
        </p:nvSpPr>
        <p:spPr>
          <a:xfrm>
            <a:off x="258763" y="188913"/>
            <a:ext cx="8714549" cy="692421"/>
          </a:xfrm>
          <a:noFill/>
        </p:spPr>
        <p:txBody>
          <a:bodyPr anchor="ctr"/>
          <a:lstStyle/>
          <a:p>
            <a:r>
              <a:rPr lang="en-US" sz="3600" dirty="0">
                <a:solidFill>
                  <a:schemeClr val="accent2">
                    <a:lumMod val="75000"/>
                  </a:schemeClr>
                </a:solidFill>
                <a:cs typeface="Calibri"/>
              </a:rPr>
              <a:t>Shared Characteristics of ASD &amp; OCD</a:t>
            </a:r>
            <a:endParaRPr lang="en-US" sz="3600" dirty="0">
              <a:solidFill>
                <a:schemeClr val="accent2">
                  <a:lumMod val="75000"/>
                </a:schemeClr>
              </a:solidFill>
            </a:endParaRPr>
          </a:p>
        </p:txBody>
      </p:sp>
    </p:spTree>
    <p:extLst>
      <p:ext uri="{BB962C8B-B14F-4D97-AF65-F5344CB8AC3E}">
        <p14:creationId xmlns:p14="http://schemas.microsoft.com/office/powerpoint/2010/main" val="25500383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617838" y="189652"/>
            <a:ext cx="7164459"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Differential Diagnosis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17838" y="1146948"/>
            <a:ext cx="10576635" cy="5133081"/>
          </a:xfrm>
        </p:spPr>
        <p:txBody>
          <a:bodyPr/>
          <a:lstStyle/>
          <a:p>
            <a:pPr marL="0" indent="0" fontAlgn="base">
              <a:buNone/>
            </a:pPr>
            <a:r>
              <a:rPr lang="en-US" sz="2800" dirty="0"/>
              <a:t>ASD vs. Obsessive Compulsive Disorder</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23C7DF4-073B-E212-5813-CA2CBF3D990C}"/>
              </a:ext>
            </a:extLst>
          </p:cNvPr>
          <p:cNvGraphicFramePr>
            <a:graphicFrameLocks noGrp="1"/>
          </p:cNvGraphicFramePr>
          <p:nvPr>
            <p:extLst>
              <p:ext uri="{D42A27DB-BD31-4B8C-83A1-F6EECF244321}">
                <p14:modId xmlns:p14="http://schemas.microsoft.com/office/powerpoint/2010/main" val="3860845649"/>
              </p:ext>
            </p:extLst>
          </p:nvPr>
        </p:nvGraphicFramePr>
        <p:xfrm>
          <a:off x="805119" y="4117466"/>
          <a:ext cx="10230196" cy="2494280"/>
        </p:xfrm>
        <a:graphic>
          <a:graphicData uri="http://schemas.openxmlformats.org/drawingml/2006/table">
            <a:tbl>
              <a:tblPr firstRow="1" bandRow="1">
                <a:tableStyleId>{5C22544A-7EE6-4342-B048-85BDC9FD1C3A}</a:tableStyleId>
              </a:tblPr>
              <a:tblGrid>
                <a:gridCol w="8107233">
                  <a:extLst>
                    <a:ext uri="{9D8B030D-6E8A-4147-A177-3AD203B41FA5}">
                      <a16:colId xmlns:a16="http://schemas.microsoft.com/office/drawing/2014/main" val="394731441"/>
                    </a:ext>
                  </a:extLst>
                </a:gridCol>
                <a:gridCol w="1255776">
                  <a:extLst>
                    <a:ext uri="{9D8B030D-6E8A-4147-A177-3AD203B41FA5}">
                      <a16:colId xmlns:a16="http://schemas.microsoft.com/office/drawing/2014/main" val="3092498126"/>
                    </a:ext>
                  </a:extLst>
                </a:gridCol>
                <a:gridCol w="867187">
                  <a:extLst>
                    <a:ext uri="{9D8B030D-6E8A-4147-A177-3AD203B41FA5}">
                      <a16:colId xmlns:a16="http://schemas.microsoft.com/office/drawing/2014/main" val="2605076556"/>
                    </a:ext>
                  </a:extLst>
                </a:gridCol>
              </a:tblGrid>
              <a:tr h="370840">
                <a:tc>
                  <a:txBody>
                    <a:bodyPr/>
                    <a:lstStyle/>
                    <a:p>
                      <a:r>
                        <a:rPr lang="en-US" dirty="0"/>
                        <a:t>Symptoms</a:t>
                      </a:r>
                    </a:p>
                  </a:txBody>
                  <a:tcPr/>
                </a:tc>
                <a:tc>
                  <a:txBody>
                    <a:bodyPr/>
                    <a:lstStyle/>
                    <a:p>
                      <a:pPr algn="ctr"/>
                      <a:r>
                        <a:rPr lang="en-US" dirty="0"/>
                        <a:t>ASD</a:t>
                      </a:r>
                    </a:p>
                  </a:txBody>
                  <a:tcPr/>
                </a:tc>
                <a:tc>
                  <a:txBody>
                    <a:bodyPr/>
                    <a:lstStyle/>
                    <a:p>
                      <a:pPr algn="ctr"/>
                      <a:r>
                        <a:rPr lang="en-US" dirty="0"/>
                        <a:t>OCD</a:t>
                      </a:r>
                    </a:p>
                  </a:txBody>
                  <a:tcPr/>
                </a:tc>
                <a:extLst>
                  <a:ext uri="{0D108BD9-81ED-4DB2-BD59-A6C34878D82A}">
                    <a16:rowId xmlns:a16="http://schemas.microsoft.com/office/drawing/2014/main" val="2670955582"/>
                  </a:ext>
                </a:extLst>
              </a:tr>
              <a:tr h="370840">
                <a:tc>
                  <a:txBody>
                    <a:bodyPr/>
                    <a:lstStyle/>
                    <a:p>
                      <a:r>
                        <a:rPr lang="en-US" sz="1800" kern="1200" dirty="0">
                          <a:solidFill>
                            <a:schemeClr val="dk1"/>
                          </a:solidFill>
                          <a:effectLst/>
                          <a:latin typeface="+mn-lt"/>
                          <a:ea typeface="+mn-ea"/>
                          <a:cs typeface="+mn-cs"/>
                        </a:rPr>
                        <a:t>Deficits in social communication </a:t>
                      </a: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00151206"/>
                  </a:ext>
                </a:extLst>
              </a:tr>
              <a:tr h="370840">
                <a:tc>
                  <a:txBody>
                    <a:bodyPr/>
                    <a:lstStyle/>
                    <a:p>
                      <a:r>
                        <a:rPr lang="en-US" dirty="0"/>
                        <a:t>Repetitive (stereotypic) Behaviors experienced as pleasurable or tension reducing</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460306729"/>
                  </a:ext>
                </a:extLst>
              </a:tr>
              <a:tr h="370840">
                <a:tc>
                  <a:txBody>
                    <a:bodyPr/>
                    <a:lstStyle/>
                    <a:p>
                      <a:r>
                        <a:rPr lang="en-US" dirty="0"/>
                        <a:t>Restricted unusual interests are egosyntonic and do not provoke anxiety</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267642310"/>
                  </a:ext>
                </a:extLst>
              </a:tr>
              <a:tr h="370840">
                <a:tc>
                  <a:txBody>
                    <a:bodyPr/>
                    <a:lstStyle/>
                    <a:p>
                      <a:r>
                        <a:rPr lang="en-US" dirty="0"/>
                        <a:t>Intrusive thoughts –anticipating an anxiety provoking event are egodystonic </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069668454"/>
                  </a:ext>
                </a:extLst>
              </a:tr>
              <a:tr h="370840">
                <a:tc>
                  <a:txBody>
                    <a:bodyPr/>
                    <a:lstStyle/>
                    <a:p>
                      <a:r>
                        <a:rPr lang="en-US" dirty="0"/>
                        <a:t>Ritualized behavior is performed to relieve anxiety related to the intrusive thought (Worry) – prevent the bad thing from happening.</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28325407"/>
                  </a:ext>
                </a:extLst>
              </a:tr>
            </a:tbl>
          </a:graphicData>
        </a:graphic>
      </p:graphicFrame>
    </p:spTree>
    <p:extLst>
      <p:ext uri="{BB962C8B-B14F-4D97-AF65-F5344CB8AC3E}">
        <p14:creationId xmlns:p14="http://schemas.microsoft.com/office/powerpoint/2010/main" val="2088640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70D74-30F7-4A9D-AF45-F504C8D75E66}"/>
              </a:ext>
            </a:extLst>
          </p:cNvPr>
          <p:cNvSpPr>
            <a:spLocks noGrp="1"/>
          </p:cNvSpPr>
          <p:nvPr>
            <p:ph idx="1"/>
          </p:nvPr>
        </p:nvSpPr>
        <p:spPr>
          <a:xfrm>
            <a:off x="494270" y="1146950"/>
            <a:ext cx="11823236" cy="5282234"/>
          </a:xfrm>
        </p:spPr>
        <p:txBody>
          <a:bodyPr/>
          <a:lstStyle/>
          <a:p>
            <a:r>
              <a:rPr lang="en-US" sz="2400" dirty="0"/>
              <a:t>CDC study reported 2.24% parent-reported ASD prevalence; increasing trend </a:t>
            </a:r>
          </a:p>
          <a:p>
            <a:r>
              <a:rPr lang="en-US" sz="2400" dirty="0"/>
              <a:t>Researchers have found differences related to morphological stratification of ASD probands</a:t>
            </a:r>
          </a:p>
          <a:p>
            <a:pPr lvl="1"/>
            <a:r>
              <a:rPr lang="en-US" sz="1800" dirty="0"/>
              <a:t>Similar Chromosomal Microarray Analysis (CMA) and whole-exome sequencing (WES)</a:t>
            </a:r>
          </a:p>
          <a:p>
            <a:pPr lvl="1"/>
            <a:r>
              <a:rPr lang="en-US" sz="1800" dirty="0"/>
              <a:t>Disrupted cortex layers beginnings in prenatal life</a:t>
            </a:r>
          </a:p>
          <a:p>
            <a:pPr lvl="1"/>
            <a:r>
              <a:rPr lang="en-US" sz="1800" dirty="0"/>
              <a:t>Absent gene markers in brain regions associated with communication and language</a:t>
            </a:r>
          </a:p>
          <a:p>
            <a:pPr lvl="1"/>
            <a:r>
              <a:rPr lang="en-US" sz="1800" dirty="0"/>
              <a:t>Increased brain size, increased serotonin levels </a:t>
            </a:r>
          </a:p>
          <a:p>
            <a:r>
              <a:rPr lang="en-US" sz="2400" dirty="0"/>
              <a:t>Greater ASD prevalence closer to on-site air releases of arsenic, lead, and/or mercury </a:t>
            </a:r>
          </a:p>
          <a:p>
            <a:r>
              <a:rPr lang="en-US" sz="2400" dirty="0"/>
              <a:t>3x more likely to have been exposed to traffic-related pollution during the first year of life and increased prevalence between exposure during pregnancy and autism</a:t>
            </a:r>
          </a:p>
          <a:p>
            <a:r>
              <a:rPr lang="en-US" sz="2400" dirty="0"/>
              <a:t>Mother’s use of SSRI’s during pregnancy and increased risk of ASD in boys; inconsistent findings </a:t>
            </a:r>
          </a:p>
          <a:p>
            <a:r>
              <a:rPr lang="en-US" sz="2400" dirty="0"/>
              <a:t>Higher rates of ASD in twins and siblings, advanced maternal or paternal age, premature birth, closer spacing of pregnancies </a:t>
            </a:r>
          </a:p>
          <a:p>
            <a:endParaRPr lang="en-US" dirty="0"/>
          </a:p>
        </p:txBody>
      </p:sp>
      <p:sp>
        <p:nvSpPr>
          <p:cNvPr id="4" name="Slide Number Placeholder 3">
            <a:extLst>
              <a:ext uri="{FF2B5EF4-FFF2-40B4-BE49-F238E27FC236}">
                <a16:creationId xmlns:a16="http://schemas.microsoft.com/office/drawing/2014/main" id="{EA78BC7C-3C1F-4780-B6A7-75029B2C6F51}"/>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23</a:t>
            </a:fld>
            <a:endParaRPr lang="en-US" dirty="0">
              <a:solidFill>
                <a:prstClr val="black">
                  <a:lumMod val="65000"/>
                  <a:lumOff val="35000"/>
                </a:prstClr>
              </a:solidFill>
              <a:latin typeface="Calibri"/>
            </a:endParaRPr>
          </a:p>
        </p:txBody>
      </p:sp>
      <p:sp>
        <p:nvSpPr>
          <p:cNvPr id="5" name="Title 1">
            <a:extLst>
              <a:ext uri="{FF2B5EF4-FFF2-40B4-BE49-F238E27FC236}">
                <a16:creationId xmlns:a16="http://schemas.microsoft.com/office/drawing/2014/main" id="{EEB791F1-ED72-5DDA-64D9-09871E37A4AD}"/>
              </a:ext>
            </a:extLst>
          </p:cNvPr>
          <p:cNvSpPr txBox="1">
            <a:spLocks/>
          </p:cNvSpPr>
          <p:nvPr/>
        </p:nvSpPr>
        <p:spPr>
          <a:xfrm>
            <a:off x="536501" y="63691"/>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accent2">
                    <a:lumMod val="75000"/>
                  </a:schemeClr>
                </a:solidFill>
              </a:rPr>
              <a:t>Epidemiology and Etiology </a:t>
            </a:r>
            <a:endParaRPr lang="en-US" sz="3200" dirty="0">
              <a:solidFill>
                <a:schemeClr val="accent2">
                  <a:lumMod val="75000"/>
                </a:schemeClr>
              </a:solidFill>
            </a:endParaRPr>
          </a:p>
        </p:txBody>
      </p:sp>
    </p:spTree>
    <p:extLst>
      <p:ext uri="{BB962C8B-B14F-4D97-AF65-F5344CB8AC3E}">
        <p14:creationId xmlns:p14="http://schemas.microsoft.com/office/powerpoint/2010/main" val="138002219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EE2540-ECBA-41C0-A92E-52163A333A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4AC51220-1FC6-418D-8CFE-93C8E67D319A}"/>
              </a:ext>
            </a:extLst>
          </p:cNvPr>
          <p:cNvSpPr>
            <a:spLocks noGrp="1"/>
          </p:cNvSpPr>
          <p:nvPr>
            <p:ph sz="half" idx="1"/>
          </p:nvPr>
        </p:nvSpPr>
        <p:spPr>
          <a:xfrm>
            <a:off x="297561" y="1146950"/>
            <a:ext cx="10883057" cy="4351338"/>
          </a:xfrm>
        </p:spPr>
        <p:txBody>
          <a:bodyPr>
            <a:normAutofit/>
          </a:bodyPr>
          <a:lstStyle/>
          <a:p>
            <a:pPr marL="0" indent="0">
              <a:buNone/>
            </a:pPr>
            <a:r>
              <a:rPr lang="en-US" sz="2800" dirty="0"/>
              <a:t>Behavioral symptoms of Trauma/Abuse can mimic symptoms of autism. Both affect:</a:t>
            </a:r>
          </a:p>
          <a:p>
            <a:r>
              <a:rPr lang="en-US" sz="2800" dirty="0"/>
              <a:t>Social relationships: ability to trust and read others accurately</a:t>
            </a:r>
          </a:p>
          <a:p>
            <a:r>
              <a:rPr lang="en-US" sz="2800" dirty="0"/>
              <a:t>Emotional regulation: emotional distress/outbursts due to PTSD or ASD? </a:t>
            </a:r>
          </a:p>
          <a:p>
            <a:r>
              <a:rPr lang="en-US" sz="2800" dirty="0"/>
              <a:t>Sensory regulation: hypersensitivity of ASD vs hyperarousal of traumatized individual?</a:t>
            </a:r>
          </a:p>
          <a:p>
            <a:r>
              <a:rPr lang="en-US" sz="2800" dirty="0"/>
              <a:t>Perseverative thinking: rumination vs repetitive thinking?</a:t>
            </a:r>
            <a:endParaRPr lang="en-US" dirty="0"/>
          </a:p>
        </p:txBody>
      </p:sp>
      <p:sp>
        <p:nvSpPr>
          <p:cNvPr id="7" name="Content Placeholder 3">
            <a:extLst>
              <a:ext uri="{FF2B5EF4-FFF2-40B4-BE49-F238E27FC236}">
                <a16:creationId xmlns:a16="http://schemas.microsoft.com/office/drawing/2014/main" id="{C944F646-5EDD-4BD6-8D5A-2A8311BFB0C1}"/>
              </a:ext>
            </a:extLst>
          </p:cNvPr>
          <p:cNvSpPr txBox="1">
            <a:spLocks/>
          </p:cNvSpPr>
          <p:nvPr/>
        </p:nvSpPr>
        <p:spPr>
          <a:xfrm>
            <a:off x="6692901" y="1146175"/>
            <a:ext cx="5181600" cy="4351338"/>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200"/>
              </a:spcBef>
              <a:spcAft>
                <a:spcPts val="0"/>
              </a:spcAft>
              <a:buClr>
                <a:srgbClr val="5C2F92"/>
              </a:buClr>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BB3CE9AC-D708-BEDE-4DF5-8C963CD4EA93}"/>
              </a:ext>
            </a:extLst>
          </p:cNvPr>
          <p:cNvSpPr txBox="1">
            <a:spLocks/>
          </p:cNvSpPr>
          <p:nvPr/>
        </p:nvSpPr>
        <p:spPr>
          <a:xfrm>
            <a:off x="297561" y="185072"/>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accent2">
                    <a:lumMod val="75000"/>
                  </a:schemeClr>
                </a:solidFill>
              </a:rPr>
              <a:t>Intersectionality of ASD and Trauma</a:t>
            </a:r>
          </a:p>
        </p:txBody>
      </p:sp>
    </p:spTree>
    <p:extLst>
      <p:ext uri="{BB962C8B-B14F-4D97-AF65-F5344CB8AC3E}">
        <p14:creationId xmlns:p14="http://schemas.microsoft.com/office/powerpoint/2010/main" val="29650589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EE2540-ECBA-41C0-A92E-52163A333A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4AC51220-1FC6-418D-8CFE-93C8E67D319A}"/>
              </a:ext>
            </a:extLst>
          </p:cNvPr>
          <p:cNvSpPr>
            <a:spLocks noGrp="1"/>
          </p:cNvSpPr>
          <p:nvPr>
            <p:ph sz="half" idx="1"/>
          </p:nvPr>
        </p:nvSpPr>
        <p:spPr>
          <a:xfrm>
            <a:off x="297561" y="1146950"/>
            <a:ext cx="10883057" cy="4351338"/>
          </a:xfrm>
        </p:spPr>
        <p:txBody>
          <a:bodyPr>
            <a:normAutofit/>
          </a:bodyPr>
          <a:lstStyle/>
          <a:p>
            <a:pPr marL="0" indent="0">
              <a:buNone/>
            </a:pPr>
            <a:r>
              <a:rPr lang="en-US" sz="2800" dirty="0"/>
              <a:t>Occurs on a continuum: Stress </a:t>
            </a:r>
            <a:r>
              <a:rPr lang="en-US" sz="2800" dirty="0">
                <a:sym typeface="Wingdings" panose="05000000000000000000" pitchFamily="2" charset="2"/>
              </a:rPr>
              <a:t> Trauma</a:t>
            </a:r>
            <a:endParaRPr lang="en-US" sz="2800" dirty="0"/>
          </a:p>
          <a:p>
            <a:r>
              <a:rPr lang="en-US" sz="2800" dirty="0"/>
              <a:t>Big T trauma – Life threatening events such as war, rape, torture. And:</a:t>
            </a:r>
          </a:p>
          <a:p>
            <a:pPr lvl="1"/>
            <a:r>
              <a:rPr lang="en-US" sz="2500" dirty="0"/>
              <a:t>Witnessing domestic violence or community violence</a:t>
            </a:r>
          </a:p>
          <a:p>
            <a:pPr lvl="1"/>
            <a:r>
              <a:rPr lang="en-US" sz="2500" dirty="0"/>
              <a:t>Abuse: physical, sexual, or psychological, especially that occurring within the context of relationship</a:t>
            </a:r>
          </a:p>
          <a:p>
            <a:pPr lvl="1"/>
            <a:r>
              <a:rPr lang="en-US" sz="2500" dirty="0"/>
              <a:t>Neglect of physical, social, or emotional needs</a:t>
            </a:r>
          </a:p>
          <a:p>
            <a:r>
              <a:rPr lang="en-US" sz="2800" dirty="0"/>
              <a:t>Little T trauma – Stressful events: bullying, neglect, exposure to demands that are difficult due to RRBs and sensory issues. </a:t>
            </a:r>
          </a:p>
          <a:p>
            <a:r>
              <a:rPr lang="en-US" sz="2800" dirty="0"/>
              <a:t>Not either/or but maybe both</a:t>
            </a:r>
          </a:p>
          <a:p>
            <a:pPr lvl="1"/>
            <a:endParaRPr lang="en-US" sz="2500" dirty="0"/>
          </a:p>
          <a:p>
            <a:pPr marL="0" indent="0">
              <a:buNone/>
            </a:pPr>
            <a:endParaRPr lang="en-US" dirty="0"/>
          </a:p>
        </p:txBody>
      </p:sp>
      <p:sp>
        <p:nvSpPr>
          <p:cNvPr id="7" name="Content Placeholder 3">
            <a:extLst>
              <a:ext uri="{FF2B5EF4-FFF2-40B4-BE49-F238E27FC236}">
                <a16:creationId xmlns:a16="http://schemas.microsoft.com/office/drawing/2014/main" id="{C944F646-5EDD-4BD6-8D5A-2A8311BFB0C1}"/>
              </a:ext>
            </a:extLst>
          </p:cNvPr>
          <p:cNvSpPr txBox="1">
            <a:spLocks/>
          </p:cNvSpPr>
          <p:nvPr/>
        </p:nvSpPr>
        <p:spPr>
          <a:xfrm>
            <a:off x="6692901" y="1146175"/>
            <a:ext cx="5181600" cy="4351338"/>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200"/>
              </a:spcBef>
              <a:spcAft>
                <a:spcPts val="0"/>
              </a:spcAft>
              <a:buClr>
                <a:srgbClr val="5C2F92"/>
              </a:buClr>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BB3CE9AC-D708-BEDE-4DF5-8C963CD4EA93}"/>
              </a:ext>
            </a:extLst>
          </p:cNvPr>
          <p:cNvSpPr txBox="1">
            <a:spLocks/>
          </p:cNvSpPr>
          <p:nvPr/>
        </p:nvSpPr>
        <p:spPr>
          <a:xfrm>
            <a:off x="297561" y="111920"/>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2">
                    <a:lumMod val="75000"/>
                  </a:schemeClr>
                </a:solidFill>
                <a:effectLst/>
                <a:uLnTx/>
                <a:uFillTx/>
                <a:latin typeface="Calibri"/>
                <a:ea typeface="+mn-ea"/>
                <a:cs typeface="+mn-cs"/>
              </a:rPr>
              <a:t>What </a:t>
            </a:r>
            <a:r>
              <a:rPr lang="en-US" sz="3600" dirty="0">
                <a:solidFill>
                  <a:schemeClr val="accent2">
                    <a:lumMod val="75000"/>
                  </a:schemeClr>
                </a:solidFill>
                <a:latin typeface="Calibri"/>
              </a:rPr>
              <a:t>is </a:t>
            </a:r>
            <a:r>
              <a:rPr kumimoji="0" lang="en-US" sz="3600" b="0" i="0" u="none" strike="noStrike" kern="1200" cap="none" spc="0" normalizeH="0" baseline="0" noProof="0" dirty="0">
                <a:ln>
                  <a:noFill/>
                </a:ln>
                <a:solidFill>
                  <a:schemeClr val="accent2">
                    <a:lumMod val="75000"/>
                  </a:schemeClr>
                </a:solidFill>
                <a:effectLst/>
                <a:uLnTx/>
                <a:uFillTx/>
                <a:latin typeface="Calibri"/>
                <a:ea typeface="+mn-ea"/>
                <a:cs typeface="+mn-cs"/>
              </a:rPr>
              <a:t>Trauma?</a:t>
            </a:r>
          </a:p>
        </p:txBody>
      </p:sp>
    </p:spTree>
    <p:extLst>
      <p:ext uri="{BB962C8B-B14F-4D97-AF65-F5344CB8AC3E}">
        <p14:creationId xmlns:p14="http://schemas.microsoft.com/office/powerpoint/2010/main" val="32579212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EE2540-ECBA-41C0-A92E-52163A333A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7" name="Content Placeholder 3">
            <a:extLst>
              <a:ext uri="{FF2B5EF4-FFF2-40B4-BE49-F238E27FC236}">
                <a16:creationId xmlns:a16="http://schemas.microsoft.com/office/drawing/2014/main" id="{C944F646-5EDD-4BD6-8D5A-2A8311BFB0C1}"/>
              </a:ext>
            </a:extLst>
          </p:cNvPr>
          <p:cNvSpPr txBox="1">
            <a:spLocks/>
          </p:cNvSpPr>
          <p:nvPr/>
        </p:nvSpPr>
        <p:spPr>
          <a:xfrm>
            <a:off x="6692901" y="1146175"/>
            <a:ext cx="5181600" cy="4351338"/>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200"/>
              </a:spcBef>
              <a:spcAft>
                <a:spcPts val="0"/>
              </a:spcAft>
              <a:buClr>
                <a:srgbClr val="5C2F92"/>
              </a:buClr>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BB3CE9AC-D708-BEDE-4DF5-8C963CD4EA93}"/>
              </a:ext>
            </a:extLst>
          </p:cNvPr>
          <p:cNvSpPr txBox="1">
            <a:spLocks/>
          </p:cNvSpPr>
          <p:nvPr/>
        </p:nvSpPr>
        <p:spPr>
          <a:xfrm>
            <a:off x="297561" y="111920"/>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2">
                    <a:lumMod val="75000"/>
                  </a:schemeClr>
                </a:solidFill>
                <a:effectLst/>
                <a:uLnTx/>
                <a:uFillTx/>
                <a:latin typeface="Calibri"/>
                <a:ea typeface="+mn-ea"/>
                <a:cs typeface="+mn-cs"/>
              </a:rPr>
              <a:t>Symptom Overlap?</a:t>
            </a:r>
          </a:p>
        </p:txBody>
      </p:sp>
      <p:graphicFrame>
        <p:nvGraphicFramePr>
          <p:cNvPr id="9" name="Table 9">
            <a:extLst>
              <a:ext uri="{FF2B5EF4-FFF2-40B4-BE49-F238E27FC236}">
                <a16:creationId xmlns:a16="http://schemas.microsoft.com/office/drawing/2014/main" id="{6C743B76-E1A7-BA44-71B8-417C3B080E75}"/>
              </a:ext>
            </a:extLst>
          </p:cNvPr>
          <p:cNvGraphicFramePr>
            <a:graphicFrameLocks noGrp="1"/>
          </p:cNvGraphicFramePr>
          <p:nvPr>
            <p:ph sz="half" idx="1"/>
            <p:extLst>
              <p:ext uri="{D42A27DB-BD31-4B8C-83A1-F6EECF244321}">
                <p14:modId xmlns:p14="http://schemas.microsoft.com/office/powerpoint/2010/main" val="214177448"/>
              </p:ext>
            </p:extLst>
          </p:nvPr>
        </p:nvGraphicFramePr>
        <p:xfrm>
          <a:off x="296861" y="1146174"/>
          <a:ext cx="11577639" cy="5283009"/>
        </p:xfrm>
        <a:graphic>
          <a:graphicData uri="http://schemas.openxmlformats.org/drawingml/2006/table">
            <a:tbl>
              <a:tblPr firstRow="1" bandRow="1">
                <a:tableStyleId>{5C22544A-7EE6-4342-B048-85BDC9FD1C3A}</a:tableStyleId>
              </a:tblPr>
              <a:tblGrid>
                <a:gridCol w="1363386">
                  <a:extLst>
                    <a:ext uri="{9D8B030D-6E8A-4147-A177-3AD203B41FA5}">
                      <a16:colId xmlns:a16="http://schemas.microsoft.com/office/drawing/2014/main" val="3757881112"/>
                    </a:ext>
                  </a:extLst>
                </a:gridCol>
                <a:gridCol w="1872380">
                  <a:extLst>
                    <a:ext uri="{9D8B030D-6E8A-4147-A177-3AD203B41FA5}">
                      <a16:colId xmlns:a16="http://schemas.microsoft.com/office/drawing/2014/main" val="1755604552"/>
                    </a:ext>
                  </a:extLst>
                </a:gridCol>
                <a:gridCol w="4443410">
                  <a:extLst>
                    <a:ext uri="{9D8B030D-6E8A-4147-A177-3AD203B41FA5}">
                      <a16:colId xmlns:a16="http://schemas.microsoft.com/office/drawing/2014/main" val="3587085418"/>
                    </a:ext>
                  </a:extLst>
                </a:gridCol>
                <a:gridCol w="3898463">
                  <a:extLst>
                    <a:ext uri="{9D8B030D-6E8A-4147-A177-3AD203B41FA5}">
                      <a16:colId xmlns:a16="http://schemas.microsoft.com/office/drawing/2014/main" val="4159040102"/>
                    </a:ext>
                  </a:extLst>
                </a:gridCol>
              </a:tblGrid>
              <a:tr h="697756">
                <a:tc>
                  <a:txBody>
                    <a:bodyPr/>
                    <a:lstStyle/>
                    <a:p>
                      <a:r>
                        <a:rPr lang="en-US" dirty="0"/>
                        <a:t>Symptoms</a:t>
                      </a:r>
                    </a:p>
                    <a:p>
                      <a:r>
                        <a:rPr lang="en-US" dirty="0"/>
                        <a:t>of ASD</a:t>
                      </a:r>
                    </a:p>
                  </a:txBody>
                  <a:tcPr>
                    <a:solidFill>
                      <a:schemeClr val="accent2">
                        <a:lumMod val="75000"/>
                      </a:schemeClr>
                    </a:solidFill>
                  </a:tcPr>
                </a:tc>
                <a:tc>
                  <a:txBody>
                    <a:bodyPr/>
                    <a:lstStyle/>
                    <a:p>
                      <a:r>
                        <a:rPr lang="en-US" dirty="0"/>
                        <a:t>Problems seen</a:t>
                      </a:r>
                    </a:p>
                    <a:p>
                      <a:r>
                        <a:rPr lang="en-US" dirty="0"/>
                        <a:t>in both ASD &amp; AD</a:t>
                      </a:r>
                    </a:p>
                  </a:txBody>
                  <a:tcPr>
                    <a:solidFill>
                      <a:schemeClr val="accent2">
                        <a:lumMod val="75000"/>
                      </a:schemeClr>
                    </a:solidFill>
                  </a:tcPr>
                </a:tc>
                <a:tc>
                  <a:txBody>
                    <a:bodyPr/>
                    <a:lstStyle/>
                    <a:p>
                      <a:r>
                        <a:rPr lang="en-US" dirty="0"/>
                        <a:t>Typical presentation in Autistic Spectrum Disorder</a:t>
                      </a:r>
                    </a:p>
                  </a:txBody>
                  <a:tcPr>
                    <a:solidFill>
                      <a:schemeClr val="accent2">
                        <a:lumMod val="75000"/>
                      </a:schemeClr>
                    </a:solidFill>
                  </a:tcPr>
                </a:tc>
                <a:tc>
                  <a:txBody>
                    <a:bodyPr/>
                    <a:lstStyle/>
                    <a:p>
                      <a:r>
                        <a:rPr lang="en-US" dirty="0"/>
                        <a:t>Typical presentation in Attachment Problems</a:t>
                      </a:r>
                    </a:p>
                  </a:txBody>
                  <a:tcPr>
                    <a:solidFill>
                      <a:schemeClr val="accent2">
                        <a:lumMod val="75000"/>
                      </a:schemeClr>
                    </a:solidFill>
                  </a:tcPr>
                </a:tc>
                <a:extLst>
                  <a:ext uri="{0D108BD9-81ED-4DB2-BD59-A6C34878D82A}">
                    <a16:rowId xmlns:a16="http://schemas.microsoft.com/office/drawing/2014/main" val="2311378286"/>
                  </a:ext>
                </a:extLst>
              </a:tr>
              <a:tr h="4585253">
                <a:tc>
                  <a:txBody>
                    <a:bodyPr/>
                    <a:lstStyle/>
                    <a:p>
                      <a:r>
                        <a:rPr lang="en-US" dirty="0"/>
                        <a:t>Lack of flexibility of thought and behavior</a:t>
                      </a:r>
                    </a:p>
                  </a:txBody>
                  <a:tcPr>
                    <a:solidFill>
                      <a:schemeClr val="bg1"/>
                    </a:solidFill>
                  </a:tcPr>
                </a:tc>
                <a:tc>
                  <a:txBody>
                    <a:bodyPr/>
                    <a:lstStyle/>
                    <a:p>
                      <a:r>
                        <a:rPr lang="en-US" dirty="0"/>
                        <a:t>Preference</a:t>
                      </a:r>
                    </a:p>
                    <a:p>
                      <a:r>
                        <a:rPr lang="en-US" dirty="0"/>
                        <a:t>for predictability</a:t>
                      </a:r>
                    </a:p>
                    <a:p>
                      <a:r>
                        <a:rPr lang="en-US" dirty="0"/>
                        <a:t>in daily life</a:t>
                      </a:r>
                    </a:p>
                  </a:txBody>
                  <a:tcPr>
                    <a:solidFill>
                      <a:schemeClr val="bg1"/>
                    </a:solidFill>
                  </a:tcPr>
                </a:tc>
                <a:tc>
                  <a:txBody>
                    <a:bodyPr/>
                    <a:lstStyle/>
                    <a:p>
                      <a:r>
                        <a:rPr lang="en-US" dirty="0"/>
                        <a:t>• Repetitive questions related to intense interests</a:t>
                      </a:r>
                    </a:p>
                    <a:p>
                      <a:r>
                        <a:rPr lang="en-US" dirty="0"/>
                        <a:t>• Repetitive questioning re changes in routines and new experiences</a:t>
                      </a:r>
                    </a:p>
                    <a:p>
                      <a:r>
                        <a:rPr lang="en-US" dirty="0"/>
                        <a:t>• Ritualized greetings </a:t>
                      </a:r>
                    </a:p>
                    <a:p>
                      <a:r>
                        <a:rPr lang="en-US" dirty="0"/>
                        <a:t>• Becomes anxious if routine is removed and may seek to impose usual routine </a:t>
                      </a:r>
                    </a:p>
                    <a:p>
                      <a:r>
                        <a:rPr lang="en-US" dirty="0"/>
                        <a:t>• Inclined to try to repeat experiences and to</a:t>
                      </a:r>
                    </a:p>
                    <a:p>
                      <a:r>
                        <a:rPr lang="en-US" dirty="0"/>
                        <a:t>interpret any repetition as routine (e.g.</a:t>
                      </a:r>
                    </a:p>
                    <a:p>
                      <a:r>
                        <a:rPr lang="en-US" dirty="0"/>
                        <a:t>asks/demands repetition of following the same route to school; cannot cope with a change to appointments)</a:t>
                      </a:r>
                    </a:p>
                    <a:p>
                      <a:r>
                        <a:rPr lang="en-US" dirty="0"/>
                        <a:t>• Distressed when a routine or ritual cannot be completed (e.g., when cannot follow the usual route because of road work)</a:t>
                      </a:r>
                    </a:p>
                  </a:txBody>
                  <a:tcPr>
                    <a:solidFill>
                      <a:schemeClr val="bg1"/>
                    </a:solidFill>
                  </a:tcPr>
                </a:tc>
                <a:tc>
                  <a:txBody>
                    <a:bodyPr/>
                    <a:lstStyle/>
                    <a:p>
                      <a:r>
                        <a:rPr lang="en-US" dirty="0"/>
                        <a:t>• Preference for ritualized caring processes (e.g., bedtimes, meals)</a:t>
                      </a:r>
                    </a:p>
                    <a:p>
                      <a:r>
                        <a:rPr lang="en-US" dirty="0"/>
                        <a:t>• Repetitive questioning of changes in routines and new experiences</a:t>
                      </a:r>
                    </a:p>
                    <a:p>
                      <a:r>
                        <a:rPr lang="en-US" dirty="0"/>
                        <a:t>• Copes better with predictability in daily routines </a:t>
                      </a:r>
                      <a:r>
                        <a:rPr lang="en-US" u="sng" dirty="0"/>
                        <a:t>but usually enjoys change and celebrations</a:t>
                      </a:r>
                    </a:p>
                    <a:p>
                      <a:r>
                        <a:rPr lang="en-US" dirty="0"/>
                        <a:t>• Looks forward to new experiences but may not manage the emotions they provoke (e.g., excitement or disappointment)</a:t>
                      </a:r>
                    </a:p>
                    <a:p>
                      <a:r>
                        <a:rPr lang="en-US" dirty="0"/>
                        <a:t>• Takes time to learn new routines</a:t>
                      </a:r>
                    </a:p>
                    <a:p>
                      <a:r>
                        <a:rPr lang="en-US" dirty="0"/>
                        <a:t>• Routines tend to be imposed by adults in order to contain the child’s behavior more easily</a:t>
                      </a:r>
                    </a:p>
                  </a:txBody>
                  <a:tcPr>
                    <a:solidFill>
                      <a:schemeClr val="bg1"/>
                    </a:solidFill>
                  </a:tcPr>
                </a:tc>
                <a:extLst>
                  <a:ext uri="{0D108BD9-81ED-4DB2-BD59-A6C34878D82A}">
                    <a16:rowId xmlns:a16="http://schemas.microsoft.com/office/drawing/2014/main" val="604970870"/>
                  </a:ext>
                </a:extLst>
              </a:tr>
            </a:tbl>
          </a:graphicData>
        </a:graphic>
      </p:graphicFrame>
    </p:spTree>
    <p:extLst>
      <p:ext uri="{BB962C8B-B14F-4D97-AF65-F5344CB8AC3E}">
        <p14:creationId xmlns:p14="http://schemas.microsoft.com/office/powerpoint/2010/main" val="15974888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F050-8F51-4898-A872-30A19F5F292D}"/>
              </a:ext>
            </a:extLst>
          </p:cNvPr>
          <p:cNvSpPr>
            <a:spLocks noGrp="1"/>
          </p:cNvSpPr>
          <p:nvPr>
            <p:ph idx="1"/>
          </p:nvPr>
        </p:nvSpPr>
        <p:spPr>
          <a:xfrm>
            <a:off x="617838" y="1146950"/>
            <a:ext cx="9459614" cy="5182598"/>
          </a:xfrm>
        </p:spPr>
        <p:txBody>
          <a:bodyPr/>
          <a:lstStyle/>
          <a:p>
            <a:pPr marL="0" indent="0">
              <a:buNone/>
            </a:pPr>
            <a:r>
              <a:rPr lang="en-US" sz="2400" b="1" dirty="0"/>
              <a:t>The role of the PCP when screening for ASD risk….</a:t>
            </a:r>
          </a:p>
          <a:p>
            <a:r>
              <a:rPr lang="en-US" sz="2400" dirty="0"/>
              <a:t>Performing developmental screenings and observations</a:t>
            </a:r>
          </a:p>
          <a:p>
            <a:pPr lvl="1"/>
            <a:r>
              <a:rPr lang="en-US" sz="2400" dirty="0"/>
              <a:t>M-CHAT</a:t>
            </a:r>
          </a:p>
          <a:p>
            <a:pPr lvl="1"/>
            <a:r>
              <a:rPr lang="en-US" sz="2400" dirty="0"/>
              <a:t>Social Communication Questionnaire</a:t>
            </a:r>
          </a:p>
          <a:p>
            <a:pPr lvl="1"/>
            <a:r>
              <a:rPr lang="en-US" sz="2400" dirty="0"/>
              <a:t>Childhood Autism Rating Scale (CARS)</a:t>
            </a:r>
          </a:p>
          <a:p>
            <a:pPr lvl="1"/>
            <a:r>
              <a:rPr lang="en-US" sz="2400" dirty="0"/>
              <a:t>High Functioning Autism Spectrum Screening Questionnaire </a:t>
            </a:r>
          </a:p>
          <a:p>
            <a:r>
              <a:rPr lang="en-US" sz="2400" dirty="0"/>
              <a:t>Assisting with the diagnostic process</a:t>
            </a:r>
          </a:p>
          <a:p>
            <a:r>
              <a:rPr lang="en-US" sz="2400" dirty="0"/>
              <a:t>Identifying/managing co-occurring conditions</a:t>
            </a:r>
          </a:p>
          <a:p>
            <a:r>
              <a:rPr lang="en-US" sz="2400" dirty="0"/>
              <a:t>Supporting cross system collaboration</a:t>
            </a:r>
          </a:p>
          <a:p>
            <a:pPr marL="0" indent="0">
              <a:buNone/>
            </a:pPr>
            <a:endParaRPr lang="en-US" i="1" dirty="0"/>
          </a:p>
        </p:txBody>
      </p:sp>
      <p:sp>
        <p:nvSpPr>
          <p:cNvPr id="4" name="Slide Number Placeholder 3">
            <a:extLst>
              <a:ext uri="{FF2B5EF4-FFF2-40B4-BE49-F238E27FC236}">
                <a16:creationId xmlns:a16="http://schemas.microsoft.com/office/drawing/2014/main" id="{C90EF270-A66C-4081-A096-CC2DCF286B0A}"/>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27</a:t>
            </a:fld>
            <a:endParaRPr lang="en-US" dirty="0">
              <a:solidFill>
                <a:prstClr val="black">
                  <a:lumMod val="65000"/>
                  <a:lumOff val="35000"/>
                </a:prstClr>
              </a:solidFill>
              <a:latin typeface="Calibri"/>
            </a:endParaRPr>
          </a:p>
        </p:txBody>
      </p:sp>
      <p:sp>
        <p:nvSpPr>
          <p:cNvPr id="5" name="Title 1">
            <a:extLst>
              <a:ext uri="{FF2B5EF4-FFF2-40B4-BE49-F238E27FC236}">
                <a16:creationId xmlns:a16="http://schemas.microsoft.com/office/drawing/2014/main" id="{23EFB44A-FAC0-A1A1-6802-940C0296C8C2}"/>
              </a:ext>
            </a:extLst>
          </p:cNvPr>
          <p:cNvSpPr txBox="1">
            <a:spLocks/>
          </p:cNvSpPr>
          <p:nvPr/>
        </p:nvSpPr>
        <p:spPr>
          <a:xfrm>
            <a:off x="267884" y="118576"/>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accent2">
                    <a:lumMod val="75000"/>
                  </a:schemeClr>
                </a:solidFill>
              </a:rPr>
              <a:t>Screening and Assessment</a:t>
            </a:r>
            <a:endParaRPr lang="en-US" sz="3200" dirty="0">
              <a:solidFill>
                <a:schemeClr val="accent2">
                  <a:lumMod val="75000"/>
                </a:schemeClr>
              </a:solidFill>
            </a:endParaRPr>
          </a:p>
        </p:txBody>
      </p:sp>
    </p:spTree>
    <p:extLst>
      <p:ext uri="{BB962C8B-B14F-4D97-AF65-F5344CB8AC3E}">
        <p14:creationId xmlns:p14="http://schemas.microsoft.com/office/powerpoint/2010/main" val="37195146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F050-8F51-4898-A872-30A19F5F292D}"/>
              </a:ext>
            </a:extLst>
          </p:cNvPr>
          <p:cNvSpPr>
            <a:spLocks noGrp="1"/>
          </p:cNvSpPr>
          <p:nvPr>
            <p:ph idx="1"/>
          </p:nvPr>
        </p:nvSpPr>
        <p:spPr>
          <a:xfrm>
            <a:off x="617838" y="1146950"/>
            <a:ext cx="9459614" cy="5182598"/>
          </a:xfrm>
        </p:spPr>
        <p:txBody>
          <a:bodyPr/>
          <a:lstStyle/>
          <a:p>
            <a:r>
              <a:rPr lang="en-US" sz="2800" dirty="0"/>
              <a:t>Developmental/Behavioral Pediatricians</a:t>
            </a:r>
          </a:p>
          <a:p>
            <a:r>
              <a:rPr lang="en-US" sz="2800" dirty="0"/>
              <a:t>Neurologists</a:t>
            </a:r>
          </a:p>
          <a:p>
            <a:r>
              <a:rPr lang="en-US" sz="2800" dirty="0"/>
              <a:t>Child Psychiatrists </a:t>
            </a:r>
          </a:p>
          <a:p>
            <a:r>
              <a:rPr lang="en-US" sz="2800" dirty="0"/>
              <a:t>Licensed Psychologist *</a:t>
            </a:r>
          </a:p>
          <a:p>
            <a:pPr marL="0" indent="0">
              <a:buNone/>
            </a:pPr>
            <a:r>
              <a:rPr lang="en-US" sz="2000" i="1" dirty="0"/>
              <a:t>*with expertise in ASD </a:t>
            </a:r>
            <a:endParaRPr lang="en-US" sz="1400" i="1" dirty="0"/>
          </a:p>
        </p:txBody>
      </p:sp>
      <p:sp>
        <p:nvSpPr>
          <p:cNvPr id="4" name="Slide Number Placeholder 3">
            <a:extLst>
              <a:ext uri="{FF2B5EF4-FFF2-40B4-BE49-F238E27FC236}">
                <a16:creationId xmlns:a16="http://schemas.microsoft.com/office/drawing/2014/main" id="{C90EF270-A66C-4081-A096-CC2DCF286B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23EFB44A-FAC0-A1A1-6802-940C0296C8C2}"/>
              </a:ext>
            </a:extLst>
          </p:cNvPr>
          <p:cNvSpPr txBox="1">
            <a:spLocks/>
          </p:cNvSpPr>
          <p:nvPr/>
        </p:nvSpPr>
        <p:spPr>
          <a:xfrm>
            <a:off x="402685" y="227562"/>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accent2">
                    <a:lumMod val="75000"/>
                  </a:schemeClr>
                </a:solidFill>
              </a:rPr>
              <a:t>Multidisciplinary Assessment</a:t>
            </a:r>
          </a:p>
        </p:txBody>
      </p:sp>
    </p:spTree>
    <p:extLst>
      <p:ext uri="{BB962C8B-B14F-4D97-AF65-F5344CB8AC3E}">
        <p14:creationId xmlns:p14="http://schemas.microsoft.com/office/powerpoint/2010/main" val="185421721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BDCF-DF15-4448-A2FB-06A12CCFC978}"/>
              </a:ext>
            </a:extLst>
          </p:cNvPr>
          <p:cNvSpPr>
            <a:spLocks noGrp="1"/>
          </p:cNvSpPr>
          <p:nvPr>
            <p:ph type="title"/>
          </p:nvPr>
        </p:nvSpPr>
        <p:spPr>
          <a:xfrm>
            <a:off x="691366" y="189652"/>
            <a:ext cx="7184665" cy="784126"/>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Treatment Modalities/Best Practices</a:t>
            </a:r>
          </a:p>
        </p:txBody>
      </p:sp>
      <p:sp>
        <p:nvSpPr>
          <p:cNvPr id="3" name="Content Placeholder 2">
            <a:extLst>
              <a:ext uri="{FF2B5EF4-FFF2-40B4-BE49-F238E27FC236}">
                <a16:creationId xmlns:a16="http://schemas.microsoft.com/office/drawing/2014/main" id="{E6011F8B-1D97-423C-B623-0CE3267ACA81}"/>
              </a:ext>
            </a:extLst>
          </p:cNvPr>
          <p:cNvSpPr>
            <a:spLocks noGrp="1"/>
          </p:cNvSpPr>
          <p:nvPr>
            <p:ph idx="1"/>
          </p:nvPr>
        </p:nvSpPr>
        <p:spPr>
          <a:xfrm>
            <a:off x="691367" y="973778"/>
            <a:ext cx="9410469" cy="5282233"/>
          </a:xfrm>
        </p:spPr>
        <p:txBody>
          <a:bodyPr vert="horz" lIns="91440" tIns="45720" rIns="91440" bIns="45720" rtlCol="0" anchor="t">
            <a:noAutofit/>
          </a:bodyPr>
          <a:lstStyle/>
          <a:p>
            <a:r>
              <a:rPr lang="en-US" sz="2200" dirty="0"/>
              <a:t>Intensive Behavioral Health Services- Individual and Applied Behavior Analysis </a:t>
            </a:r>
          </a:p>
          <a:p>
            <a:r>
              <a:rPr lang="en-US" sz="2200" dirty="0"/>
              <a:t>Developmental Relationship-Focused Interventions</a:t>
            </a:r>
            <a:endParaRPr lang="en-US" sz="2200" dirty="0">
              <a:cs typeface="Calibri"/>
            </a:endParaRPr>
          </a:p>
          <a:p>
            <a:r>
              <a:rPr lang="en-US" sz="2200" dirty="0"/>
              <a:t>Early Start Denver Model (ESDM)</a:t>
            </a:r>
            <a:endParaRPr lang="en-US" sz="2200" dirty="0">
              <a:cs typeface="Calibri"/>
            </a:endParaRPr>
          </a:p>
          <a:p>
            <a:r>
              <a:rPr lang="en-US" sz="2200" dirty="0"/>
              <a:t>Social Skills Training</a:t>
            </a:r>
            <a:endParaRPr lang="en-US" sz="2200" dirty="0">
              <a:cs typeface="Calibri"/>
            </a:endParaRPr>
          </a:p>
          <a:p>
            <a:r>
              <a:rPr lang="en-US" sz="2200" dirty="0"/>
              <a:t>TEACCH</a:t>
            </a:r>
            <a:endParaRPr lang="en-US" sz="2200" dirty="0">
              <a:cs typeface="Calibri"/>
            </a:endParaRPr>
          </a:p>
          <a:p>
            <a:r>
              <a:rPr lang="en-US" sz="2200" dirty="0"/>
              <a:t>CBT</a:t>
            </a:r>
            <a:endParaRPr lang="en-US" sz="2200" dirty="0">
              <a:cs typeface="Calibri"/>
            </a:endParaRPr>
          </a:p>
          <a:p>
            <a:r>
              <a:rPr lang="en-US" sz="2200" dirty="0"/>
              <a:t>Educational Intervention: Speech/Language Therapy, Sensory Therapy, Occupational Therapy</a:t>
            </a:r>
            <a:endParaRPr lang="en-US" sz="2200" dirty="0">
              <a:cs typeface="Calibri"/>
            </a:endParaRPr>
          </a:p>
          <a:p>
            <a:r>
              <a:rPr lang="en-US" sz="2200" dirty="0"/>
              <a:t>Medication Management</a:t>
            </a:r>
            <a:endParaRPr lang="en-US" sz="2200" dirty="0">
              <a:cs typeface="Calibri"/>
            </a:endParaRPr>
          </a:p>
          <a:p>
            <a:r>
              <a:rPr lang="en-US" sz="2200" dirty="0"/>
              <a:t>Parent Child </a:t>
            </a:r>
            <a:endParaRPr lang="en-US" sz="2200" dirty="0">
              <a:highlight>
                <a:srgbClr val="FFFF00"/>
              </a:highlight>
              <a:cs typeface="Calibri"/>
            </a:endParaRPr>
          </a:p>
          <a:p>
            <a:r>
              <a:rPr lang="en-US" sz="2200" dirty="0"/>
              <a:t>Expressive Therapies:  Music Therapy</a:t>
            </a:r>
            <a:endParaRPr lang="en-US" sz="2200"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68C0EE6B-B89A-4736-8E23-260DB737C29C}"/>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29</a:t>
            </a:fld>
            <a:endParaRPr lang="en-US" dirty="0">
              <a:solidFill>
                <a:prstClr val="black">
                  <a:lumMod val="65000"/>
                  <a:lumOff val="35000"/>
                </a:prstClr>
              </a:solidFill>
              <a:latin typeface="Calibri"/>
            </a:endParaRPr>
          </a:p>
        </p:txBody>
      </p:sp>
      <p:pic>
        <p:nvPicPr>
          <p:cNvPr id="5" name="Picture 4">
            <a:extLst>
              <a:ext uri="{FF2B5EF4-FFF2-40B4-BE49-F238E27FC236}">
                <a16:creationId xmlns:a16="http://schemas.microsoft.com/office/drawing/2014/main" id="{6E41A50D-B9C1-4BFF-AAAE-B75AEF6CA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6317" y="4378585"/>
            <a:ext cx="3565603" cy="1441021"/>
          </a:xfrm>
          <a:prstGeom prst="rect">
            <a:avLst/>
          </a:prstGeom>
        </p:spPr>
      </p:pic>
      <p:sp>
        <p:nvSpPr>
          <p:cNvPr id="7" name="TextBox 6">
            <a:extLst>
              <a:ext uri="{FF2B5EF4-FFF2-40B4-BE49-F238E27FC236}">
                <a16:creationId xmlns:a16="http://schemas.microsoft.com/office/drawing/2014/main" id="{60512DC0-3D37-DA5A-837E-FD79C79B05FB}"/>
              </a:ext>
            </a:extLst>
          </p:cNvPr>
          <p:cNvSpPr txBox="1"/>
          <p:nvPr/>
        </p:nvSpPr>
        <p:spPr>
          <a:xfrm>
            <a:off x="805119" y="6211669"/>
            <a:ext cx="9144000" cy="646331"/>
          </a:xfrm>
          <a:prstGeom prst="rect">
            <a:avLst/>
          </a:prstGeom>
          <a:noFill/>
        </p:spPr>
        <p:txBody>
          <a:bodyPr wrap="square">
            <a:spAutoFit/>
          </a:bodyPr>
          <a:lstStyle/>
          <a:p>
            <a:r>
              <a:rPr lang="en-US" dirty="0">
                <a:hlinkClick r:id="rId5"/>
              </a:rPr>
              <a:t>https://nationalautismcenter.org/national-standards/phase-2-2015/</a:t>
            </a:r>
            <a:r>
              <a:rPr lang="en-US" dirty="0"/>
              <a:t>  </a:t>
            </a:r>
          </a:p>
          <a:p>
            <a:r>
              <a:rPr lang="en-US" dirty="0">
                <a:hlinkClick r:id="rId6"/>
              </a:rPr>
              <a:t>https://autismpdc.fpg.unc.edu/evidence-based-practices</a:t>
            </a:r>
            <a:r>
              <a:rPr lang="en-US" dirty="0"/>
              <a:t>   </a:t>
            </a:r>
          </a:p>
        </p:txBody>
      </p:sp>
    </p:spTree>
    <p:extLst>
      <p:ext uri="{BB962C8B-B14F-4D97-AF65-F5344CB8AC3E}">
        <p14:creationId xmlns:p14="http://schemas.microsoft.com/office/powerpoint/2010/main" val="401999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267884" y="252619"/>
            <a:ext cx="3791264" cy="819752"/>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What is Autism?</a:t>
            </a: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664522" y="1072371"/>
            <a:ext cx="9272332" cy="5133081"/>
          </a:xfrm>
        </p:spPr>
        <p:txBody>
          <a:bodyPr/>
          <a:lstStyle/>
          <a:p>
            <a:r>
              <a:rPr lang="en-US" sz="2400" dirty="0"/>
              <a:t>Neurodevelopmental disorder</a:t>
            </a:r>
          </a:p>
          <a:p>
            <a:r>
              <a:rPr lang="en-US" sz="2400" dirty="0"/>
              <a:t>Impairments in social communication and restrictive/repetitive behaviors</a:t>
            </a:r>
          </a:p>
          <a:p>
            <a:r>
              <a:rPr lang="en-US" sz="2400" dirty="0"/>
              <a:t>Sensory sensitivities</a:t>
            </a:r>
          </a:p>
          <a:p>
            <a:r>
              <a:rPr lang="en-US" sz="2400" dirty="0"/>
              <a:t>Early Childhood onset</a:t>
            </a:r>
          </a:p>
          <a:p>
            <a:r>
              <a:rPr lang="en-US" sz="2400" dirty="0"/>
              <a:t>Not a “one size fits all” diagnosis”</a:t>
            </a:r>
          </a:p>
          <a:p>
            <a:pPr fontAlgn="base"/>
            <a:r>
              <a:rPr lang="en-US" sz="2400" dirty="0">
                <a:solidFill>
                  <a:srgbClr val="000000"/>
                </a:solidFill>
                <a:latin typeface="Calibri" panose="020F0502020204030204" pitchFamily="34" charset="0"/>
              </a:rPr>
              <a:t>Individuals with Autism “fall on the spectrum” rather than classifying them as “high functioning” versus “low functioning”</a:t>
            </a:r>
            <a:r>
              <a:rPr lang="en-US" sz="2400" dirty="0">
                <a:latin typeface="Calibri" panose="020F0502020204030204" pitchFamily="34" charset="0"/>
              </a:rPr>
              <a:t>​</a:t>
            </a:r>
          </a:p>
          <a:p>
            <a:pPr fontAlgn="base"/>
            <a:r>
              <a:rPr lang="en-US" sz="2400" dirty="0">
                <a:solidFill>
                  <a:srgbClr val="000000"/>
                </a:solidFill>
                <a:latin typeface="Calibri" panose="020F0502020204030204" pitchFamily="34" charset="0"/>
              </a:rPr>
              <a:t>“If you’ve met one person with autism, you’ve met one person with autism.”- </a:t>
            </a:r>
            <a:r>
              <a:rPr lang="en-US" sz="2400" b="1" dirty="0">
                <a:solidFill>
                  <a:srgbClr val="000000"/>
                </a:solidFill>
                <a:latin typeface="Calibri" panose="020F0502020204030204" pitchFamily="34" charset="0"/>
              </a:rPr>
              <a:t>Dr. Stephen Shore</a:t>
            </a:r>
          </a:p>
          <a:p>
            <a:endParaRPr lang="en-US"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fld id="{BC8AEE7E-FAD4-4EE3-9D98-D5CFF485C706}" type="slidenum">
              <a:rPr lang="en-US" smtClean="0"/>
              <a:t>3</a:t>
            </a:fld>
            <a:endParaRPr lang="en-US" dirty="0"/>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289637">
            <a:off x="7740955" y="2292427"/>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814451">
            <a:off x="8816929" y="194986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04902">
            <a:off x="8990914" y="3118922"/>
            <a:ext cx="8667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591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BDCF-DF15-4448-A2FB-06A12CCFC978}"/>
              </a:ext>
            </a:extLst>
          </p:cNvPr>
          <p:cNvSpPr>
            <a:spLocks noGrp="1"/>
          </p:cNvSpPr>
          <p:nvPr>
            <p:ph type="title"/>
          </p:nvPr>
        </p:nvSpPr>
        <p:spPr>
          <a:xfrm>
            <a:off x="339600" y="428001"/>
            <a:ext cx="9147577" cy="784126"/>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Evidence-Based Practices/Treatment </a:t>
            </a:r>
            <a:br>
              <a:rPr lang="en-US" sz="3600" dirty="0">
                <a:solidFill>
                  <a:schemeClr val="accent2">
                    <a:lumMod val="75000"/>
                  </a:schemeClr>
                </a:solidFill>
              </a:rPr>
            </a:br>
            <a:r>
              <a:rPr lang="en-US" sz="3600" dirty="0">
                <a:solidFill>
                  <a:schemeClr val="accent2">
                    <a:lumMod val="75000"/>
                  </a:schemeClr>
                </a:solidFill>
              </a:rPr>
              <a:t>Modalities</a:t>
            </a:r>
            <a:endParaRPr lang="en-US" sz="3600" dirty="0">
              <a:solidFill>
                <a:schemeClr val="accent2">
                  <a:lumMod val="75000"/>
                </a:schemeClr>
              </a:solidFill>
              <a:cs typeface="Calibri"/>
            </a:endParaRPr>
          </a:p>
        </p:txBody>
      </p:sp>
      <p:sp>
        <p:nvSpPr>
          <p:cNvPr id="3" name="Content Placeholder 2">
            <a:extLst>
              <a:ext uri="{FF2B5EF4-FFF2-40B4-BE49-F238E27FC236}">
                <a16:creationId xmlns:a16="http://schemas.microsoft.com/office/drawing/2014/main" id="{E6011F8B-1D97-423C-B623-0CE3267ACA81}"/>
              </a:ext>
            </a:extLst>
          </p:cNvPr>
          <p:cNvSpPr>
            <a:spLocks noGrp="1"/>
          </p:cNvSpPr>
          <p:nvPr>
            <p:ph idx="1"/>
          </p:nvPr>
        </p:nvSpPr>
        <p:spPr>
          <a:xfrm>
            <a:off x="666983" y="1572768"/>
            <a:ext cx="9410469" cy="4856415"/>
          </a:xfrm>
        </p:spPr>
        <p:txBody>
          <a:bodyPr vert="horz" lIns="91440" tIns="45720" rIns="91440" bIns="45720" rtlCol="0" anchor="t">
            <a:noAutofit/>
          </a:bodyPr>
          <a:lstStyle/>
          <a:p>
            <a:pPr marL="0" indent="0">
              <a:buNone/>
            </a:pPr>
            <a:r>
              <a:rPr lang="en-US" sz="2800" b="1" dirty="0">
                <a:cs typeface="Calibri"/>
              </a:rPr>
              <a:t>Treatment Models - </a:t>
            </a:r>
          </a:p>
          <a:p>
            <a:r>
              <a:rPr lang="en-US" sz="2800" dirty="0">
                <a:cs typeface="Calibri"/>
              </a:rPr>
              <a:t>Early Start Denver Model</a:t>
            </a:r>
          </a:p>
          <a:p>
            <a:r>
              <a:rPr lang="en-US" sz="2800" dirty="0">
                <a:cs typeface="Calibri"/>
              </a:rPr>
              <a:t>Comprehensive Behavioral Treatment for Young Children</a:t>
            </a:r>
          </a:p>
          <a:p>
            <a:pPr marL="0" indent="0">
              <a:buNone/>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68C0EE6B-B89A-4736-8E23-260DB737C29C}"/>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30</a:t>
            </a:fld>
            <a:endParaRPr lang="en-US" dirty="0">
              <a:solidFill>
                <a:prstClr val="black">
                  <a:lumMod val="65000"/>
                  <a:lumOff val="35000"/>
                </a:prstClr>
              </a:solidFill>
              <a:latin typeface="Calibri"/>
            </a:endParaRPr>
          </a:p>
        </p:txBody>
      </p:sp>
      <p:pic>
        <p:nvPicPr>
          <p:cNvPr id="5" name="Picture 4">
            <a:extLst>
              <a:ext uri="{FF2B5EF4-FFF2-40B4-BE49-F238E27FC236}">
                <a16:creationId xmlns:a16="http://schemas.microsoft.com/office/drawing/2014/main" id="{6E41A50D-B9C1-4BFF-AAAE-B75AEF6CA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7036" y="4092026"/>
            <a:ext cx="3565603" cy="1441021"/>
          </a:xfrm>
          <a:prstGeom prst="rect">
            <a:avLst/>
          </a:prstGeom>
        </p:spPr>
      </p:pic>
    </p:spTree>
    <p:extLst>
      <p:ext uri="{BB962C8B-B14F-4D97-AF65-F5344CB8AC3E}">
        <p14:creationId xmlns:p14="http://schemas.microsoft.com/office/powerpoint/2010/main" val="1383226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BDCF-DF15-4448-A2FB-06A12CCFC978}"/>
              </a:ext>
            </a:extLst>
          </p:cNvPr>
          <p:cNvSpPr>
            <a:spLocks noGrp="1"/>
          </p:cNvSpPr>
          <p:nvPr>
            <p:ph type="title"/>
          </p:nvPr>
        </p:nvSpPr>
        <p:spPr>
          <a:xfrm>
            <a:off x="398042" y="445347"/>
            <a:ext cx="9171961" cy="784126"/>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Evidence-Based Practices/Treatment </a:t>
            </a:r>
            <a:br>
              <a:rPr lang="en-US" sz="3600" dirty="0">
                <a:solidFill>
                  <a:schemeClr val="accent2">
                    <a:lumMod val="75000"/>
                  </a:schemeClr>
                </a:solidFill>
              </a:rPr>
            </a:br>
            <a:r>
              <a:rPr lang="en-US" sz="3600" dirty="0">
                <a:solidFill>
                  <a:schemeClr val="accent2">
                    <a:lumMod val="75000"/>
                  </a:schemeClr>
                </a:solidFill>
              </a:rPr>
              <a:t>Modalities</a:t>
            </a:r>
            <a:endParaRPr lang="en-US" sz="3600" dirty="0">
              <a:solidFill>
                <a:schemeClr val="accent2">
                  <a:lumMod val="75000"/>
                </a:schemeClr>
              </a:solidFill>
              <a:cs typeface="Calibri"/>
            </a:endParaRPr>
          </a:p>
        </p:txBody>
      </p:sp>
      <p:sp>
        <p:nvSpPr>
          <p:cNvPr id="3" name="Content Placeholder 2">
            <a:extLst>
              <a:ext uri="{FF2B5EF4-FFF2-40B4-BE49-F238E27FC236}">
                <a16:creationId xmlns:a16="http://schemas.microsoft.com/office/drawing/2014/main" id="{E6011F8B-1D97-423C-B623-0CE3267ACA81}"/>
              </a:ext>
            </a:extLst>
          </p:cNvPr>
          <p:cNvSpPr>
            <a:spLocks noGrp="1"/>
          </p:cNvSpPr>
          <p:nvPr>
            <p:ph idx="1"/>
          </p:nvPr>
        </p:nvSpPr>
        <p:spPr>
          <a:xfrm>
            <a:off x="666983" y="1621536"/>
            <a:ext cx="9410469" cy="4807647"/>
          </a:xfrm>
        </p:spPr>
        <p:txBody>
          <a:bodyPr vert="horz" lIns="91440" tIns="45720" rIns="91440" bIns="45720" rtlCol="0" anchor="t">
            <a:noAutofit/>
          </a:bodyPr>
          <a:lstStyle/>
          <a:p>
            <a:pPr marL="0" indent="0">
              <a:buNone/>
            </a:pPr>
            <a:r>
              <a:rPr lang="en-US" sz="2800" b="1" dirty="0">
                <a:cs typeface="Calibri"/>
              </a:rPr>
              <a:t>Teaching Methods - </a:t>
            </a:r>
          </a:p>
          <a:p>
            <a:r>
              <a:rPr lang="en-US" sz="2800" dirty="0">
                <a:cs typeface="Calibri"/>
              </a:rPr>
              <a:t>Naturalistic Interventions</a:t>
            </a:r>
          </a:p>
          <a:p>
            <a:r>
              <a:rPr lang="en-US" sz="2800" dirty="0">
                <a:cs typeface="Calibri"/>
              </a:rPr>
              <a:t>Discrete Trial Training</a:t>
            </a:r>
          </a:p>
          <a:p>
            <a:pPr marL="0" indent="0">
              <a:buNone/>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68C0EE6B-B89A-4736-8E23-260DB737C29C}"/>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31</a:t>
            </a:fld>
            <a:endParaRPr lang="en-US" dirty="0">
              <a:solidFill>
                <a:prstClr val="black">
                  <a:lumMod val="65000"/>
                  <a:lumOff val="35000"/>
                </a:prstClr>
              </a:solidFill>
              <a:latin typeface="Calibri"/>
            </a:endParaRPr>
          </a:p>
        </p:txBody>
      </p:sp>
      <p:pic>
        <p:nvPicPr>
          <p:cNvPr id="5" name="Picture 4">
            <a:extLst>
              <a:ext uri="{FF2B5EF4-FFF2-40B4-BE49-F238E27FC236}">
                <a16:creationId xmlns:a16="http://schemas.microsoft.com/office/drawing/2014/main" id="{6E41A50D-B9C1-4BFF-AAAE-B75AEF6CA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7036" y="4092026"/>
            <a:ext cx="3565603" cy="1441021"/>
          </a:xfrm>
          <a:prstGeom prst="rect">
            <a:avLst/>
          </a:prstGeom>
        </p:spPr>
      </p:pic>
    </p:spTree>
    <p:extLst>
      <p:ext uri="{BB962C8B-B14F-4D97-AF65-F5344CB8AC3E}">
        <p14:creationId xmlns:p14="http://schemas.microsoft.com/office/powerpoint/2010/main" val="818793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BDCF-DF15-4448-A2FB-06A12CCFC978}"/>
              </a:ext>
            </a:extLst>
          </p:cNvPr>
          <p:cNvSpPr>
            <a:spLocks noGrp="1"/>
          </p:cNvSpPr>
          <p:nvPr>
            <p:ph type="title"/>
          </p:nvPr>
        </p:nvSpPr>
        <p:spPr>
          <a:xfrm>
            <a:off x="536501" y="384387"/>
            <a:ext cx="8853535" cy="784126"/>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Evidence-Based Practices/Treatment Modalities</a:t>
            </a:r>
            <a:endParaRPr lang="en-US" sz="3600" dirty="0">
              <a:solidFill>
                <a:schemeClr val="accent2">
                  <a:lumMod val="75000"/>
                </a:schemeClr>
              </a:solidFill>
              <a:cs typeface="Calibri"/>
            </a:endParaRPr>
          </a:p>
        </p:txBody>
      </p:sp>
      <p:sp>
        <p:nvSpPr>
          <p:cNvPr id="3" name="Content Placeholder 2">
            <a:extLst>
              <a:ext uri="{FF2B5EF4-FFF2-40B4-BE49-F238E27FC236}">
                <a16:creationId xmlns:a16="http://schemas.microsoft.com/office/drawing/2014/main" id="{E6011F8B-1D97-423C-B623-0CE3267ACA81}"/>
              </a:ext>
            </a:extLst>
          </p:cNvPr>
          <p:cNvSpPr>
            <a:spLocks noGrp="1"/>
          </p:cNvSpPr>
          <p:nvPr>
            <p:ph idx="1"/>
          </p:nvPr>
        </p:nvSpPr>
        <p:spPr>
          <a:xfrm>
            <a:off x="666983" y="1560576"/>
            <a:ext cx="9410469" cy="4868607"/>
          </a:xfrm>
        </p:spPr>
        <p:txBody>
          <a:bodyPr vert="horz" lIns="91440" tIns="45720" rIns="91440" bIns="45720" rtlCol="0" anchor="t">
            <a:noAutofit/>
          </a:bodyPr>
          <a:lstStyle/>
          <a:p>
            <a:pPr marL="0" indent="0">
              <a:buNone/>
            </a:pPr>
            <a:r>
              <a:rPr lang="en-US" sz="2800" b="1" dirty="0">
                <a:cs typeface="Calibri"/>
              </a:rPr>
              <a:t>Intervention Strategies/Procedures - </a:t>
            </a:r>
          </a:p>
          <a:p>
            <a:r>
              <a:rPr lang="en-US" sz="2800" dirty="0">
                <a:cs typeface="Calibri"/>
              </a:rPr>
              <a:t>Extinction</a:t>
            </a:r>
          </a:p>
          <a:p>
            <a:r>
              <a:rPr lang="en-US" sz="2800" dirty="0">
                <a:cs typeface="Calibri"/>
              </a:rPr>
              <a:t>Prompting </a:t>
            </a:r>
          </a:p>
          <a:p>
            <a:pPr marL="0" indent="0">
              <a:buNone/>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68C0EE6B-B89A-4736-8E23-260DB737C29C}"/>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32</a:t>
            </a:fld>
            <a:endParaRPr lang="en-US" dirty="0">
              <a:solidFill>
                <a:prstClr val="black">
                  <a:lumMod val="65000"/>
                  <a:lumOff val="35000"/>
                </a:prstClr>
              </a:solidFill>
              <a:latin typeface="Calibri"/>
            </a:endParaRPr>
          </a:p>
        </p:txBody>
      </p:sp>
      <p:pic>
        <p:nvPicPr>
          <p:cNvPr id="5" name="Picture 4">
            <a:extLst>
              <a:ext uri="{FF2B5EF4-FFF2-40B4-BE49-F238E27FC236}">
                <a16:creationId xmlns:a16="http://schemas.microsoft.com/office/drawing/2014/main" id="{6E41A50D-B9C1-4BFF-AAAE-B75AEF6CA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7036" y="4092026"/>
            <a:ext cx="3565603" cy="1441021"/>
          </a:xfrm>
          <a:prstGeom prst="rect">
            <a:avLst/>
          </a:prstGeom>
        </p:spPr>
      </p:pic>
    </p:spTree>
    <p:extLst>
      <p:ext uri="{BB962C8B-B14F-4D97-AF65-F5344CB8AC3E}">
        <p14:creationId xmlns:p14="http://schemas.microsoft.com/office/powerpoint/2010/main" val="105434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BDCF-DF15-4448-A2FB-06A12CCFC978}"/>
              </a:ext>
            </a:extLst>
          </p:cNvPr>
          <p:cNvSpPr>
            <a:spLocks noGrp="1"/>
          </p:cNvSpPr>
          <p:nvPr>
            <p:ph type="title"/>
          </p:nvPr>
        </p:nvSpPr>
        <p:spPr>
          <a:xfrm>
            <a:off x="267884" y="325679"/>
            <a:ext cx="9196345" cy="784126"/>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Evidence-Based Practices/Treatment </a:t>
            </a:r>
            <a:br>
              <a:rPr lang="en-US" sz="3600" dirty="0">
                <a:solidFill>
                  <a:schemeClr val="accent2">
                    <a:lumMod val="75000"/>
                  </a:schemeClr>
                </a:solidFill>
              </a:rPr>
            </a:br>
            <a:r>
              <a:rPr lang="en-US" sz="3600" dirty="0">
                <a:solidFill>
                  <a:schemeClr val="accent2">
                    <a:lumMod val="75000"/>
                  </a:schemeClr>
                </a:solidFill>
              </a:rPr>
              <a:t>Modalities</a:t>
            </a:r>
            <a:endParaRPr lang="en-US" sz="3600" dirty="0">
              <a:solidFill>
                <a:schemeClr val="accent2">
                  <a:lumMod val="75000"/>
                </a:schemeClr>
              </a:solidFill>
              <a:cs typeface="Calibri"/>
            </a:endParaRPr>
          </a:p>
        </p:txBody>
      </p:sp>
      <p:sp>
        <p:nvSpPr>
          <p:cNvPr id="3" name="Content Placeholder 2">
            <a:extLst>
              <a:ext uri="{FF2B5EF4-FFF2-40B4-BE49-F238E27FC236}">
                <a16:creationId xmlns:a16="http://schemas.microsoft.com/office/drawing/2014/main" id="{E6011F8B-1D97-423C-B623-0CE3267ACA81}"/>
              </a:ext>
            </a:extLst>
          </p:cNvPr>
          <p:cNvSpPr>
            <a:spLocks noGrp="1"/>
          </p:cNvSpPr>
          <p:nvPr>
            <p:ph idx="1"/>
          </p:nvPr>
        </p:nvSpPr>
        <p:spPr>
          <a:xfrm>
            <a:off x="666983" y="1445225"/>
            <a:ext cx="9410469" cy="4983958"/>
          </a:xfrm>
        </p:spPr>
        <p:txBody>
          <a:bodyPr vert="horz" lIns="91440" tIns="45720" rIns="91440" bIns="45720" rtlCol="0" anchor="t">
            <a:noAutofit/>
          </a:bodyPr>
          <a:lstStyle/>
          <a:p>
            <a:pPr marL="0" indent="0">
              <a:buNone/>
            </a:pPr>
            <a:r>
              <a:rPr lang="en-US" sz="2800" b="1" dirty="0">
                <a:cs typeface="Calibri"/>
              </a:rPr>
              <a:t>Educational/Medical  </a:t>
            </a:r>
          </a:p>
          <a:p>
            <a:r>
              <a:rPr lang="en-US" sz="2400" dirty="0">
                <a:cs typeface="Calibri"/>
              </a:rPr>
              <a:t>Children living with ASD are eligible for specially designed instruction under IDEA</a:t>
            </a:r>
          </a:p>
          <a:p>
            <a:r>
              <a:rPr lang="en-US" sz="2400" dirty="0">
                <a:cs typeface="Calibri"/>
              </a:rPr>
              <a:t>Always inquire about a Member’s IEP and Related Services	</a:t>
            </a:r>
          </a:p>
          <a:p>
            <a:r>
              <a:rPr lang="en-US" sz="2400" dirty="0">
                <a:cs typeface="Calibri"/>
              </a:rPr>
              <a:t>Individualized Education </a:t>
            </a:r>
            <a:r>
              <a:rPr lang="en-US" sz="2400" u="sng" dirty="0">
                <a:cs typeface="Calibri"/>
              </a:rPr>
              <a:t>Program</a:t>
            </a:r>
            <a:r>
              <a:rPr lang="en-US" sz="2400" dirty="0">
                <a:cs typeface="Calibri"/>
              </a:rPr>
              <a:t> (IEP)</a:t>
            </a:r>
          </a:p>
          <a:p>
            <a:r>
              <a:rPr lang="en-US" sz="2400" dirty="0">
                <a:cs typeface="Calibri"/>
              </a:rPr>
              <a:t>Related Services</a:t>
            </a:r>
          </a:p>
          <a:p>
            <a:r>
              <a:rPr lang="en-US" sz="2400" dirty="0">
                <a:cs typeface="Calibri"/>
              </a:rPr>
              <a:t>DEI</a:t>
            </a:r>
          </a:p>
          <a:p>
            <a:r>
              <a:rPr lang="en-US" sz="2400" dirty="0">
                <a:cs typeface="Calibri"/>
              </a:rPr>
              <a:t>Medication Management</a:t>
            </a:r>
          </a:p>
          <a:p>
            <a:pPr marL="0" indent="0">
              <a:buNone/>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68C0EE6B-B89A-4736-8E23-260DB737C29C}"/>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33</a:t>
            </a:fld>
            <a:endParaRPr lang="en-US" dirty="0">
              <a:solidFill>
                <a:prstClr val="black">
                  <a:lumMod val="65000"/>
                  <a:lumOff val="35000"/>
                </a:prstClr>
              </a:solidFill>
              <a:latin typeface="Calibri"/>
            </a:endParaRPr>
          </a:p>
        </p:txBody>
      </p:sp>
      <p:pic>
        <p:nvPicPr>
          <p:cNvPr id="5" name="Picture 4">
            <a:extLst>
              <a:ext uri="{FF2B5EF4-FFF2-40B4-BE49-F238E27FC236}">
                <a16:creationId xmlns:a16="http://schemas.microsoft.com/office/drawing/2014/main" id="{6E41A50D-B9C1-4BFF-AAAE-B75AEF6CA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7036" y="4092026"/>
            <a:ext cx="3565603" cy="1441021"/>
          </a:xfrm>
          <a:prstGeom prst="rect">
            <a:avLst/>
          </a:prstGeom>
        </p:spPr>
      </p:pic>
    </p:spTree>
    <p:extLst>
      <p:ext uri="{BB962C8B-B14F-4D97-AF65-F5344CB8AC3E}">
        <p14:creationId xmlns:p14="http://schemas.microsoft.com/office/powerpoint/2010/main" val="2876031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BA6F57-B0A2-1CE9-69BB-404112AA1A0E}"/>
              </a:ext>
            </a:extLst>
          </p:cNvPr>
          <p:cNvSpPr>
            <a:spLocks noGrp="1"/>
          </p:cNvSpPr>
          <p:nvPr>
            <p:ph type="sldNum" sz="quarter" idx="12"/>
          </p:nvPr>
        </p:nvSpPr>
        <p:spPr/>
        <p:txBody>
          <a:bodyPr anchor="b">
            <a:normAutofit/>
          </a:bodyPr>
          <a:lstStyle/>
          <a:p>
            <a:pPr>
              <a:spcAft>
                <a:spcPts val="600"/>
              </a:spcAft>
            </a:pPr>
            <a:fld id="{BC8AEE7E-FAD4-4EE3-9D98-D5CFF485C706}" type="slidenum">
              <a:rPr lang="en-US" smtClean="0"/>
              <a:pPr>
                <a:spcAft>
                  <a:spcPts val="600"/>
                </a:spcAft>
              </a:pPr>
              <a:t>34</a:t>
            </a:fld>
            <a:endParaRPr lang="en-US" dirty="0"/>
          </a:p>
        </p:txBody>
      </p:sp>
      <p:pic>
        <p:nvPicPr>
          <p:cNvPr id="5" name="Picture 5" descr="Table&#10;&#10;Description automatically generated">
            <a:extLst>
              <a:ext uri="{FF2B5EF4-FFF2-40B4-BE49-F238E27FC236}">
                <a16:creationId xmlns:a16="http://schemas.microsoft.com/office/drawing/2014/main" id="{FF7DB795-532D-49C0-789E-03C9E627DFCB}"/>
              </a:ext>
            </a:extLst>
          </p:cNvPr>
          <p:cNvPicPr>
            <a:picLocks noGrp="1" noChangeAspect="1"/>
          </p:cNvPicPr>
          <p:nvPr>
            <p:ph sz="half" idx="4294967295"/>
          </p:nvPr>
        </p:nvPicPr>
        <p:blipFill rotWithShape="1">
          <a:blip r:embed="rId2"/>
          <a:srcRect b="6250"/>
          <a:stretch/>
        </p:blipFill>
        <p:spPr>
          <a:xfrm>
            <a:off x="1288197" y="0"/>
            <a:ext cx="8499861" cy="6605324"/>
          </a:xfrm>
          <a:noFill/>
        </p:spPr>
      </p:pic>
    </p:spTree>
    <p:extLst>
      <p:ext uri="{BB962C8B-B14F-4D97-AF65-F5344CB8AC3E}">
        <p14:creationId xmlns:p14="http://schemas.microsoft.com/office/powerpoint/2010/main" val="688759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466B-4A97-4684-970F-F2AF9D6FDF39}"/>
              </a:ext>
            </a:extLst>
          </p:cNvPr>
          <p:cNvSpPr>
            <a:spLocks noGrp="1"/>
          </p:cNvSpPr>
          <p:nvPr>
            <p:ph type="title"/>
          </p:nvPr>
        </p:nvSpPr>
        <p:spPr>
          <a:xfrm>
            <a:off x="267884" y="63691"/>
            <a:ext cx="7937501" cy="819752"/>
          </a:xfrm>
          <a:solidFill>
            <a:schemeClr val="bg1"/>
          </a:solid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Transitional and Community Supports</a:t>
            </a:r>
          </a:p>
        </p:txBody>
      </p:sp>
      <p:sp>
        <p:nvSpPr>
          <p:cNvPr id="3" name="Content Placeholder 2">
            <a:extLst>
              <a:ext uri="{FF2B5EF4-FFF2-40B4-BE49-F238E27FC236}">
                <a16:creationId xmlns:a16="http://schemas.microsoft.com/office/drawing/2014/main" id="{9943F575-EBEC-4B60-A6A7-0BB9E7830395}"/>
              </a:ext>
            </a:extLst>
          </p:cNvPr>
          <p:cNvSpPr>
            <a:spLocks noGrp="1"/>
          </p:cNvSpPr>
          <p:nvPr>
            <p:ph idx="1"/>
          </p:nvPr>
        </p:nvSpPr>
        <p:spPr>
          <a:xfrm>
            <a:off x="805119" y="1032517"/>
            <a:ext cx="8289036" cy="5015726"/>
          </a:xfrm>
        </p:spPr>
        <p:txBody>
          <a:bodyPr/>
          <a:lstStyle/>
          <a:p>
            <a:r>
              <a:rPr lang="en-US" sz="2400" dirty="0"/>
              <a:t>Natural Supports</a:t>
            </a:r>
          </a:p>
          <a:p>
            <a:r>
              <a:rPr lang="en-US" sz="2400" dirty="0"/>
              <a:t>Enrollment with the county Administrative Entity/Office of ID-A</a:t>
            </a:r>
          </a:p>
          <a:p>
            <a:r>
              <a:rPr lang="en-US" sz="2400" dirty="0"/>
              <a:t>Individualized Support Plan (ISP)</a:t>
            </a:r>
          </a:p>
          <a:p>
            <a:r>
              <a:rPr lang="en-US" sz="2400" dirty="0"/>
              <a:t>Long-Term Decision-Making Supports</a:t>
            </a:r>
          </a:p>
          <a:p>
            <a:r>
              <a:rPr lang="en-US" sz="2400" dirty="0"/>
              <a:t>SSI/SSDI Benefits</a:t>
            </a:r>
          </a:p>
          <a:p>
            <a:r>
              <a:rPr lang="en-US" sz="2400" dirty="0"/>
              <a:t>IDEA-transition to postsecondary education</a:t>
            </a:r>
          </a:p>
          <a:p>
            <a:r>
              <a:rPr lang="en-US" sz="2400" dirty="0"/>
              <a:t>Workforce/job skill development</a:t>
            </a:r>
          </a:p>
          <a:p>
            <a:r>
              <a:rPr lang="en-US" sz="2400" dirty="0"/>
              <a:t>Development of independent living skills</a:t>
            </a:r>
          </a:p>
          <a:p>
            <a:r>
              <a:rPr lang="en-US" sz="2400" dirty="0"/>
              <a:t>Medical transition – 12 – 14 years of age</a:t>
            </a:r>
          </a:p>
          <a:p>
            <a:r>
              <a:rPr lang="en-US" sz="2400" dirty="0"/>
              <a:t>Educational transition – 14 years of age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DECE316-EFF8-46C5-9281-4FC03BADA463}"/>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35</a:t>
            </a:fld>
            <a:endParaRPr lang="en-US" dirty="0">
              <a:solidFill>
                <a:prstClr val="black">
                  <a:lumMod val="65000"/>
                  <a:lumOff val="35000"/>
                </a:prstClr>
              </a:solidFill>
              <a:latin typeface="Calibri"/>
            </a:endParaRPr>
          </a:p>
        </p:txBody>
      </p:sp>
      <p:pic>
        <p:nvPicPr>
          <p:cNvPr id="6" name="Picture 5" descr="A picture containing LEGO, toy&#10;&#10;Description automatically generated">
            <a:extLst>
              <a:ext uri="{FF2B5EF4-FFF2-40B4-BE49-F238E27FC236}">
                <a16:creationId xmlns:a16="http://schemas.microsoft.com/office/drawing/2014/main" id="{21805D35-829A-4322-B9B3-53830ED7A9F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26534" y="3595255"/>
            <a:ext cx="3317172" cy="2487879"/>
          </a:xfrm>
          <a:prstGeom prst="rect">
            <a:avLst/>
          </a:prstGeom>
        </p:spPr>
      </p:pic>
    </p:spTree>
    <p:extLst>
      <p:ext uri="{BB962C8B-B14F-4D97-AF65-F5344CB8AC3E}">
        <p14:creationId xmlns:p14="http://schemas.microsoft.com/office/powerpoint/2010/main" val="331819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6D8D-7683-44F2-9457-103FE1A4DD1D}"/>
              </a:ext>
            </a:extLst>
          </p:cNvPr>
          <p:cNvSpPr>
            <a:spLocks noGrp="1"/>
          </p:cNvSpPr>
          <p:nvPr>
            <p:ph type="title"/>
          </p:nvPr>
        </p:nvSpPr>
        <p:spPr>
          <a:xfrm>
            <a:off x="627632" y="179478"/>
            <a:ext cx="8479791" cy="1201185"/>
          </a:xfrm>
          <a:noFill/>
        </p:spPr>
        <p:style>
          <a:lnRef idx="3">
            <a:schemeClr val="lt1"/>
          </a:lnRef>
          <a:fillRef idx="1">
            <a:schemeClr val="accent2"/>
          </a:fillRef>
          <a:effectRef idx="1">
            <a:schemeClr val="accent2"/>
          </a:effectRef>
          <a:fontRef idx="minor">
            <a:schemeClr val="lt1"/>
          </a:fontRef>
        </p:style>
        <p:txBody>
          <a:bodyPr/>
          <a:lstStyle/>
          <a:p>
            <a:r>
              <a:rPr lang="en-US" sz="3600" b="0" i="0" u="none" strike="noStrike" dirty="0">
                <a:solidFill>
                  <a:schemeClr val="accent2">
                    <a:lumMod val="75000"/>
                  </a:schemeClr>
                </a:solidFill>
                <a:effectLst/>
                <a:latin typeface="Calibri" panose="020F0502020204030204" pitchFamily="34" charset="0"/>
              </a:rPr>
              <a:t>Cross-System Collaboration: </a:t>
            </a:r>
            <a:br>
              <a:rPr lang="en-US" sz="3600" b="0" i="0" u="none" strike="noStrike" dirty="0">
                <a:solidFill>
                  <a:schemeClr val="accent2">
                    <a:lumMod val="75000"/>
                  </a:schemeClr>
                </a:solidFill>
                <a:effectLst/>
                <a:latin typeface="Calibri" panose="020F0502020204030204" pitchFamily="34" charset="0"/>
              </a:rPr>
            </a:br>
            <a:r>
              <a:rPr lang="en-US" sz="3200" dirty="0">
                <a:solidFill>
                  <a:schemeClr val="accent2">
                    <a:lumMod val="75000"/>
                  </a:schemeClr>
                </a:solidFill>
                <a:latin typeface="Calibri" panose="020F0502020204030204" pitchFamily="34" charset="0"/>
              </a:rPr>
              <a:t>A look at the “whole child” to assess supports</a:t>
            </a:r>
            <a:endParaRPr lang="en-US"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BCF259E9-4B1E-467E-9BCA-01CA9B527795}"/>
              </a:ext>
            </a:extLst>
          </p:cNvPr>
          <p:cNvSpPr>
            <a:spLocks noGrp="1"/>
          </p:cNvSpPr>
          <p:nvPr>
            <p:ph idx="1"/>
          </p:nvPr>
        </p:nvSpPr>
        <p:spPr>
          <a:xfrm>
            <a:off x="627632" y="1380663"/>
            <a:ext cx="11044414" cy="4469239"/>
          </a:xfrm>
        </p:spPr>
        <p:txBody>
          <a:bodyPr/>
          <a:lstStyle/>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Have any potential underlying medical issues been ruled out or appropriately referred out?          </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Is a higher or lower level of care needed based on progress? </a:t>
            </a:r>
            <a:r>
              <a:rPr lang="en-US" sz="2000" b="0" i="0" dirty="0">
                <a:effectLst/>
                <a:latin typeface="Calibri" panose="020F0502020204030204" pitchFamily="34" charset="0"/>
              </a:rPr>
              <a:t>​</a:t>
            </a:r>
            <a:endParaRPr lang="en-US" sz="2000" b="0" i="0" dirty="0">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Is the family in need of more supports based on systems already in place? Are any additional referrals being made to support siblings if there are concerns?</a:t>
            </a:r>
            <a:r>
              <a:rPr lang="en-US" sz="2000" b="0" i="0" dirty="0">
                <a:effectLst/>
                <a:latin typeface="Calibri" panose="020F0502020204030204" pitchFamily="34" charset="0"/>
              </a:rPr>
              <a:t>​</a:t>
            </a:r>
          </a:p>
          <a:p>
            <a:pPr lvl="1" fontAlgn="base">
              <a:buFont typeface="Arial" panose="020B0604020202020204" pitchFamily="34" charset="0"/>
              <a:buChar char="•"/>
            </a:pPr>
            <a:r>
              <a:rPr lang="en-US" sz="1800" dirty="0">
                <a:latin typeface="Calibri" panose="020F0502020204030204" pitchFamily="34" charset="0"/>
              </a:rPr>
              <a:t>Would the member and/or family benefit from the addition of Mobile Therapy?</a:t>
            </a:r>
          </a:p>
          <a:p>
            <a:pPr fontAlgn="base"/>
            <a:r>
              <a:rPr lang="en-US" sz="2000" b="0" i="0" u="none" strike="noStrike" dirty="0">
                <a:solidFill>
                  <a:srgbClr val="000000"/>
                </a:solidFill>
                <a:effectLst/>
                <a:latin typeface="Calibri" panose="020F0502020204030204" pitchFamily="34" charset="0"/>
              </a:rPr>
              <a:t>Are basic needs being met and/or have Social Determinants of Health been considered (food insecurity, housing instability, utility needs, financial resource strain, transportation, exposure to violence, socio-demographic violence) ? </a:t>
            </a:r>
            <a:r>
              <a:rPr lang="en-US" sz="2000" b="0" i="0" dirty="0">
                <a:effectLst/>
                <a:latin typeface="Calibri" panose="020F0502020204030204" pitchFamily="34" charset="0"/>
              </a:rPr>
              <a:t>​</a:t>
            </a:r>
            <a:endParaRPr lang="en-US" sz="2000" b="0" i="0" dirty="0">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Is there coordination of care between all providers involved (i.e., an ISPT meeting)?</a:t>
            </a:r>
            <a:r>
              <a:rPr lang="en-US" sz="2000" b="0" i="0" dirty="0">
                <a:effectLst/>
                <a:latin typeface="Calibri" panose="020F0502020204030204" pitchFamily="34" charset="0"/>
              </a:rPr>
              <a:t>​</a:t>
            </a:r>
            <a:endParaRPr lang="en-US" sz="2000" b="0" i="0" dirty="0">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Any diagnostic concerns in either the mental health and school environment?</a:t>
            </a:r>
            <a:r>
              <a:rPr lang="en-US" sz="2000" b="0" i="0" dirty="0">
                <a:effectLst/>
                <a:latin typeface="Calibri" panose="020F0502020204030204" pitchFamily="34" charset="0"/>
              </a:rPr>
              <a:t>​</a:t>
            </a:r>
            <a:endParaRPr lang="en-US" sz="2000" b="0" i="0" dirty="0">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Is their medication management plan appropriate, based on recent assessment by a psychiatrist?</a:t>
            </a:r>
            <a:r>
              <a:rPr lang="en-US" sz="2000" b="0" i="0" dirty="0">
                <a:effectLst/>
                <a:latin typeface="Calibri" panose="020F0502020204030204" pitchFamily="34" charset="0"/>
              </a:rPr>
              <a:t>​</a:t>
            </a:r>
            <a:endParaRPr lang="en-US" sz="2000" b="0" i="0" dirty="0">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What is the functioning level of the individual and family? Are they able to actively engage in the treatment and discharge planning process?</a:t>
            </a:r>
            <a:endParaRPr lang="en-US" sz="2000" b="0" i="0"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F689BC3-2BE5-4649-8475-4FA58851CBD7}"/>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36</a:t>
            </a:fld>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67955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46840-852C-402B-98EA-01A0997D6143}"/>
              </a:ext>
            </a:extLst>
          </p:cNvPr>
          <p:cNvSpPr>
            <a:spLocks noGrp="1"/>
          </p:cNvSpPr>
          <p:nvPr>
            <p:ph idx="1"/>
          </p:nvPr>
        </p:nvSpPr>
        <p:spPr>
          <a:xfrm>
            <a:off x="536501" y="1380292"/>
            <a:ext cx="9550979" cy="3904266"/>
          </a:xfrm>
        </p:spPr>
        <p:txBody>
          <a:bodyPr/>
          <a:lstStyle/>
          <a:p>
            <a:pPr marL="0" indent="0">
              <a:buNone/>
            </a:pPr>
            <a:r>
              <a:rPr lang="en-US" sz="2400" dirty="0"/>
              <a:t>Magellan uses evidence-based clinical practice guidelines (CPGs) as </a:t>
            </a:r>
            <a:r>
              <a:rPr lang="en-US" sz="2400" b="1" dirty="0">
                <a:solidFill>
                  <a:srgbClr val="7030A0"/>
                </a:solidFill>
              </a:rPr>
              <a:t>clinical decision support tools </a:t>
            </a:r>
            <a:r>
              <a:rPr lang="en-US" sz="2400" dirty="0"/>
              <a:t>that guide providers, members, and Magellan’s clinical staff in determining the management and clinical appropriateness of services in specific clinical circumstances for the treatment of acute and chronic behavioral health conditions relevant to the needs of Magellan’s member population. </a:t>
            </a:r>
          </a:p>
          <a:p>
            <a:pPr marL="0" indent="0">
              <a:buNone/>
            </a:pPr>
            <a:endParaRPr lang="en-US" dirty="0"/>
          </a:p>
        </p:txBody>
      </p:sp>
      <p:sp>
        <p:nvSpPr>
          <p:cNvPr id="4" name="Slide Number Placeholder 3">
            <a:extLst>
              <a:ext uri="{FF2B5EF4-FFF2-40B4-BE49-F238E27FC236}">
                <a16:creationId xmlns:a16="http://schemas.microsoft.com/office/drawing/2014/main" id="{872F1363-C7F8-482E-9DE5-D7DB2222E5DC}"/>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37</a:t>
            </a:fld>
            <a:endParaRPr lang="en-US" dirty="0">
              <a:solidFill>
                <a:prstClr val="black">
                  <a:lumMod val="65000"/>
                  <a:lumOff val="35000"/>
                </a:prstClr>
              </a:solidFill>
              <a:latin typeface="Calibri"/>
            </a:endParaRPr>
          </a:p>
        </p:txBody>
      </p:sp>
      <p:sp>
        <p:nvSpPr>
          <p:cNvPr id="5" name="Freeform 6">
            <a:extLst>
              <a:ext uri="{FF2B5EF4-FFF2-40B4-BE49-F238E27FC236}">
                <a16:creationId xmlns:a16="http://schemas.microsoft.com/office/drawing/2014/main" id="{06B71EBF-5A6F-4D9F-8EC9-FB9E8B7899C1}"/>
              </a:ext>
            </a:extLst>
          </p:cNvPr>
          <p:cNvSpPr>
            <a:spLocks noChangeAspect="1" noEditPoints="1"/>
          </p:cNvSpPr>
          <p:nvPr/>
        </p:nvSpPr>
        <p:spPr bwMode="auto">
          <a:xfrm>
            <a:off x="7280069" y="3614657"/>
            <a:ext cx="1397422" cy="1397422"/>
          </a:xfrm>
          <a:custGeom>
            <a:avLst/>
            <a:gdLst/>
            <a:ahLst/>
            <a:cxnLst>
              <a:cxn ang="0">
                <a:pos x="314" y="2770"/>
              </a:cxn>
              <a:cxn ang="0">
                <a:pos x="197" y="2872"/>
              </a:cxn>
              <a:cxn ang="0">
                <a:pos x="151" y="3025"/>
              </a:cxn>
              <a:cxn ang="0">
                <a:pos x="197" y="3177"/>
              </a:cxn>
              <a:cxn ang="0">
                <a:pos x="314" y="3280"/>
              </a:cxn>
              <a:cxn ang="0">
                <a:pos x="474" y="3303"/>
              </a:cxn>
              <a:cxn ang="0">
                <a:pos x="616" y="3237"/>
              </a:cxn>
              <a:cxn ang="0">
                <a:pos x="701" y="3106"/>
              </a:cxn>
              <a:cxn ang="0">
                <a:pos x="701" y="2944"/>
              </a:cxn>
              <a:cxn ang="0">
                <a:pos x="616" y="2813"/>
              </a:cxn>
              <a:cxn ang="0">
                <a:pos x="474" y="2747"/>
              </a:cxn>
              <a:cxn ang="0">
                <a:pos x="3362" y="2754"/>
              </a:cxn>
              <a:cxn ang="0">
                <a:pos x="3446" y="2926"/>
              </a:cxn>
              <a:cxn ang="0">
                <a:pos x="3446" y="3124"/>
              </a:cxn>
              <a:cxn ang="0">
                <a:pos x="3362" y="3296"/>
              </a:cxn>
              <a:cxn ang="0">
                <a:pos x="3215" y="3413"/>
              </a:cxn>
              <a:cxn ang="0">
                <a:pos x="3024" y="3457"/>
              </a:cxn>
              <a:cxn ang="0">
                <a:pos x="2835" y="3413"/>
              </a:cxn>
              <a:cxn ang="0">
                <a:pos x="1881" y="2492"/>
              </a:cxn>
              <a:cxn ang="0">
                <a:pos x="2134" y="2240"/>
              </a:cxn>
              <a:cxn ang="0">
                <a:pos x="2393" y="1981"/>
              </a:cxn>
              <a:cxn ang="0">
                <a:pos x="2781" y="7"/>
              </a:cxn>
              <a:cxn ang="0">
                <a:pos x="2809" y="53"/>
              </a:cxn>
              <a:cxn ang="0">
                <a:pos x="2382" y="512"/>
              </a:cxn>
              <a:cxn ang="0">
                <a:pos x="2392" y="625"/>
              </a:cxn>
              <a:cxn ang="0">
                <a:pos x="2806" y="1051"/>
              </a:cxn>
              <a:cxn ang="0">
                <a:pos x="2916" y="1080"/>
              </a:cxn>
              <a:cxn ang="0">
                <a:pos x="3020" y="1031"/>
              </a:cxn>
              <a:cxn ang="0">
                <a:pos x="3455" y="726"/>
              </a:cxn>
              <a:cxn ang="0">
                <a:pos x="3429" y="985"/>
              </a:cxn>
              <a:cxn ang="0">
                <a:pos x="3315" y="1227"/>
              </a:cxn>
              <a:cxn ang="0">
                <a:pos x="3128" y="1413"/>
              </a:cxn>
              <a:cxn ang="0">
                <a:pos x="2886" y="1527"/>
              </a:cxn>
              <a:cxn ang="0">
                <a:pos x="2627" y="1554"/>
              </a:cxn>
              <a:cxn ang="0">
                <a:pos x="703" y="3362"/>
              </a:cxn>
              <a:cxn ang="0">
                <a:pos x="531" y="3445"/>
              </a:cxn>
              <a:cxn ang="0">
                <a:pos x="333" y="3445"/>
              </a:cxn>
              <a:cxn ang="0">
                <a:pos x="162" y="3362"/>
              </a:cxn>
              <a:cxn ang="0">
                <a:pos x="44" y="3215"/>
              </a:cxn>
              <a:cxn ang="0">
                <a:pos x="0" y="3025"/>
              </a:cxn>
              <a:cxn ang="0">
                <a:pos x="44" y="2835"/>
              </a:cxn>
              <a:cxn ang="0">
                <a:pos x="1916" y="929"/>
              </a:cxn>
              <a:cxn ang="0">
                <a:pos x="1905" y="707"/>
              </a:cxn>
              <a:cxn ang="0">
                <a:pos x="1976" y="444"/>
              </a:cxn>
              <a:cxn ang="0">
                <a:pos x="2129" y="227"/>
              </a:cxn>
              <a:cxn ang="0">
                <a:pos x="2346" y="74"/>
              </a:cxn>
              <a:cxn ang="0">
                <a:pos x="2608" y="3"/>
              </a:cxn>
              <a:cxn ang="0">
                <a:pos x="777" y="595"/>
              </a:cxn>
              <a:cxn ang="0">
                <a:pos x="346" y="778"/>
              </a:cxn>
            </a:cxnLst>
            <a:rect l="0" t="0" r="r" b="b"/>
            <a:pathLst>
              <a:path w="3457" h="3457">
                <a:moveTo>
                  <a:pt x="432" y="2744"/>
                </a:moveTo>
                <a:lnTo>
                  <a:pt x="391" y="2747"/>
                </a:lnTo>
                <a:lnTo>
                  <a:pt x="351" y="2756"/>
                </a:lnTo>
                <a:lnTo>
                  <a:pt x="314" y="2770"/>
                </a:lnTo>
                <a:lnTo>
                  <a:pt x="280" y="2790"/>
                </a:lnTo>
                <a:lnTo>
                  <a:pt x="248" y="2813"/>
                </a:lnTo>
                <a:lnTo>
                  <a:pt x="220" y="2841"/>
                </a:lnTo>
                <a:lnTo>
                  <a:pt x="197" y="2872"/>
                </a:lnTo>
                <a:lnTo>
                  <a:pt x="177" y="2907"/>
                </a:lnTo>
                <a:lnTo>
                  <a:pt x="163" y="2944"/>
                </a:lnTo>
                <a:lnTo>
                  <a:pt x="154" y="2983"/>
                </a:lnTo>
                <a:lnTo>
                  <a:pt x="151" y="3025"/>
                </a:lnTo>
                <a:lnTo>
                  <a:pt x="154" y="3066"/>
                </a:lnTo>
                <a:lnTo>
                  <a:pt x="163" y="3106"/>
                </a:lnTo>
                <a:lnTo>
                  <a:pt x="177" y="3143"/>
                </a:lnTo>
                <a:lnTo>
                  <a:pt x="197" y="3177"/>
                </a:lnTo>
                <a:lnTo>
                  <a:pt x="220" y="3209"/>
                </a:lnTo>
                <a:lnTo>
                  <a:pt x="248" y="3237"/>
                </a:lnTo>
                <a:lnTo>
                  <a:pt x="280" y="3260"/>
                </a:lnTo>
                <a:lnTo>
                  <a:pt x="314" y="3280"/>
                </a:lnTo>
                <a:lnTo>
                  <a:pt x="351" y="3294"/>
                </a:lnTo>
                <a:lnTo>
                  <a:pt x="391" y="3303"/>
                </a:lnTo>
                <a:lnTo>
                  <a:pt x="432" y="3306"/>
                </a:lnTo>
                <a:lnTo>
                  <a:pt x="474" y="3303"/>
                </a:lnTo>
                <a:lnTo>
                  <a:pt x="513" y="3294"/>
                </a:lnTo>
                <a:lnTo>
                  <a:pt x="550" y="3280"/>
                </a:lnTo>
                <a:lnTo>
                  <a:pt x="585" y="3260"/>
                </a:lnTo>
                <a:lnTo>
                  <a:pt x="616" y="3237"/>
                </a:lnTo>
                <a:lnTo>
                  <a:pt x="644" y="3209"/>
                </a:lnTo>
                <a:lnTo>
                  <a:pt x="667" y="3177"/>
                </a:lnTo>
                <a:lnTo>
                  <a:pt x="687" y="3143"/>
                </a:lnTo>
                <a:lnTo>
                  <a:pt x="701" y="3106"/>
                </a:lnTo>
                <a:lnTo>
                  <a:pt x="710" y="3066"/>
                </a:lnTo>
                <a:lnTo>
                  <a:pt x="713" y="3025"/>
                </a:lnTo>
                <a:lnTo>
                  <a:pt x="710" y="2983"/>
                </a:lnTo>
                <a:lnTo>
                  <a:pt x="701" y="2944"/>
                </a:lnTo>
                <a:lnTo>
                  <a:pt x="687" y="2907"/>
                </a:lnTo>
                <a:lnTo>
                  <a:pt x="667" y="2872"/>
                </a:lnTo>
                <a:lnTo>
                  <a:pt x="644" y="2841"/>
                </a:lnTo>
                <a:lnTo>
                  <a:pt x="616" y="2813"/>
                </a:lnTo>
                <a:lnTo>
                  <a:pt x="585" y="2790"/>
                </a:lnTo>
                <a:lnTo>
                  <a:pt x="550" y="2770"/>
                </a:lnTo>
                <a:lnTo>
                  <a:pt x="513" y="2756"/>
                </a:lnTo>
                <a:lnTo>
                  <a:pt x="474" y="2747"/>
                </a:lnTo>
                <a:lnTo>
                  <a:pt x="432" y="2744"/>
                </a:lnTo>
                <a:close/>
                <a:moveTo>
                  <a:pt x="2492" y="1881"/>
                </a:moveTo>
                <a:lnTo>
                  <a:pt x="3330" y="2719"/>
                </a:lnTo>
                <a:lnTo>
                  <a:pt x="3362" y="2754"/>
                </a:lnTo>
                <a:lnTo>
                  <a:pt x="3390" y="2793"/>
                </a:lnTo>
                <a:lnTo>
                  <a:pt x="3413" y="2835"/>
                </a:lnTo>
                <a:lnTo>
                  <a:pt x="3432" y="2879"/>
                </a:lnTo>
                <a:lnTo>
                  <a:pt x="3446" y="2926"/>
                </a:lnTo>
                <a:lnTo>
                  <a:pt x="3454" y="2974"/>
                </a:lnTo>
                <a:lnTo>
                  <a:pt x="3457" y="3025"/>
                </a:lnTo>
                <a:lnTo>
                  <a:pt x="3454" y="3076"/>
                </a:lnTo>
                <a:lnTo>
                  <a:pt x="3446" y="3124"/>
                </a:lnTo>
                <a:lnTo>
                  <a:pt x="3432" y="3171"/>
                </a:lnTo>
                <a:lnTo>
                  <a:pt x="3413" y="3215"/>
                </a:lnTo>
                <a:lnTo>
                  <a:pt x="3390" y="3257"/>
                </a:lnTo>
                <a:lnTo>
                  <a:pt x="3362" y="3296"/>
                </a:lnTo>
                <a:lnTo>
                  <a:pt x="3330" y="3330"/>
                </a:lnTo>
                <a:lnTo>
                  <a:pt x="3296" y="3362"/>
                </a:lnTo>
                <a:lnTo>
                  <a:pt x="3257" y="3390"/>
                </a:lnTo>
                <a:lnTo>
                  <a:pt x="3215" y="3413"/>
                </a:lnTo>
                <a:lnTo>
                  <a:pt x="3171" y="3432"/>
                </a:lnTo>
                <a:lnTo>
                  <a:pt x="3124" y="3445"/>
                </a:lnTo>
                <a:lnTo>
                  <a:pt x="3076" y="3454"/>
                </a:lnTo>
                <a:lnTo>
                  <a:pt x="3024" y="3457"/>
                </a:lnTo>
                <a:lnTo>
                  <a:pt x="2974" y="3454"/>
                </a:lnTo>
                <a:lnTo>
                  <a:pt x="2926" y="3445"/>
                </a:lnTo>
                <a:lnTo>
                  <a:pt x="2879" y="3432"/>
                </a:lnTo>
                <a:lnTo>
                  <a:pt x="2835" y="3413"/>
                </a:lnTo>
                <a:lnTo>
                  <a:pt x="2793" y="3390"/>
                </a:lnTo>
                <a:lnTo>
                  <a:pt x="2754" y="3362"/>
                </a:lnTo>
                <a:lnTo>
                  <a:pt x="2720" y="3330"/>
                </a:lnTo>
                <a:lnTo>
                  <a:pt x="1881" y="2492"/>
                </a:lnTo>
                <a:lnTo>
                  <a:pt x="1981" y="2393"/>
                </a:lnTo>
                <a:lnTo>
                  <a:pt x="2754" y="3166"/>
                </a:lnTo>
                <a:lnTo>
                  <a:pt x="2907" y="3014"/>
                </a:lnTo>
                <a:lnTo>
                  <a:pt x="2134" y="2240"/>
                </a:lnTo>
                <a:lnTo>
                  <a:pt x="2240" y="2134"/>
                </a:lnTo>
                <a:lnTo>
                  <a:pt x="3014" y="2907"/>
                </a:lnTo>
                <a:lnTo>
                  <a:pt x="3166" y="2754"/>
                </a:lnTo>
                <a:lnTo>
                  <a:pt x="2393" y="1981"/>
                </a:lnTo>
                <a:lnTo>
                  <a:pt x="2492" y="1881"/>
                </a:lnTo>
                <a:close/>
                <a:moveTo>
                  <a:pt x="2679" y="0"/>
                </a:moveTo>
                <a:lnTo>
                  <a:pt x="2731" y="2"/>
                </a:lnTo>
                <a:lnTo>
                  <a:pt x="2781" y="7"/>
                </a:lnTo>
                <a:lnTo>
                  <a:pt x="2831" y="15"/>
                </a:lnTo>
                <a:lnTo>
                  <a:pt x="2839" y="23"/>
                </a:lnTo>
                <a:lnTo>
                  <a:pt x="2809" y="53"/>
                </a:lnTo>
                <a:lnTo>
                  <a:pt x="2809" y="53"/>
                </a:lnTo>
                <a:lnTo>
                  <a:pt x="2426" y="437"/>
                </a:lnTo>
                <a:lnTo>
                  <a:pt x="2406" y="460"/>
                </a:lnTo>
                <a:lnTo>
                  <a:pt x="2392" y="485"/>
                </a:lnTo>
                <a:lnTo>
                  <a:pt x="2382" y="512"/>
                </a:lnTo>
                <a:lnTo>
                  <a:pt x="2377" y="541"/>
                </a:lnTo>
                <a:lnTo>
                  <a:pt x="2377" y="570"/>
                </a:lnTo>
                <a:lnTo>
                  <a:pt x="2382" y="598"/>
                </a:lnTo>
                <a:lnTo>
                  <a:pt x="2392" y="625"/>
                </a:lnTo>
                <a:lnTo>
                  <a:pt x="2406" y="651"/>
                </a:lnTo>
                <a:lnTo>
                  <a:pt x="2426" y="675"/>
                </a:lnTo>
                <a:lnTo>
                  <a:pt x="2782" y="1031"/>
                </a:lnTo>
                <a:lnTo>
                  <a:pt x="2806" y="1051"/>
                </a:lnTo>
                <a:lnTo>
                  <a:pt x="2832" y="1065"/>
                </a:lnTo>
                <a:lnTo>
                  <a:pt x="2859" y="1075"/>
                </a:lnTo>
                <a:lnTo>
                  <a:pt x="2887" y="1080"/>
                </a:lnTo>
                <a:lnTo>
                  <a:pt x="2916" y="1080"/>
                </a:lnTo>
                <a:lnTo>
                  <a:pt x="2945" y="1075"/>
                </a:lnTo>
                <a:lnTo>
                  <a:pt x="2972" y="1065"/>
                </a:lnTo>
                <a:lnTo>
                  <a:pt x="2997" y="1051"/>
                </a:lnTo>
                <a:lnTo>
                  <a:pt x="3020" y="1031"/>
                </a:lnTo>
                <a:lnTo>
                  <a:pt x="3434" y="618"/>
                </a:lnTo>
                <a:lnTo>
                  <a:pt x="3442" y="626"/>
                </a:lnTo>
                <a:lnTo>
                  <a:pt x="3450" y="676"/>
                </a:lnTo>
                <a:lnTo>
                  <a:pt x="3455" y="726"/>
                </a:lnTo>
                <a:lnTo>
                  <a:pt x="3457" y="778"/>
                </a:lnTo>
                <a:lnTo>
                  <a:pt x="3454" y="849"/>
                </a:lnTo>
                <a:lnTo>
                  <a:pt x="3444" y="918"/>
                </a:lnTo>
                <a:lnTo>
                  <a:pt x="3429" y="985"/>
                </a:lnTo>
                <a:lnTo>
                  <a:pt x="3409" y="1050"/>
                </a:lnTo>
                <a:lnTo>
                  <a:pt x="3383" y="1111"/>
                </a:lnTo>
                <a:lnTo>
                  <a:pt x="3351" y="1170"/>
                </a:lnTo>
                <a:lnTo>
                  <a:pt x="3315" y="1227"/>
                </a:lnTo>
                <a:lnTo>
                  <a:pt x="3274" y="1279"/>
                </a:lnTo>
                <a:lnTo>
                  <a:pt x="3230" y="1328"/>
                </a:lnTo>
                <a:lnTo>
                  <a:pt x="3180" y="1372"/>
                </a:lnTo>
                <a:lnTo>
                  <a:pt x="3128" y="1413"/>
                </a:lnTo>
                <a:lnTo>
                  <a:pt x="3072" y="1450"/>
                </a:lnTo>
                <a:lnTo>
                  <a:pt x="3013" y="1481"/>
                </a:lnTo>
                <a:lnTo>
                  <a:pt x="2951" y="1507"/>
                </a:lnTo>
                <a:lnTo>
                  <a:pt x="2886" y="1527"/>
                </a:lnTo>
                <a:lnTo>
                  <a:pt x="2819" y="1543"/>
                </a:lnTo>
                <a:lnTo>
                  <a:pt x="2750" y="1552"/>
                </a:lnTo>
                <a:lnTo>
                  <a:pt x="2679" y="1556"/>
                </a:lnTo>
                <a:lnTo>
                  <a:pt x="2627" y="1554"/>
                </a:lnTo>
                <a:lnTo>
                  <a:pt x="2577" y="1548"/>
                </a:lnTo>
                <a:lnTo>
                  <a:pt x="2528" y="1541"/>
                </a:lnTo>
                <a:lnTo>
                  <a:pt x="738" y="3330"/>
                </a:lnTo>
                <a:lnTo>
                  <a:pt x="703" y="3362"/>
                </a:lnTo>
                <a:lnTo>
                  <a:pt x="664" y="3390"/>
                </a:lnTo>
                <a:lnTo>
                  <a:pt x="622" y="3413"/>
                </a:lnTo>
                <a:lnTo>
                  <a:pt x="578" y="3432"/>
                </a:lnTo>
                <a:lnTo>
                  <a:pt x="531" y="3445"/>
                </a:lnTo>
                <a:lnTo>
                  <a:pt x="483" y="3454"/>
                </a:lnTo>
                <a:lnTo>
                  <a:pt x="432" y="3457"/>
                </a:lnTo>
                <a:lnTo>
                  <a:pt x="381" y="3454"/>
                </a:lnTo>
                <a:lnTo>
                  <a:pt x="333" y="3445"/>
                </a:lnTo>
                <a:lnTo>
                  <a:pt x="286" y="3432"/>
                </a:lnTo>
                <a:lnTo>
                  <a:pt x="242" y="3413"/>
                </a:lnTo>
                <a:lnTo>
                  <a:pt x="200" y="3390"/>
                </a:lnTo>
                <a:lnTo>
                  <a:pt x="162" y="3362"/>
                </a:lnTo>
                <a:lnTo>
                  <a:pt x="127" y="3330"/>
                </a:lnTo>
                <a:lnTo>
                  <a:pt x="95" y="3296"/>
                </a:lnTo>
                <a:lnTo>
                  <a:pt x="67" y="3257"/>
                </a:lnTo>
                <a:lnTo>
                  <a:pt x="44" y="3215"/>
                </a:lnTo>
                <a:lnTo>
                  <a:pt x="25" y="3171"/>
                </a:lnTo>
                <a:lnTo>
                  <a:pt x="12" y="3124"/>
                </a:lnTo>
                <a:lnTo>
                  <a:pt x="3" y="3076"/>
                </a:lnTo>
                <a:lnTo>
                  <a:pt x="0" y="3025"/>
                </a:lnTo>
                <a:lnTo>
                  <a:pt x="3" y="2974"/>
                </a:lnTo>
                <a:lnTo>
                  <a:pt x="12" y="2926"/>
                </a:lnTo>
                <a:lnTo>
                  <a:pt x="25" y="2879"/>
                </a:lnTo>
                <a:lnTo>
                  <a:pt x="44" y="2835"/>
                </a:lnTo>
                <a:lnTo>
                  <a:pt x="67" y="2793"/>
                </a:lnTo>
                <a:lnTo>
                  <a:pt x="95" y="2754"/>
                </a:lnTo>
                <a:lnTo>
                  <a:pt x="127" y="2719"/>
                </a:lnTo>
                <a:lnTo>
                  <a:pt x="1916" y="929"/>
                </a:lnTo>
                <a:lnTo>
                  <a:pt x="1909" y="880"/>
                </a:lnTo>
                <a:lnTo>
                  <a:pt x="1903" y="830"/>
                </a:lnTo>
                <a:lnTo>
                  <a:pt x="1901" y="778"/>
                </a:lnTo>
                <a:lnTo>
                  <a:pt x="1905" y="707"/>
                </a:lnTo>
                <a:lnTo>
                  <a:pt x="1914" y="638"/>
                </a:lnTo>
                <a:lnTo>
                  <a:pt x="1930" y="571"/>
                </a:lnTo>
                <a:lnTo>
                  <a:pt x="1950" y="506"/>
                </a:lnTo>
                <a:lnTo>
                  <a:pt x="1976" y="444"/>
                </a:lnTo>
                <a:lnTo>
                  <a:pt x="2007" y="385"/>
                </a:lnTo>
                <a:lnTo>
                  <a:pt x="2044" y="329"/>
                </a:lnTo>
                <a:lnTo>
                  <a:pt x="2085" y="277"/>
                </a:lnTo>
                <a:lnTo>
                  <a:pt x="2129" y="227"/>
                </a:lnTo>
                <a:lnTo>
                  <a:pt x="2178" y="183"/>
                </a:lnTo>
                <a:lnTo>
                  <a:pt x="2230" y="142"/>
                </a:lnTo>
                <a:lnTo>
                  <a:pt x="2287" y="106"/>
                </a:lnTo>
                <a:lnTo>
                  <a:pt x="2346" y="74"/>
                </a:lnTo>
                <a:lnTo>
                  <a:pt x="2407" y="48"/>
                </a:lnTo>
                <a:lnTo>
                  <a:pt x="2472" y="28"/>
                </a:lnTo>
                <a:lnTo>
                  <a:pt x="2539" y="13"/>
                </a:lnTo>
                <a:lnTo>
                  <a:pt x="2608" y="3"/>
                </a:lnTo>
                <a:lnTo>
                  <a:pt x="2679" y="0"/>
                </a:lnTo>
                <a:close/>
                <a:moveTo>
                  <a:pt x="179" y="0"/>
                </a:moveTo>
                <a:lnTo>
                  <a:pt x="777" y="346"/>
                </a:lnTo>
                <a:lnTo>
                  <a:pt x="777" y="595"/>
                </a:lnTo>
                <a:lnTo>
                  <a:pt x="1362" y="1178"/>
                </a:lnTo>
                <a:lnTo>
                  <a:pt x="1179" y="1362"/>
                </a:lnTo>
                <a:lnTo>
                  <a:pt x="595" y="778"/>
                </a:lnTo>
                <a:lnTo>
                  <a:pt x="346" y="778"/>
                </a:lnTo>
                <a:lnTo>
                  <a:pt x="0" y="179"/>
                </a:lnTo>
                <a:lnTo>
                  <a:pt x="179" y="0"/>
                </a:lnTo>
                <a:close/>
              </a:path>
            </a:pathLst>
          </a:custGeom>
          <a:solidFill>
            <a:srgbClr val="7030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Title 1">
            <a:extLst>
              <a:ext uri="{FF2B5EF4-FFF2-40B4-BE49-F238E27FC236}">
                <a16:creationId xmlns:a16="http://schemas.microsoft.com/office/drawing/2014/main" id="{B6CBD4F1-31F2-B208-3E1A-CAB08F4D290F}"/>
              </a:ext>
            </a:extLst>
          </p:cNvPr>
          <p:cNvSpPr>
            <a:spLocks noGrp="1"/>
          </p:cNvSpPr>
          <p:nvPr>
            <p:ph type="title"/>
          </p:nvPr>
        </p:nvSpPr>
        <p:spPr>
          <a:xfrm>
            <a:off x="258764" y="188914"/>
            <a:ext cx="4825300" cy="808613"/>
          </a:xfrm>
          <a:solidFill>
            <a:schemeClr val="bg1"/>
          </a:solid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What are CPGs?</a:t>
            </a:r>
          </a:p>
        </p:txBody>
      </p:sp>
      <p:sp>
        <p:nvSpPr>
          <p:cNvPr id="10" name="TextBox 9">
            <a:extLst>
              <a:ext uri="{FF2B5EF4-FFF2-40B4-BE49-F238E27FC236}">
                <a16:creationId xmlns:a16="http://schemas.microsoft.com/office/drawing/2014/main" id="{989A4782-2CDC-DC7F-CB16-122C47269DDF}"/>
              </a:ext>
            </a:extLst>
          </p:cNvPr>
          <p:cNvSpPr txBox="1"/>
          <p:nvPr/>
        </p:nvSpPr>
        <p:spPr>
          <a:xfrm>
            <a:off x="536501" y="5787373"/>
            <a:ext cx="10446328" cy="369332"/>
          </a:xfrm>
          <a:prstGeom prst="rect">
            <a:avLst/>
          </a:prstGeom>
          <a:noFill/>
        </p:spPr>
        <p:txBody>
          <a:bodyPr wrap="square">
            <a:spAutoFit/>
          </a:bodyPr>
          <a:lstStyle/>
          <a:p>
            <a:r>
              <a:rPr lang="en-US" dirty="0">
                <a:hlinkClick r:id="rId3"/>
              </a:rPr>
              <a:t>https://www.magellanprovider.com/providing-care/clinical-guidelines/clinical-practice-guidelines.aspx</a:t>
            </a:r>
            <a:r>
              <a:rPr lang="en-US" dirty="0"/>
              <a:t> </a:t>
            </a:r>
          </a:p>
        </p:txBody>
      </p:sp>
    </p:spTree>
    <p:extLst>
      <p:ext uri="{BB962C8B-B14F-4D97-AF65-F5344CB8AC3E}">
        <p14:creationId xmlns:p14="http://schemas.microsoft.com/office/powerpoint/2010/main" val="5014430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FAC5D3-D058-4BE8-B318-6F5A0AFC4A87}"/>
              </a:ext>
            </a:extLst>
          </p:cNvPr>
          <p:cNvSpPr>
            <a:spLocks noGrp="1"/>
          </p:cNvSpPr>
          <p:nvPr>
            <p:ph idx="1"/>
          </p:nvPr>
        </p:nvSpPr>
        <p:spPr>
          <a:xfrm>
            <a:off x="423673" y="938728"/>
            <a:ext cx="11499386" cy="4351338"/>
          </a:xfrm>
        </p:spPr>
        <p:txBody>
          <a:bodyPr/>
          <a:lstStyle/>
          <a:p>
            <a:r>
              <a:rPr lang="en-US" sz="2000" dirty="0"/>
              <a:t>Most current guideline is updated based on literature through June 2020. </a:t>
            </a:r>
          </a:p>
          <a:p>
            <a:r>
              <a:rPr lang="en-US" sz="2000" dirty="0"/>
              <a:t>Adopted guideline to support providers’ clinical decision making with members with ASD was influenced by </a:t>
            </a:r>
          </a:p>
          <a:p>
            <a:pPr lvl="1"/>
            <a:r>
              <a:rPr lang="en-US" sz="2000" dirty="0">
                <a:solidFill>
                  <a:srgbClr val="000000"/>
                </a:solidFill>
              </a:rPr>
              <a:t>American Academy of Pediatrics (AAP) </a:t>
            </a:r>
            <a:r>
              <a:rPr lang="en-US" sz="2000" i="1" dirty="0">
                <a:solidFill>
                  <a:srgbClr val="000000"/>
                </a:solidFill>
              </a:rPr>
              <a:t>Identification, Evaluation, and Management of Children With Autism Spectrum Disorder (2020) </a:t>
            </a:r>
          </a:p>
          <a:p>
            <a:pPr lvl="1"/>
            <a:r>
              <a:rPr lang="en-US" sz="2000" dirty="0">
                <a:solidFill>
                  <a:srgbClr val="000000"/>
                </a:solidFill>
              </a:rPr>
              <a:t>American Academy of Child and Adolescent Psychiatry’s (AACAP) Practice Parameter for the Assessment and Treatment of Children and Adolescents With Autism Spectrum Disorder (Volkmar et al., 2014). </a:t>
            </a:r>
          </a:p>
          <a:p>
            <a:r>
              <a:rPr lang="en-US" sz="2000" i="1" dirty="0">
                <a:solidFill>
                  <a:srgbClr val="000000"/>
                </a:solidFill>
              </a:rPr>
              <a:t>We can educate ourselves, our providers, and families we serve with the CPG and use it to help navigate, shape, and support treatment planning and individualized needs.</a:t>
            </a:r>
          </a:p>
          <a:p>
            <a:r>
              <a:rPr lang="en-US" sz="2000" i="1" dirty="0">
                <a:solidFill>
                  <a:srgbClr val="000000"/>
                </a:solidFill>
              </a:rPr>
              <a:t>The CPG covers diagnosis, epidemiology and etiology, differential diagnosis, comorbidity, assessment, treatment, educational/behavioral interventions, medication management, exercise interventions, and physical activity, and additional resource information.</a:t>
            </a:r>
            <a:endParaRPr lang="en-US" sz="2000" i="1" dirty="0"/>
          </a:p>
        </p:txBody>
      </p:sp>
      <p:sp>
        <p:nvSpPr>
          <p:cNvPr id="4" name="Slide Number Placeholder 3">
            <a:extLst>
              <a:ext uri="{FF2B5EF4-FFF2-40B4-BE49-F238E27FC236}">
                <a16:creationId xmlns:a16="http://schemas.microsoft.com/office/drawing/2014/main" id="{D5384314-5F4D-4664-8599-4A4D87F50808}"/>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38</a:t>
            </a:fld>
            <a:endParaRPr lang="en-US" dirty="0">
              <a:solidFill>
                <a:prstClr val="black">
                  <a:lumMod val="65000"/>
                  <a:lumOff val="35000"/>
                </a:prstClr>
              </a:solidFill>
              <a:latin typeface="Calibri"/>
            </a:endParaRPr>
          </a:p>
        </p:txBody>
      </p:sp>
      <p:sp>
        <p:nvSpPr>
          <p:cNvPr id="7" name="Title 1">
            <a:extLst>
              <a:ext uri="{FF2B5EF4-FFF2-40B4-BE49-F238E27FC236}">
                <a16:creationId xmlns:a16="http://schemas.microsoft.com/office/drawing/2014/main" id="{88CD789D-94F3-6E8C-C7AA-17651969AA30}"/>
              </a:ext>
            </a:extLst>
          </p:cNvPr>
          <p:cNvSpPr>
            <a:spLocks noGrp="1"/>
          </p:cNvSpPr>
          <p:nvPr>
            <p:ph type="title"/>
          </p:nvPr>
        </p:nvSpPr>
        <p:spPr>
          <a:xfrm>
            <a:off x="258765" y="188914"/>
            <a:ext cx="5690932" cy="697778"/>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The Autism CPG</a:t>
            </a:r>
          </a:p>
        </p:txBody>
      </p:sp>
      <p:sp>
        <p:nvSpPr>
          <p:cNvPr id="9" name="TextBox 8">
            <a:extLst>
              <a:ext uri="{FF2B5EF4-FFF2-40B4-BE49-F238E27FC236}">
                <a16:creationId xmlns:a16="http://schemas.microsoft.com/office/drawing/2014/main" id="{D1C15B4E-1EAE-0F1A-ADCA-E1108EE100B6}"/>
              </a:ext>
            </a:extLst>
          </p:cNvPr>
          <p:cNvSpPr txBox="1"/>
          <p:nvPr/>
        </p:nvSpPr>
        <p:spPr>
          <a:xfrm>
            <a:off x="536501" y="5269695"/>
            <a:ext cx="6096000" cy="369332"/>
          </a:xfrm>
          <a:prstGeom prst="rect">
            <a:avLst/>
          </a:prstGeom>
          <a:noFill/>
        </p:spPr>
        <p:txBody>
          <a:bodyPr wrap="square">
            <a:spAutoFit/>
          </a:bodyPr>
          <a:lstStyle/>
          <a:p>
            <a:r>
              <a:rPr lang="en-US" dirty="0">
                <a:hlinkClick r:id="rId3"/>
              </a:rPr>
              <a:t>https://www.magellanprovider.com/media/44356/autism.pdf</a:t>
            </a:r>
            <a:r>
              <a:rPr lang="en-US" dirty="0"/>
              <a:t> </a:t>
            </a:r>
          </a:p>
        </p:txBody>
      </p:sp>
      <p:sp>
        <p:nvSpPr>
          <p:cNvPr id="11" name="TextBox 10">
            <a:extLst>
              <a:ext uri="{FF2B5EF4-FFF2-40B4-BE49-F238E27FC236}">
                <a16:creationId xmlns:a16="http://schemas.microsoft.com/office/drawing/2014/main" id="{E0C638F4-0715-900D-974F-771E6E8E6EA8}"/>
              </a:ext>
            </a:extLst>
          </p:cNvPr>
          <p:cNvSpPr txBox="1"/>
          <p:nvPr/>
        </p:nvSpPr>
        <p:spPr>
          <a:xfrm>
            <a:off x="536501" y="5616756"/>
            <a:ext cx="11118998" cy="646331"/>
          </a:xfrm>
          <a:prstGeom prst="rect">
            <a:avLst/>
          </a:prstGeom>
          <a:noFill/>
        </p:spPr>
        <p:txBody>
          <a:bodyPr wrap="square">
            <a:spAutoFit/>
          </a:bodyPr>
          <a:lstStyle/>
          <a:p>
            <a:r>
              <a:rPr lang="en-US" dirty="0">
                <a:hlinkClick r:id="rId4"/>
              </a:rPr>
              <a:t>https://publications.aap.org/pediatrics/article/145/1/e20193447/36917/Identification-Evaluation-and-Management-of?autologincheck=redirected?nfToken=00000000-0000-0000-0000-000000000000</a:t>
            </a:r>
            <a:r>
              <a:rPr lang="en-US" dirty="0"/>
              <a:t> </a:t>
            </a:r>
          </a:p>
        </p:txBody>
      </p:sp>
      <p:sp>
        <p:nvSpPr>
          <p:cNvPr id="13" name="TextBox 12">
            <a:extLst>
              <a:ext uri="{FF2B5EF4-FFF2-40B4-BE49-F238E27FC236}">
                <a16:creationId xmlns:a16="http://schemas.microsoft.com/office/drawing/2014/main" id="{EF4AA5AD-02DB-E0FF-BE59-DF9859E73DFF}"/>
              </a:ext>
            </a:extLst>
          </p:cNvPr>
          <p:cNvSpPr txBox="1"/>
          <p:nvPr/>
        </p:nvSpPr>
        <p:spPr>
          <a:xfrm>
            <a:off x="536501" y="6224367"/>
            <a:ext cx="8607499" cy="369332"/>
          </a:xfrm>
          <a:prstGeom prst="rect">
            <a:avLst/>
          </a:prstGeom>
          <a:noFill/>
        </p:spPr>
        <p:txBody>
          <a:bodyPr wrap="square">
            <a:spAutoFit/>
          </a:bodyPr>
          <a:lstStyle/>
          <a:p>
            <a:r>
              <a:rPr lang="en-US" dirty="0">
                <a:hlinkClick r:id="rId5"/>
              </a:rPr>
              <a:t>https://www.jaacap.org/article/S0890-8567(13)00819-8/fulltext</a:t>
            </a:r>
            <a:r>
              <a:rPr lang="en-US" dirty="0"/>
              <a:t> </a:t>
            </a:r>
          </a:p>
        </p:txBody>
      </p:sp>
    </p:spTree>
    <p:extLst>
      <p:ext uri="{BB962C8B-B14F-4D97-AF65-F5344CB8AC3E}">
        <p14:creationId xmlns:p14="http://schemas.microsoft.com/office/powerpoint/2010/main" val="344082998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6446-0CD4-0C6F-1871-E5927C624CB8}"/>
              </a:ext>
            </a:extLst>
          </p:cNvPr>
          <p:cNvSpPr>
            <a:spLocks noGrp="1"/>
          </p:cNvSpPr>
          <p:nvPr>
            <p:ph type="title"/>
          </p:nvPr>
        </p:nvSpPr>
        <p:spPr>
          <a:xfrm>
            <a:off x="259417" y="189653"/>
            <a:ext cx="2947079" cy="529676"/>
          </a:xfrm>
          <a:noFill/>
        </p:spPr>
        <p:txBody>
          <a:bodyPr/>
          <a:lstStyle/>
          <a:p>
            <a:r>
              <a:rPr lang="en-US" sz="3600" dirty="0">
                <a:solidFill>
                  <a:schemeClr val="accent2">
                    <a:lumMod val="75000"/>
                  </a:schemeClr>
                </a:solidFill>
                <a:cs typeface="Calibri"/>
              </a:rPr>
              <a:t>Resources</a:t>
            </a:r>
          </a:p>
        </p:txBody>
      </p:sp>
      <p:sp>
        <p:nvSpPr>
          <p:cNvPr id="3" name="Content Placeholder 2">
            <a:extLst>
              <a:ext uri="{FF2B5EF4-FFF2-40B4-BE49-F238E27FC236}">
                <a16:creationId xmlns:a16="http://schemas.microsoft.com/office/drawing/2014/main" id="{EBB627F5-B5C6-AB1A-4C2C-C5DBEF602B96}"/>
              </a:ext>
            </a:extLst>
          </p:cNvPr>
          <p:cNvSpPr>
            <a:spLocks noGrp="1"/>
          </p:cNvSpPr>
          <p:nvPr>
            <p:ph idx="1"/>
          </p:nvPr>
        </p:nvSpPr>
        <p:spPr/>
        <p:txBody>
          <a:bodyPr vert="horz" lIns="91440" tIns="45720" rIns="91440" bIns="45720" rtlCol="0" anchor="t">
            <a:noAutofit/>
          </a:bodyPr>
          <a:lstStyle/>
          <a:p>
            <a:r>
              <a:rPr lang="en-US" dirty="0">
                <a:cs typeface="Calibri"/>
                <a:hlinkClick r:id="rId2"/>
              </a:rPr>
              <a:t>https://nationalautismcenter.org/national-standards/phase-2-2015/</a:t>
            </a:r>
            <a:r>
              <a:rPr lang="en-US" dirty="0">
                <a:cs typeface="Calibri"/>
              </a:rPr>
              <a:t> </a:t>
            </a:r>
            <a:endParaRPr lang="en-US" dirty="0">
              <a:ea typeface="+mn-lt"/>
              <a:cs typeface="+mn-lt"/>
            </a:endParaRPr>
          </a:p>
          <a:p>
            <a:r>
              <a:rPr lang="en-US" dirty="0">
                <a:cs typeface="Calibri"/>
                <a:hlinkClick r:id="rId3"/>
              </a:rPr>
              <a:t>https://autismpdc.fpg.unc.edu/evidence-based-practices</a:t>
            </a:r>
            <a:r>
              <a:rPr lang="en-US" dirty="0">
                <a:cs typeface="Calibri"/>
              </a:rPr>
              <a:t> </a:t>
            </a:r>
            <a:endParaRPr lang="en-US" dirty="0"/>
          </a:p>
        </p:txBody>
      </p:sp>
      <p:sp>
        <p:nvSpPr>
          <p:cNvPr id="4" name="Slide Number Placeholder 3">
            <a:extLst>
              <a:ext uri="{FF2B5EF4-FFF2-40B4-BE49-F238E27FC236}">
                <a16:creationId xmlns:a16="http://schemas.microsoft.com/office/drawing/2014/main" id="{22C67DD9-D018-817F-8CF3-9319A71313C7}"/>
              </a:ext>
            </a:extLst>
          </p:cNvPr>
          <p:cNvSpPr>
            <a:spLocks noGrp="1"/>
          </p:cNvSpPr>
          <p:nvPr>
            <p:ph type="sldNum" sz="quarter" idx="12"/>
          </p:nvPr>
        </p:nvSpPr>
        <p:spPr/>
        <p:txBody>
          <a:bodyPr/>
          <a:lstStyle/>
          <a:p>
            <a:fld id="{BC8AEE7E-FAD4-4EE3-9D98-D5CFF485C706}" type="slidenum">
              <a:rPr lang="en-US" smtClean="0"/>
              <a:t>39</a:t>
            </a:fld>
            <a:endParaRPr lang="en-US" dirty="0"/>
          </a:p>
        </p:txBody>
      </p:sp>
    </p:spTree>
    <p:extLst>
      <p:ext uri="{BB962C8B-B14F-4D97-AF65-F5344CB8AC3E}">
        <p14:creationId xmlns:p14="http://schemas.microsoft.com/office/powerpoint/2010/main" val="1720095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F2824-DA0C-4DCA-94C5-12E5E2B8D023}"/>
              </a:ext>
            </a:extLst>
          </p:cNvPr>
          <p:cNvSpPr>
            <a:spLocks noGrp="1"/>
          </p:cNvSpPr>
          <p:nvPr>
            <p:ph idx="1"/>
          </p:nvPr>
        </p:nvSpPr>
        <p:spPr>
          <a:xfrm>
            <a:off x="352554" y="1146950"/>
            <a:ext cx="11326827" cy="4351338"/>
          </a:xfrm>
        </p:spPr>
        <p:txBody>
          <a:bodyPr/>
          <a:lstStyle/>
          <a:p>
            <a:pPr marL="0" indent="0">
              <a:buNone/>
            </a:pPr>
            <a:r>
              <a:rPr lang="en-US" sz="2400" dirty="0"/>
              <a:t>A. Persistent deficits in social communication and social interaction across </a:t>
            </a:r>
            <a:r>
              <a:rPr lang="en-US" sz="2400" u="sng" dirty="0"/>
              <a:t>multiple contexts</a:t>
            </a:r>
            <a:r>
              <a:rPr lang="en-US" sz="2400" dirty="0"/>
              <a:t>, as manifested by the following, </a:t>
            </a:r>
          </a:p>
          <a:p>
            <a:pPr marL="692150" lvl="1" indent="-514350">
              <a:buFont typeface="+mj-lt"/>
              <a:buAutoNum type="arabicPeriod"/>
            </a:pPr>
            <a:r>
              <a:rPr lang="en-US" sz="2000" b="1" dirty="0"/>
              <a:t>Deficits in social-emotional reciprocity: </a:t>
            </a:r>
            <a:r>
              <a:rPr lang="en-US" sz="2000" dirty="0"/>
              <a:t>abnormal social approach, failure of normal back-and-forth conversation, reduced sharing of interests, emotions, or affect, and failure to initiate or respond to social interactions.</a:t>
            </a:r>
          </a:p>
          <a:p>
            <a:pPr marL="692150" lvl="1" indent="-514350">
              <a:buFont typeface="+mj-lt"/>
              <a:buAutoNum type="arabicPeriod"/>
            </a:pPr>
            <a:r>
              <a:rPr lang="en-US" sz="2000" b="1" dirty="0"/>
              <a:t>Deficits in nonverbal communicative behaviors used for social interaction: </a:t>
            </a:r>
            <a:r>
              <a:rPr lang="en-US" sz="2000" dirty="0"/>
              <a:t>poorly integrated verbal and nonverbal communication, abnormalities in eye contact and body language or deficits in understanding and use of gestures, or a total lack of facial expressions and nonverbal communication.</a:t>
            </a:r>
          </a:p>
          <a:p>
            <a:pPr marL="692150" lvl="1" indent="-514350">
              <a:buFont typeface="+mj-lt"/>
              <a:buAutoNum type="arabicPeriod"/>
            </a:pPr>
            <a:r>
              <a:rPr lang="en-US" sz="2000" b="1" dirty="0"/>
              <a:t>Deficits in developing, maintaining, and understand relationships: </a:t>
            </a:r>
            <a:r>
              <a:rPr lang="en-US" sz="2000" dirty="0"/>
              <a:t>difficulties adjusting behavior to suit various social contexts, difficulties in sharing imaginative play or in making friends, absence of interest in peers.</a:t>
            </a:r>
          </a:p>
        </p:txBody>
      </p:sp>
      <p:sp>
        <p:nvSpPr>
          <p:cNvPr id="4" name="Slide Number Placeholder 3">
            <a:extLst>
              <a:ext uri="{FF2B5EF4-FFF2-40B4-BE49-F238E27FC236}">
                <a16:creationId xmlns:a16="http://schemas.microsoft.com/office/drawing/2014/main" id="{F076488E-F3C2-4439-B7B1-4F776D9C623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A84183CC-1F40-D081-A167-CF99CD2E3CAE}"/>
              </a:ext>
            </a:extLst>
          </p:cNvPr>
          <p:cNvSpPr txBox="1">
            <a:spLocks/>
          </p:cNvSpPr>
          <p:nvPr/>
        </p:nvSpPr>
        <p:spPr>
          <a:xfrm>
            <a:off x="352554" y="216054"/>
            <a:ext cx="7229803" cy="726055"/>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accent2">
                    <a:lumMod val="75000"/>
                  </a:schemeClr>
                </a:solidFill>
              </a:rPr>
              <a:t>DSM-5-TR Autism Spectrum Disorder </a:t>
            </a:r>
          </a:p>
        </p:txBody>
      </p:sp>
    </p:spTree>
    <p:extLst>
      <p:ext uri="{BB962C8B-B14F-4D97-AF65-F5344CB8AC3E}">
        <p14:creationId xmlns:p14="http://schemas.microsoft.com/office/powerpoint/2010/main" val="172039438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03127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Confidentiality statement</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sz="1300" dirty="0">
              <a:ea typeface="ＭＳ 明朝"/>
              <a:cs typeface="Times New Roman"/>
            </a:endParaRPr>
          </a:p>
          <a:p>
            <a:pPr marL="0" indent="0">
              <a:buNone/>
            </a:pPr>
            <a:r>
              <a:rPr lang="en-US" sz="1300" i="1" dirty="0">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1300" dirty="0">
              <a:ea typeface="ＭＳ 明朝"/>
              <a:cs typeface="Times New Roman"/>
            </a:endParaRPr>
          </a:p>
          <a:p>
            <a:pPr marL="0" indent="0">
              <a:buNone/>
            </a:pPr>
            <a:r>
              <a:rPr lang="en-US" sz="1300" i="1" dirty="0">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41</a:t>
            </a:fld>
            <a:endParaRPr lang="en-US" dirty="0"/>
          </a:p>
        </p:txBody>
      </p:sp>
    </p:spTree>
    <p:extLst>
      <p:ext uri="{BB962C8B-B14F-4D97-AF65-F5344CB8AC3E}">
        <p14:creationId xmlns:p14="http://schemas.microsoft.com/office/powerpoint/2010/main" val="35176895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F2824-DA0C-4DCA-94C5-12E5E2B8D023}"/>
              </a:ext>
            </a:extLst>
          </p:cNvPr>
          <p:cNvSpPr>
            <a:spLocks noGrp="1"/>
          </p:cNvSpPr>
          <p:nvPr>
            <p:ph idx="1"/>
          </p:nvPr>
        </p:nvSpPr>
        <p:spPr>
          <a:xfrm>
            <a:off x="352554" y="1146950"/>
            <a:ext cx="11285263" cy="5282234"/>
          </a:xfrm>
        </p:spPr>
        <p:txBody>
          <a:bodyPr/>
          <a:lstStyle/>
          <a:p>
            <a:pPr marL="0" indent="0">
              <a:buNone/>
            </a:pPr>
            <a:r>
              <a:rPr lang="en-US" sz="2400" b="0" i="0" dirty="0">
                <a:solidFill>
                  <a:srgbClr val="000000"/>
                </a:solidFill>
                <a:effectLst/>
              </a:rPr>
              <a:t>B. Restricted, repetitive patterns of behavior, interests, or activities, as manifested by at least two of the following</a:t>
            </a:r>
          </a:p>
          <a:p>
            <a:pPr marL="971550" lvl="1" indent="-514350">
              <a:buFont typeface="+mj-lt"/>
              <a:buAutoNum type="arabicPeriod"/>
            </a:pPr>
            <a:r>
              <a:rPr lang="en-US" sz="2000" b="0" i="0" dirty="0">
                <a:solidFill>
                  <a:srgbClr val="000000"/>
                </a:solidFill>
                <a:effectLst/>
              </a:rPr>
              <a:t>Stereotyped or repetitive motor movements, use of objects, or speech (hand flapping, lining up toys, echolalia, scripting).</a:t>
            </a:r>
          </a:p>
          <a:p>
            <a:pPr marL="971550" lvl="1" indent="-514350">
              <a:buFont typeface="+mj-lt"/>
              <a:buAutoNum type="arabicPeriod"/>
            </a:pPr>
            <a:r>
              <a:rPr lang="en-US" sz="2000" b="0" i="0" dirty="0">
                <a:solidFill>
                  <a:srgbClr val="000000"/>
                </a:solidFill>
                <a:effectLst/>
              </a:rPr>
              <a:t>Insistence on sameness, inflexible adherence to routines, or ritualized patterns of verbal or nonverbal behavior (difficulties with transitions, rigid thinking patterns, greeting rituals, need to take same route or eat same food every day).</a:t>
            </a:r>
          </a:p>
          <a:p>
            <a:pPr marL="971550" lvl="1" indent="-514350">
              <a:buFont typeface="+mj-lt"/>
              <a:buAutoNum type="arabicPeriod"/>
            </a:pPr>
            <a:r>
              <a:rPr lang="en-US" sz="2000" b="0" i="0" dirty="0">
                <a:solidFill>
                  <a:srgbClr val="000000"/>
                </a:solidFill>
                <a:effectLst/>
              </a:rPr>
              <a:t>Highly restricted, fixated interests that are abnormal in intensity or focus (attachment to or preoccupation with unusual objects, excessively circumscribed or perseverative interests).</a:t>
            </a:r>
          </a:p>
          <a:p>
            <a:pPr marL="971550" lvl="1" indent="-514350">
              <a:buFont typeface="+mj-lt"/>
              <a:buAutoNum type="arabicPeriod"/>
            </a:pPr>
            <a:r>
              <a:rPr lang="en-US" sz="2000" b="0" i="0" dirty="0">
                <a:solidFill>
                  <a:srgbClr val="000000"/>
                </a:solidFill>
                <a:effectLst/>
              </a:rPr>
              <a:t>Hyper or hypo-reactivity to sensory input or unusual interest in sensory aspects of the environment (apparent indifference to pain/temperature, adverse response to specific sounds or textures, excessive sniffing or touching of objects, visual fascination with lights or movement).</a:t>
            </a:r>
          </a:p>
        </p:txBody>
      </p:sp>
      <p:sp>
        <p:nvSpPr>
          <p:cNvPr id="4" name="Slide Number Placeholder 3">
            <a:extLst>
              <a:ext uri="{FF2B5EF4-FFF2-40B4-BE49-F238E27FC236}">
                <a16:creationId xmlns:a16="http://schemas.microsoft.com/office/drawing/2014/main" id="{F076488E-F3C2-4439-B7B1-4F776D9C623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B07E3FA-016B-91BF-D22E-324A39582A0B}"/>
              </a:ext>
            </a:extLst>
          </p:cNvPr>
          <p:cNvSpPr txBox="1">
            <a:spLocks/>
          </p:cNvSpPr>
          <p:nvPr/>
        </p:nvSpPr>
        <p:spPr>
          <a:xfrm>
            <a:off x="352554" y="202563"/>
            <a:ext cx="7229803" cy="726055"/>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accent2">
                    <a:lumMod val="75000"/>
                  </a:schemeClr>
                </a:solidFill>
              </a:rPr>
              <a:t>DSM-5-TR Autism Spectrum Disorder </a:t>
            </a:r>
          </a:p>
        </p:txBody>
      </p:sp>
    </p:spTree>
    <p:extLst>
      <p:ext uri="{BB962C8B-B14F-4D97-AF65-F5344CB8AC3E}">
        <p14:creationId xmlns:p14="http://schemas.microsoft.com/office/powerpoint/2010/main" val="23921011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F2824-DA0C-4DCA-94C5-12E5E2B8D023}"/>
              </a:ext>
            </a:extLst>
          </p:cNvPr>
          <p:cNvSpPr>
            <a:spLocks noGrp="1"/>
          </p:cNvSpPr>
          <p:nvPr>
            <p:ph idx="1"/>
          </p:nvPr>
        </p:nvSpPr>
        <p:spPr>
          <a:xfrm>
            <a:off x="352554" y="1146950"/>
            <a:ext cx="11423809" cy="5282234"/>
          </a:xfrm>
        </p:spPr>
        <p:txBody>
          <a:bodyPr/>
          <a:lstStyle/>
          <a:p>
            <a:pPr marL="514350" indent="-514350">
              <a:buFont typeface="+mj-lt"/>
              <a:buAutoNum type="alphaUcPeriod" startAt="3"/>
            </a:pPr>
            <a:r>
              <a:rPr lang="en-US" sz="2400" dirty="0"/>
              <a:t>Symptoms </a:t>
            </a:r>
            <a:r>
              <a:rPr lang="en-US" sz="2400" u="sng" dirty="0"/>
              <a:t>must</a:t>
            </a:r>
            <a:r>
              <a:rPr lang="en-US" sz="2400" dirty="0"/>
              <a:t> be present in the early developmental period but may not become fully manifest until social demands exceed capacities or may be masked by learned strategies in later life.</a:t>
            </a:r>
          </a:p>
          <a:p>
            <a:pPr marL="514350" indent="-514350">
              <a:buFont typeface="+mj-lt"/>
              <a:buAutoNum type="alphaUcPeriod" startAt="3"/>
            </a:pPr>
            <a:r>
              <a:rPr lang="en-US" sz="2400" dirty="0"/>
              <a:t>Symptoms cause clinically significant impairment in social, occupational, or other important areas of current functioning.</a:t>
            </a:r>
          </a:p>
          <a:p>
            <a:pPr marL="514350" indent="-514350">
              <a:buFont typeface="+mj-lt"/>
              <a:buAutoNum type="alphaUcPeriod" startAt="3"/>
            </a:pPr>
            <a:r>
              <a:rPr lang="en-US" sz="2400" dirty="0"/>
              <a:t>These disturbances are not better explained by Intellectual Developmental Disorder (IDD) or global developmental delay. To make cooccurring diagnoses of ASD and IDD, social communication should be </a:t>
            </a:r>
            <a:r>
              <a:rPr lang="en-US" sz="2400" u="sng" dirty="0"/>
              <a:t>below</a:t>
            </a:r>
            <a:r>
              <a:rPr lang="en-US" sz="2400" dirty="0"/>
              <a:t> that expected for general developmental level.</a:t>
            </a:r>
          </a:p>
        </p:txBody>
      </p:sp>
      <p:sp>
        <p:nvSpPr>
          <p:cNvPr id="4" name="Slide Number Placeholder 3">
            <a:extLst>
              <a:ext uri="{FF2B5EF4-FFF2-40B4-BE49-F238E27FC236}">
                <a16:creationId xmlns:a16="http://schemas.microsoft.com/office/drawing/2014/main" id="{F076488E-F3C2-4439-B7B1-4F776D9C623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786F2900-C72F-D2C6-9F15-0A677B6ECB81}"/>
              </a:ext>
            </a:extLst>
          </p:cNvPr>
          <p:cNvSpPr txBox="1">
            <a:spLocks/>
          </p:cNvSpPr>
          <p:nvPr/>
        </p:nvSpPr>
        <p:spPr>
          <a:xfrm>
            <a:off x="352554" y="418797"/>
            <a:ext cx="7229803" cy="726055"/>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accent2">
                    <a:lumMod val="75000"/>
                  </a:schemeClr>
                </a:solidFill>
              </a:rPr>
              <a:t>DSM-5-TR Autism Spectrum Disorder </a:t>
            </a:r>
          </a:p>
        </p:txBody>
      </p:sp>
    </p:spTree>
    <p:extLst>
      <p:ext uri="{BB962C8B-B14F-4D97-AF65-F5344CB8AC3E}">
        <p14:creationId xmlns:p14="http://schemas.microsoft.com/office/powerpoint/2010/main" val="26565280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2709-AE07-4861-ACAA-4BA051956855}"/>
              </a:ext>
            </a:extLst>
          </p:cNvPr>
          <p:cNvSpPr>
            <a:spLocks noGrp="1"/>
          </p:cNvSpPr>
          <p:nvPr>
            <p:ph type="title"/>
          </p:nvPr>
        </p:nvSpPr>
        <p:spPr>
          <a:xfrm>
            <a:off x="410673" y="168095"/>
            <a:ext cx="2328224" cy="819752"/>
          </a:xfrm>
          <a:solidFill>
            <a:schemeClr val="bg1"/>
          </a:solid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Specifiers</a:t>
            </a:r>
          </a:p>
        </p:txBody>
      </p:sp>
      <p:sp>
        <p:nvSpPr>
          <p:cNvPr id="3" name="Content Placeholder 2">
            <a:extLst>
              <a:ext uri="{FF2B5EF4-FFF2-40B4-BE49-F238E27FC236}">
                <a16:creationId xmlns:a16="http://schemas.microsoft.com/office/drawing/2014/main" id="{045B9344-C762-4B39-8BCA-C6BC6FD49903}"/>
              </a:ext>
            </a:extLst>
          </p:cNvPr>
          <p:cNvSpPr>
            <a:spLocks noGrp="1"/>
          </p:cNvSpPr>
          <p:nvPr>
            <p:ph idx="1"/>
          </p:nvPr>
        </p:nvSpPr>
        <p:spPr>
          <a:xfrm>
            <a:off x="805119" y="1146948"/>
            <a:ext cx="9272332" cy="5133081"/>
          </a:xfrm>
        </p:spPr>
        <p:txBody>
          <a:bodyPr/>
          <a:lstStyle/>
          <a:p>
            <a:pPr marL="0" indent="0" fontAlgn="base">
              <a:buNone/>
            </a:pPr>
            <a:r>
              <a:rPr lang="en-US" sz="2400" dirty="0"/>
              <a:t>DSM-5 Specifiers for Autism Spectrum Disorder help locate an individual on the spectrum</a:t>
            </a:r>
          </a:p>
          <a:p>
            <a:pPr fontAlgn="base"/>
            <a:r>
              <a:rPr lang="en-US" sz="2400" dirty="0"/>
              <a:t>with/without cognitive impairment</a:t>
            </a:r>
          </a:p>
          <a:p>
            <a:pPr fontAlgn="base"/>
            <a:r>
              <a:rPr lang="en-US" sz="2400" dirty="0"/>
              <a:t>with/without language impairment</a:t>
            </a:r>
          </a:p>
          <a:p>
            <a:pPr fontAlgn="base"/>
            <a:r>
              <a:rPr lang="en-US" sz="2400" dirty="0"/>
              <a:t>associated with a known medical, genetic condition</a:t>
            </a:r>
          </a:p>
          <a:p>
            <a:pPr marL="0" indent="0" fontAlgn="base">
              <a:buNone/>
            </a:pPr>
            <a:r>
              <a:rPr lang="en-US" sz="2400" dirty="0"/>
              <a:t>   or environmental factor (s)</a:t>
            </a:r>
          </a:p>
          <a:p>
            <a:pPr lvl="1" fontAlgn="base"/>
            <a:r>
              <a:rPr lang="en-US" sz="2400" dirty="0"/>
              <a:t> list the genetic and/or environmental condition, if known</a:t>
            </a:r>
          </a:p>
          <a:p>
            <a:pPr fontAlgn="base"/>
            <a:r>
              <a:rPr lang="en-US" sz="2400" dirty="0"/>
              <a:t>Severity Level (judgement call on your part)</a:t>
            </a:r>
          </a:p>
          <a:p>
            <a:pPr lvl="1" fontAlgn="base"/>
            <a:r>
              <a:rPr lang="en-US" sz="2400" dirty="0"/>
              <a:t>Level 1: Requiring Support</a:t>
            </a:r>
          </a:p>
          <a:p>
            <a:pPr lvl="1" fontAlgn="base"/>
            <a:r>
              <a:rPr lang="en-US" sz="2400" dirty="0"/>
              <a:t>Level 2: Requiring Substantial Support</a:t>
            </a:r>
          </a:p>
          <a:p>
            <a:pPr lvl="1" fontAlgn="base"/>
            <a:r>
              <a:rPr lang="en-US" sz="2400" dirty="0"/>
              <a:t>Level 3: Requiring Very Substantial Support</a:t>
            </a:r>
          </a:p>
          <a:p>
            <a:endParaRPr lang="en-US" dirty="0"/>
          </a:p>
          <a:p>
            <a:endParaRPr lang="en-US" dirty="0"/>
          </a:p>
        </p:txBody>
      </p:sp>
      <p:sp>
        <p:nvSpPr>
          <p:cNvPr id="4" name="Slide Number Placeholder 3">
            <a:extLst>
              <a:ext uri="{FF2B5EF4-FFF2-40B4-BE49-F238E27FC236}">
                <a16:creationId xmlns:a16="http://schemas.microsoft.com/office/drawing/2014/main" id="{FFAD3ABC-21DF-4841-8F22-01BD7BD692B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30" name="Picture 6">
            <a:extLst>
              <a:ext uri="{FF2B5EF4-FFF2-40B4-BE49-F238E27FC236}">
                <a16:creationId xmlns:a16="http://schemas.microsoft.com/office/drawing/2014/main" id="{5D818A3A-BFB1-4C57-8D52-6B149283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89637">
            <a:off x="8534705" y="2577122"/>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E0EAF8-65DC-415A-BE46-173BDDE2C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14451">
            <a:off x="9677447" y="1867591"/>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1662CB-B7C4-4194-BD5C-2FD0BC24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04902">
            <a:off x="9644063" y="3686479"/>
            <a:ext cx="8667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3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10;&#10;Description automatically generated">
            <a:extLst>
              <a:ext uri="{FF2B5EF4-FFF2-40B4-BE49-F238E27FC236}">
                <a16:creationId xmlns:a16="http://schemas.microsoft.com/office/drawing/2014/main" id="{7038C0FF-EBFA-081A-2118-0DE33CD0F7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483" y="46034"/>
            <a:ext cx="5394481" cy="6474432"/>
          </a:xfrm>
        </p:spPr>
      </p:pic>
      <p:sp>
        <p:nvSpPr>
          <p:cNvPr id="4" name="Slide Number Placeholder 3">
            <a:extLst>
              <a:ext uri="{FF2B5EF4-FFF2-40B4-BE49-F238E27FC236}">
                <a16:creationId xmlns:a16="http://schemas.microsoft.com/office/drawing/2014/main" id="{36984C67-4CBF-7188-6FB4-B058B5ED9482}"/>
              </a:ext>
            </a:extLst>
          </p:cNvPr>
          <p:cNvSpPr>
            <a:spLocks noGrp="1"/>
          </p:cNvSpPr>
          <p:nvPr>
            <p:ph type="sldNum" sz="quarter" idx="12"/>
          </p:nvPr>
        </p:nvSpPr>
        <p:spPr/>
        <p:txBody>
          <a:bodyPr/>
          <a:lstStyle/>
          <a:p>
            <a:fld id="{BC8AEE7E-FAD4-4EE3-9D98-D5CFF485C706}" type="slidenum">
              <a:rPr lang="en-US" smtClean="0"/>
              <a:t>8</a:t>
            </a:fld>
            <a:endParaRPr lang="en-US" dirty="0"/>
          </a:p>
        </p:txBody>
      </p:sp>
      <p:sp>
        <p:nvSpPr>
          <p:cNvPr id="5" name="Title 1">
            <a:extLst>
              <a:ext uri="{FF2B5EF4-FFF2-40B4-BE49-F238E27FC236}">
                <a16:creationId xmlns:a16="http://schemas.microsoft.com/office/drawing/2014/main" id="{E18E6B7A-2454-FDA0-8BD8-04190E46F042}"/>
              </a:ext>
            </a:extLst>
          </p:cNvPr>
          <p:cNvSpPr>
            <a:spLocks noGrp="1"/>
          </p:cNvSpPr>
          <p:nvPr>
            <p:ph type="title"/>
          </p:nvPr>
        </p:nvSpPr>
        <p:spPr>
          <a:xfrm>
            <a:off x="258763" y="115761"/>
            <a:ext cx="8707437" cy="611187"/>
          </a:xfrm>
          <a:noFill/>
        </p:spPr>
        <p:style>
          <a:lnRef idx="3">
            <a:schemeClr val="lt1"/>
          </a:lnRef>
          <a:fillRef idx="1">
            <a:schemeClr val="accent2"/>
          </a:fillRef>
          <a:effectRef idx="1">
            <a:schemeClr val="accent2"/>
          </a:effectRef>
          <a:fontRef idx="minor">
            <a:schemeClr val="lt1"/>
          </a:fontRef>
        </p:style>
        <p:txBody>
          <a:bodyPr anchor="ctr"/>
          <a:lstStyle/>
          <a:p>
            <a:r>
              <a:rPr lang="en-US" sz="3600" dirty="0">
                <a:solidFill>
                  <a:schemeClr val="accent2">
                    <a:lumMod val="75000"/>
                  </a:schemeClr>
                </a:solidFill>
              </a:rPr>
              <a:t>ASD Levels </a:t>
            </a:r>
          </a:p>
        </p:txBody>
      </p:sp>
      <p:sp>
        <p:nvSpPr>
          <p:cNvPr id="8" name="TextBox 7">
            <a:extLst>
              <a:ext uri="{FF2B5EF4-FFF2-40B4-BE49-F238E27FC236}">
                <a16:creationId xmlns:a16="http://schemas.microsoft.com/office/drawing/2014/main" id="{6D4A6BE8-E542-937D-7482-66BAD11B2BD9}"/>
              </a:ext>
            </a:extLst>
          </p:cNvPr>
          <p:cNvSpPr txBox="1"/>
          <p:nvPr/>
        </p:nvSpPr>
        <p:spPr>
          <a:xfrm>
            <a:off x="805119" y="6389660"/>
            <a:ext cx="10335559" cy="261610"/>
          </a:xfrm>
          <a:prstGeom prst="rect">
            <a:avLst/>
          </a:prstGeom>
          <a:noFill/>
        </p:spPr>
        <p:txBody>
          <a:bodyPr wrap="square" rtlCol="0">
            <a:spAutoFit/>
          </a:bodyPr>
          <a:lstStyle/>
          <a:p>
            <a:r>
              <a:rPr lang="en-US" sz="1100" dirty="0">
                <a:hlinkClick r:id="rId3"/>
              </a:rPr>
              <a:t>https://granite.pressbooks.pub/understanding-and-supporting-learners-with-disabilities/chapter/autism-spectrum-disorders/</a:t>
            </a:r>
            <a:r>
              <a:rPr lang="en-US" sz="1100" dirty="0"/>
              <a:t> </a:t>
            </a:r>
          </a:p>
        </p:txBody>
      </p:sp>
    </p:spTree>
    <p:extLst>
      <p:ext uri="{BB962C8B-B14F-4D97-AF65-F5344CB8AC3E}">
        <p14:creationId xmlns:p14="http://schemas.microsoft.com/office/powerpoint/2010/main" val="14469903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EE2540-ECBA-41C0-A92E-52163A333A14}"/>
              </a:ext>
            </a:extLst>
          </p:cNvPr>
          <p:cNvSpPr>
            <a:spLocks noGrp="1"/>
          </p:cNvSpPr>
          <p:nvPr>
            <p:ph type="sldNum" sz="quarter" idx="12"/>
          </p:nvPr>
        </p:nvSpPr>
        <p:spPr/>
        <p:txBody>
          <a:bodyPr/>
          <a:lstStyle/>
          <a:p>
            <a:fld id="{BC8AEE7E-FAD4-4EE3-9D98-D5CFF485C706}" type="slidenum">
              <a:rPr lang="en-US">
                <a:solidFill>
                  <a:prstClr val="black">
                    <a:lumMod val="65000"/>
                    <a:lumOff val="35000"/>
                  </a:prstClr>
                </a:solidFill>
                <a:latin typeface="Calibri"/>
              </a:rPr>
              <a:pPr/>
              <a:t>9</a:t>
            </a:fld>
            <a:endParaRPr lang="en-US" dirty="0">
              <a:solidFill>
                <a:prstClr val="black">
                  <a:lumMod val="65000"/>
                  <a:lumOff val="35000"/>
                </a:prstClr>
              </a:solidFill>
              <a:latin typeface="Calibri"/>
            </a:endParaRPr>
          </a:p>
        </p:txBody>
      </p:sp>
      <p:sp>
        <p:nvSpPr>
          <p:cNvPr id="6" name="Content Placeholder 2">
            <a:extLst>
              <a:ext uri="{FF2B5EF4-FFF2-40B4-BE49-F238E27FC236}">
                <a16:creationId xmlns:a16="http://schemas.microsoft.com/office/drawing/2014/main" id="{4AC51220-1FC6-418D-8CFE-93C8E67D319A}"/>
              </a:ext>
            </a:extLst>
          </p:cNvPr>
          <p:cNvSpPr>
            <a:spLocks noGrp="1"/>
          </p:cNvSpPr>
          <p:nvPr>
            <p:ph sz="half" idx="1"/>
          </p:nvPr>
        </p:nvSpPr>
        <p:spPr/>
        <p:txBody>
          <a:bodyPr>
            <a:normAutofit/>
          </a:bodyPr>
          <a:lstStyle/>
          <a:p>
            <a:pPr marL="0" indent="0">
              <a:buNone/>
            </a:pPr>
            <a:r>
              <a:rPr lang="en-US" sz="2400" dirty="0"/>
              <a:t>Psychiatric Disorders</a:t>
            </a:r>
          </a:p>
          <a:p>
            <a:r>
              <a:rPr lang="en-US" sz="2400" dirty="0"/>
              <a:t>Intellectual Disability- 20-53%</a:t>
            </a:r>
          </a:p>
          <a:p>
            <a:r>
              <a:rPr lang="en-US" sz="2400" dirty="0"/>
              <a:t>One Psychiatric Disorder- 70%</a:t>
            </a:r>
          </a:p>
          <a:p>
            <a:r>
              <a:rPr lang="en-US" sz="2400" dirty="0"/>
              <a:t>Two or more Psychiatric Disorders- 40%’</a:t>
            </a:r>
          </a:p>
          <a:p>
            <a:r>
              <a:rPr lang="en-US" sz="2400" dirty="0"/>
              <a:t>OCD-44%</a:t>
            </a:r>
          </a:p>
          <a:p>
            <a:r>
              <a:rPr lang="en-US" sz="2400" dirty="0"/>
              <a:t>Catatonia highest risk in adolescence </a:t>
            </a:r>
          </a:p>
          <a:p>
            <a:endParaRPr lang="en-US" dirty="0"/>
          </a:p>
        </p:txBody>
      </p:sp>
      <p:sp>
        <p:nvSpPr>
          <p:cNvPr id="2" name="Content Placeholder 1">
            <a:extLst>
              <a:ext uri="{FF2B5EF4-FFF2-40B4-BE49-F238E27FC236}">
                <a16:creationId xmlns:a16="http://schemas.microsoft.com/office/drawing/2014/main" id="{E3AB452E-1854-4869-8D0B-C0B445CE9AD7}"/>
              </a:ext>
            </a:extLst>
          </p:cNvPr>
          <p:cNvSpPr>
            <a:spLocks noGrp="1"/>
          </p:cNvSpPr>
          <p:nvPr>
            <p:ph sz="half" idx="2"/>
          </p:nvPr>
        </p:nvSpPr>
        <p:spPr/>
        <p:txBody>
          <a:bodyPr/>
          <a:lstStyle/>
          <a:p>
            <a:pPr marL="0" indent="0">
              <a:buNone/>
            </a:pPr>
            <a:r>
              <a:rPr lang="en-US" sz="2400" dirty="0"/>
              <a:t>Medical Disorders </a:t>
            </a:r>
          </a:p>
          <a:p>
            <a:r>
              <a:rPr lang="en-US" sz="2400" dirty="0"/>
              <a:t>Seizure Disorders- 11-39%</a:t>
            </a:r>
          </a:p>
          <a:p>
            <a:r>
              <a:rPr lang="en-US" sz="2400" dirty="0"/>
              <a:t>GI problems</a:t>
            </a:r>
          </a:p>
          <a:p>
            <a:r>
              <a:rPr lang="en-US" sz="2400" dirty="0"/>
              <a:t>Sleep Disturbances </a:t>
            </a:r>
          </a:p>
        </p:txBody>
      </p:sp>
      <p:sp>
        <p:nvSpPr>
          <p:cNvPr id="7" name="Content Placeholder 3">
            <a:extLst>
              <a:ext uri="{FF2B5EF4-FFF2-40B4-BE49-F238E27FC236}">
                <a16:creationId xmlns:a16="http://schemas.microsoft.com/office/drawing/2014/main" id="{C944F646-5EDD-4BD6-8D5A-2A8311BFB0C1}"/>
              </a:ext>
            </a:extLst>
          </p:cNvPr>
          <p:cNvSpPr txBox="1">
            <a:spLocks/>
          </p:cNvSpPr>
          <p:nvPr/>
        </p:nvSpPr>
        <p:spPr>
          <a:xfrm>
            <a:off x="6692901" y="1146175"/>
            <a:ext cx="5181600" cy="4351338"/>
          </a:xfrm>
          <a:prstGeom prst="rect">
            <a:avLst/>
          </a:prstGeom>
        </p:spPr>
        <p:txBody>
          <a:bodyPr>
            <a:normAutofit/>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5C2F92"/>
              </a:buClr>
            </a:pPr>
            <a:endParaRPr lang="en-US" dirty="0">
              <a:solidFill>
                <a:prstClr val="black"/>
              </a:solidFill>
              <a:latin typeface="Calibri"/>
            </a:endParaRPr>
          </a:p>
        </p:txBody>
      </p:sp>
      <p:sp>
        <p:nvSpPr>
          <p:cNvPr id="5" name="Title 1">
            <a:extLst>
              <a:ext uri="{FF2B5EF4-FFF2-40B4-BE49-F238E27FC236}">
                <a16:creationId xmlns:a16="http://schemas.microsoft.com/office/drawing/2014/main" id="{BB3CE9AC-D708-BEDE-4DF5-8C963CD4EA93}"/>
              </a:ext>
            </a:extLst>
          </p:cNvPr>
          <p:cNvSpPr txBox="1">
            <a:spLocks/>
          </p:cNvSpPr>
          <p:nvPr/>
        </p:nvSpPr>
        <p:spPr>
          <a:xfrm>
            <a:off x="297561" y="185072"/>
            <a:ext cx="7164459" cy="819752"/>
          </a:xfrm>
          <a:prstGeom prst="rect">
            <a:avLst/>
          </a:prstGeom>
          <a:no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accent2">
                    <a:lumMod val="75000"/>
                  </a:schemeClr>
                </a:solidFill>
              </a:rPr>
              <a:t>Co-occurring Conditions</a:t>
            </a:r>
            <a:endParaRPr lang="en-US" sz="3200" dirty="0">
              <a:solidFill>
                <a:schemeClr val="accent2">
                  <a:lumMod val="75000"/>
                </a:schemeClr>
              </a:solidFill>
            </a:endParaRPr>
          </a:p>
        </p:txBody>
      </p:sp>
    </p:spTree>
    <p:extLst>
      <p:ext uri="{BB962C8B-B14F-4D97-AF65-F5344CB8AC3E}">
        <p14:creationId xmlns:p14="http://schemas.microsoft.com/office/powerpoint/2010/main" val="1092815189"/>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C_Template_Widescreen" id="{48A048F0-E3DE-4B01-A5AF-BF9A5F12756D}" vid="{5E0445D4-6F8D-4675-9313-F88C2BC3B12D}"/>
    </a:ext>
  </a:extLst>
</a:theme>
</file>

<file path=ppt/theme/theme2.xml><?xml version="1.0" encoding="utf-8"?>
<a:theme xmlns:a="http://schemas.openxmlformats.org/drawingml/2006/main" name="1_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3.xml><?xml version="1.0" encoding="utf-8"?>
<a:theme xmlns:a="http://schemas.openxmlformats.org/drawingml/2006/main" name="2_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76d455-6094-4aea-881e-03a32a375d9e">
      <Terms xmlns="http://schemas.microsoft.com/office/infopath/2007/PartnerControls"/>
    </lcf76f155ced4ddcb4097134ff3c332f>
    <TaxCatchAll xmlns="6feefd90-2e14-4dea-9b2e-8c819868d8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B3FCCA5A4AB544A92A04120D6A0990" ma:contentTypeVersion="13" ma:contentTypeDescription="Create a new document." ma:contentTypeScope="" ma:versionID="f7e6fd5828a4f003b23669f808a70475">
  <xsd:schema xmlns:xsd="http://www.w3.org/2001/XMLSchema" xmlns:xs="http://www.w3.org/2001/XMLSchema" xmlns:p="http://schemas.microsoft.com/office/2006/metadata/properties" xmlns:ns2="f876d455-6094-4aea-881e-03a32a375d9e" xmlns:ns3="6feefd90-2e14-4dea-9b2e-8c819868d887" targetNamespace="http://schemas.microsoft.com/office/2006/metadata/properties" ma:root="true" ma:fieldsID="a4a969cd4ba93694eb6b7d553f73348c" ns2:_="" ns3:_="">
    <xsd:import namespace="f876d455-6094-4aea-881e-03a32a375d9e"/>
    <xsd:import namespace="6feefd90-2e14-4dea-9b2e-8c819868d8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6d455-6094-4aea-881e-03a32a375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bf7d192-bdca-4eec-a0b7-a0baa171e6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eefd90-2e14-4dea-9b2e-8c819868d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a0b8b25-c901-4e93-8862-70a8b52bffa5}" ma:internalName="TaxCatchAll" ma:showField="CatchAllData" ma:web="6feefd90-2e14-4dea-9b2e-8c819868d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FE4E71-ED19-4B9E-B961-081D2F6A867E}">
  <ds:schemaRefs>
    <ds:schemaRef ds:uri="http://schemas.microsoft.com/office/2006/documentManagement/types"/>
    <ds:schemaRef ds:uri="6feefd90-2e14-4dea-9b2e-8c819868d887"/>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f876d455-6094-4aea-881e-03a32a375d9e"/>
    <ds:schemaRef ds:uri="http://www.w3.org/XML/1998/namespace"/>
    <ds:schemaRef ds:uri="http://purl.org/dc/terms/"/>
  </ds:schemaRefs>
</ds:datastoreItem>
</file>

<file path=customXml/itemProps2.xml><?xml version="1.0" encoding="utf-8"?>
<ds:datastoreItem xmlns:ds="http://schemas.openxmlformats.org/officeDocument/2006/customXml" ds:itemID="{297C55BA-C3A8-45E5-B7F6-E754D3824CDC}">
  <ds:schemaRefs>
    <ds:schemaRef ds:uri="http://schemas.microsoft.com/sharepoint/v3/contenttype/forms"/>
  </ds:schemaRefs>
</ds:datastoreItem>
</file>

<file path=customXml/itemProps3.xml><?xml version="1.0" encoding="utf-8"?>
<ds:datastoreItem xmlns:ds="http://schemas.openxmlformats.org/officeDocument/2006/customXml" ds:itemID="{3C119B43-6DFF-4C45-AA6D-9707A82A2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6d455-6094-4aea-881e-03a32a375d9e"/>
    <ds:schemaRef ds:uri="6feefd90-2e14-4dea-9b2e-8c819868d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MHC_Template_Widescreen</Template>
  <TotalTime>214</TotalTime>
  <Words>8177</Words>
  <Application>Microsoft Office PowerPoint</Application>
  <PresentationFormat>Widescreen</PresentationFormat>
  <Paragraphs>766</Paragraphs>
  <Slides>41</Slides>
  <Notes>29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Arial</vt:lpstr>
      <vt:lpstr>Calibri</vt:lpstr>
      <vt:lpstr>Open Sans</vt:lpstr>
      <vt:lpstr>Office Theme</vt:lpstr>
      <vt:lpstr>1_Office Theme</vt:lpstr>
      <vt:lpstr>2_Office Theme</vt:lpstr>
      <vt:lpstr>BEST PRACTICES  IN  COORDINATED CARE FOR MEMBERS LIVING WITH AUTISM SPECTRUM DISORDER</vt:lpstr>
      <vt:lpstr>Objectives</vt:lpstr>
      <vt:lpstr>What is Autism?</vt:lpstr>
      <vt:lpstr>PowerPoint Presentation</vt:lpstr>
      <vt:lpstr>PowerPoint Presentation</vt:lpstr>
      <vt:lpstr>PowerPoint Presentation</vt:lpstr>
      <vt:lpstr>Specifiers</vt:lpstr>
      <vt:lpstr>ASD Levels </vt:lpstr>
      <vt:lpstr>PowerPoint Presentation</vt:lpstr>
      <vt:lpstr>Differential Diagnosis</vt:lpstr>
      <vt:lpstr>Shared Characteristics of ASD &amp; ADHD</vt:lpstr>
      <vt:lpstr>Differential Diagnosis</vt:lpstr>
      <vt:lpstr>Shared Characteristics of ASD &amp; Intellectual Developmental Disorder</vt:lpstr>
      <vt:lpstr>Differential Diagnosis</vt:lpstr>
      <vt:lpstr>Shared Characteristics of ASD &amp; Language DOs</vt:lpstr>
      <vt:lpstr>Differential Diagnosis</vt:lpstr>
      <vt:lpstr>Shared Characteristics of ASD &amp; Stereotypic Movement Disorder</vt:lpstr>
      <vt:lpstr>Differential Diagnosis</vt:lpstr>
      <vt:lpstr>Shared Characteristics of ASD &amp; Rett Syndrome Stereotypy</vt:lpstr>
      <vt:lpstr>Differential Diagnosis</vt:lpstr>
      <vt:lpstr>Shared Characteristics of ASD &amp; OCD</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Treatment Modalities/Best Practices</vt:lpstr>
      <vt:lpstr>Evidence-Based Practices/Treatment  Modalities</vt:lpstr>
      <vt:lpstr>Evidence-Based Practices/Treatment  Modalities</vt:lpstr>
      <vt:lpstr>Evidence-Based Practices/Treatment Modalities</vt:lpstr>
      <vt:lpstr>Evidence-Based Practices/Treatment  Modalities</vt:lpstr>
      <vt:lpstr>PowerPoint Presentation</vt:lpstr>
      <vt:lpstr>Transitional and Community Supports</vt:lpstr>
      <vt:lpstr>Cross-System Collaboration:  A look at the “whole child” to assess supports</vt:lpstr>
      <vt:lpstr>What are CPGs?</vt:lpstr>
      <vt:lpstr>The Autism CPG</vt:lpstr>
      <vt:lpstr>Resources</vt:lpstr>
      <vt:lpstr>PowerPoint Presentation</vt:lpstr>
      <vt:lpstr>Confidentiality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Branding Presentation</dc:title>
  <dc:creator>Siegler, John</dc:creator>
  <cp:lastModifiedBy>Lombardi, Dana M.</cp:lastModifiedBy>
  <cp:revision>128</cp:revision>
  <dcterms:created xsi:type="dcterms:W3CDTF">2022-02-09T17:56:42Z</dcterms:created>
  <dcterms:modified xsi:type="dcterms:W3CDTF">2022-11-09T18:19:38Z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2020-12-09T18:30:04Z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54875dab-c38b-425f-a394-90470ff6cfc7</vt:lpwstr>
  </property>
  <property fmtid="{D5CDD505-2E9C-101B-9397-08002B2CF9AE}" pid="8" name="MSIP_Label_8be07fcc-3295-428b-88ad-2394f5c2a736_ContentBits">
    <vt:lpwstr>0</vt:lpwstr>
  </property>
  <property fmtid="{D5CDD505-2E9C-101B-9397-08002B2CF9AE}" pid="9" name="ContentTypeId">
    <vt:lpwstr>0x01010059B3FCCA5A4AB544A92A04120D6A0990</vt:lpwstr>
  </property>
  <property fmtid="{D5CDD505-2E9C-101B-9397-08002B2CF9AE}" pid="10" name="MediaServiceImageTags">
    <vt:lpwstr/>
  </property>
</Properties>
</file>